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1"/>
    <p:sldMasterId id="2147483727" r:id="rId2"/>
    <p:sldMasterId id="2147483743" r:id="rId3"/>
  </p:sldMasterIdLst>
  <p:notesMasterIdLst>
    <p:notesMasterId r:id="rId43"/>
  </p:notesMasterIdLst>
  <p:sldIdLst>
    <p:sldId id="256" r:id="rId4"/>
    <p:sldId id="261" r:id="rId5"/>
    <p:sldId id="271" r:id="rId6"/>
    <p:sldId id="257" r:id="rId7"/>
    <p:sldId id="282" r:id="rId8"/>
    <p:sldId id="287" r:id="rId9"/>
    <p:sldId id="284" r:id="rId10"/>
    <p:sldId id="299" r:id="rId11"/>
    <p:sldId id="275" r:id="rId12"/>
    <p:sldId id="298" r:id="rId13"/>
    <p:sldId id="276" r:id="rId14"/>
    <p:sldId id="278" r:id="rId15"/>
    <p:sldId id="283" r:id="rId16"/>
    <p:sldId id="295" r:id="rId17"/>
    <p:sldId id="277" r:id="rId18"/>
    <p:sldId id="292" r:id="rId19"/>
    <p:sldId id="290" r:id="rId20"/>
    <p:sldId id="300" r:id="rId21"/>
    <p:sldId id="258" r:id="rId22"/>
    <p:sldId id="269" r:id="rId23"/>
    <p:sldId id="262" r:id="rId24"/>
    <p:sldId id="272" r:id="rId25"/>
    <p:sldId id="260" r:id="rId26"/>
    <p:sldId id="285" r:id="rId27"/>
    <p:sldId id="273" r:id="rId28"/>
    <p:sldId id="288" r:id="rId29"/>
    <p:sldId id="286" r:id="rId30"/>
    <p:sldId id="265" r:id="rId31"/>
    <p:sldId id="304" r:id="rId32"/>
    <p:sldId id="263" r:id="rId33"/>
    <p:sldId id="274" r:id="rId34"/>
    <p:sldId id="267" r:id="rId35"/>
    <p:sldId id="297" r:id="rId36"/>
    <p:sldId id="280" r:id="rId37"/>
    <p:sldId id="281" r:id="rId38"/>
    <p:sldId id="305" r:id="rId39"/>
    <p:sldId id="303" r:id="rId40"/>
    <p:sldId id="306" r:id="rId41"/>
    <p:sldId id="26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74721" autoAdjust="0"/>
  </p:normalViewPr>
  <p:slideViewPr>
    <p:cSldViewPr snapToGrid="0">
      <p:cViewPr>
        <p:scale>
          <a:sx n="100" d="100"/>
          <a:sy n="100" d="100"/>
        </p:scale>
        <p:origin x="10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5CD03-DD72-4862-8FE3-112FED4C76F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26915-8DAF-4499-A92A-162831ED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release-notes/typescript-2-8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riusschulz.com/blog/typescript-2-8-conditional-type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ittydeveloper/typescript-super-types-62ca18810730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gcanti/functional-design-algebraic-data-types-36k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edux.js.org/basics/reducers#splitting-reducers" TargetMode="External"/><Relationship Id="rId4" Type="http://schemas.openxmlformats.org/officeDocument/2006/relationships/hyperlink" Target="https://github.com/tc39/proposal-pattern-matching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style.info/Comprehensive-list-of-useful-built-in-types-in-TypeScript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tsy.github.io/blog/2018/11/21/conditional-types-in-typescript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All valid JavaScript is valid TypeScript, so we can get started today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Provides type safety and static analysis tools for JS applications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Among other things the tooling around TypeScript also enables us to perform automatic refactoring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8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https://www.typescriptlang.org/docs/handbook/release-notes/typescript-2-8.html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Distributive conditional types: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an instantiation of T extends U ? X : Y with the type argument A | B | C for T is resolved as (A extends U ? X : Y) | (B extends U ? X : Y) | (C extends U ? X : Y).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https://mariusschulz.com/blog/typescript-2-8-conditional-types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for various built-in conditional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There is also an “infer” inside an “extends” type, but it is a bit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known as a “discriminated union”: </a:t>
            </a:r>
            <a:r>
              <a:rPr lang="en-US" dirty="0">
                <a:hlinkClick r:id="rId3"/>
              </a:rPr>
              <a:t>https://medium.com/@wittydeveloper/typescript-super-types-62ca18810730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stole the examples from: </a:t>
            </a:r>
            <a:r>
              <a:rPr lang="en-US" dirty="0">
                <a:hlinkClick r:id="rId3"/>
              </a:rPr>
              <a:t>https://dev.to/gcanti/functional-design-algebraic-data-types-36kf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solidFill>
                  <a:srgbClr val="FF0000"/>
                </a:solidFill>
              </a:rPr>
              <a:t>OPEN 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Proposal for pattern matching that would make sum types easier to use: </a:t>
            </a:r>
            <a:r>
              <a:rPr lang="en-US" dirty="0">
                <a:hlinkClick r:id="rId4"/>
              </a:rPr>
              <a:t>https://github.com/tc39/proposal-pattern-matching</a:t>
            </a:r>
            <a:endParaRPr lang="en-US" dirty="0"/>
          </a:p>
          <a:p>
            <a:r>
              <a:rPr lang="en-US" dirty="0"/>
              <a:t>Redux actions are a good use case for sum types: </a:t>
            </a:r>
            <a:r>
              <a:rPr lang="en-US" dirty="0">
                <a:hlinkClick r:id="rId5"/>
              </a:rPr>
              <a:t>https://redux.js.org/basics/reducers#splitting-reducers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2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Structural typing is enforced at compile time, while duck typing emerges at run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“Is it” static typing vs “Does it” dynamic 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Lots of holes in type system to support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strictNullChecks</a:t>
            </a:r>
            <a:r>
              <a:rPr lang="en-US" dirty="0"/>
              <a:t> causes null and undefined to not be assignable to any type thus avoiding many common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highly recommend by language maintainers</a:t>
            </a:r>
          </a:p>
          <a:p>
            <a:r>
              <a:rPr lang="en-US" dirty="0"/>
              <a:t>--incremental allows TS to optimize 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String literal types (type Easing = “ease-in” | “ease-out” | “ease-in-out”) are sort of like </a:t>
            </a:r>
            <a:r>
              <a:rPr lang="en-US" dirty="0" err="1"/>
              <a:t>enums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 are other literal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can have string </a:t>
            </a:r>
            <a:r>
              <a:rPr lang="en-US" dirty="0" err="1"/>
              <a:t>enums</a:t>
            </a:r>
            <a:r>
              <a:rPr lang="en-US" dirty="0"/>
              <a:t>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dirty="0" err="1"/>
              <a:t>enums</a:t>
            </a:r>
            <a:r>
              <a:rPr lang="en-US" dirty="0"/>
              <a:t> as flags using the bit shift operator: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dirty="0"/>
              <a:t> </a:t>
            </a:r>
            <a:r>
              <a:rPr lang="en-US" dirty="0" err="1"/>
              <a:t>AnimalFlags</a:t>
            </a:r>
            <a:r>
              <a:rPr lang="en-US" dirty="0"/>
              <a:t> { None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, </a:t>
            </a:r>
            <a:r>
              <a:rPr lang="en-US" dirty="0" err="1"/>
              <a:t>HasClaws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 &lt;&lt;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, </a:t>
            </a:r>
            <a:r>
              <a:rPr lang="en-US" dirty="0" err="1"/>
              <a:t>CanFly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 &lt;&lt;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, </a:t>
            </a:r>
            <a:r>
              <a:rPr lang="en-US" dirty="0" err="1"/>
              <a:t>EatsFish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 &lt;&lt;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, Endangered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 &lt;&lt;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/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5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1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private or protected properties will force nominal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https://codewithstyle.info/Comprehensive-list-of-useful-built-in-types-in-TypeScript/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There is also an “infer” inside an “extends” type, but it is a bit complex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4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https://artsy.github.io/blog/2018/11/21/conditional-types-in-typescript/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Nice real world example of conditional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6915-8DAF-4499-A92A-162831ED18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92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782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2" y="4960137"/>
            <a:ext cx="11087092" cy="1463040"/>
          </a:xfrm>
        </p:spPr>
        <p:txBody>
          <a:bodyPr anchor="ctr">
            <a:normAutofit/>
          </a:bodyPr>
          <a:lstStyle>
            <a:lvl1pPr algn="l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85774" y="524505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66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61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77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7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79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71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62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458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6579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3017520" cy="7315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301752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2400" y="2179636"/>
            <a:ext cx="3017520" cy="7315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2400" y="2967788"/>
            <a:ext cx="301752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398264" y="2179636"/>
            <a:ext cx="3017520" cy="7315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398264" y="2967788"/>
            <a:ext cx="301752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92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66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21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02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2" y="4960137"/>
            <a:ext cx="11087092" cy="1463040"/>
          </a:xfrm>
        </p:spPr>
        <p:txBody>
          <a:bodyPr anchor="ctr">
            <a:normAutofit/>
          </a:bodyPr>
          <a:lstStyle>
            <a:lvl1pPr algn="l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85774" y="524505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244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8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99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37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90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10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30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72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42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6579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3017520" cy="7315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301752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2400" y="2179636"/>
            <a:ext cx="3017520" cy="7315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2400" y="2967788"/>
            <a:ext cx="301752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398264" y="2179636"/>
            <a:ext cx="3017520" cy="7315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398264" y="2967788"/>
            <a:ext cx="301752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5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9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00100" y="683449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42" r:id="rId3"/>
    <p:sldLayoutId id="2147483730" r:id="rId4"/>
    <p:sldLayoutId id="2147483741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DD6F1A-20CE-4B46-A55D-B9B1490E01F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03EF4B-A47C-49F3-BBE2-1306890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yanC/status/102984676171870208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basarat.gitbooks.io/typescript/" TargetMode="External"/><Relationship Id="rId13" Type="http://schemas.openxmlformats.org/officeDocument/2006/relationships/hyperlink" Target="https://dev.to/busypeoples/notes-on-typescript-pick-exclude-and-higher-order-components-40cp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Microsoft/TypeScript/pull/12563" TargetMode="External"/><Relationship Id="rId12" Type="http://schemas.openxmlformats.org/officeDocument/2006/relationships/hyperlink" Target="http://2ality.com/2018/04/type-notation-typescrip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github.com/Microsoft/TypeScript/issues/28339" TargetMode="External"/><Relationship Id="rId11" Type="http://schemas.openxmlformats.org/officeDocument/2006/relationships/hyperlink" Target="https://www.typescriptlang.org/docs/handbook/advanced-types.html" TargetMode="External"/><Relationship Id="rId5" Type="http://schemas.openxmlformats.org/officeDocument/2006/relationships/hyperlink" Target="https://stackoverflow.com/questions/48230773/how-to-create-a-partial-like-that-requires-a-single-property-to-be-set" TargetMode="External"/><Relationship Id="rId10" Type="http://schemas.openxmlformats.org/officeDocument/2006/relationships/hyperlink" Target="https://www.typescriptlang.org/docs/handbook/basic-types.html" TargetMode="External"/><Relationship Id="rId4" Type="http://schemas.openxmlformats.org/officeDocument/2006/relationships/hyperlink" Target="https://medium.freecodecamp.org/make-react-components-great-again-with-typescript-mapped-and-conditional-types-fa729bfc1a79?gi=6eda117099b9" TargetMode="External"/><Relationship Id="rId9" Type="http://schemas.openxmlformats.org/officeDocument/2006/relationships/hyperlink" Target="https://medium.com/@witty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github.com/Microsoft/TypeScript/wiki/TypeScript-Design-Goals" TargetMode="External"/><Relationship Id="rId5" Type="http://schemas.openxmlformats.org/officeDocument/2006/relationships/hyperlink" Target="https://www.typescriptlang.org/docs/handbook/type-compatibility.html" TargetMode="External"/><Relationship Id="rId4" Type="http://schemas.openxmlformats.org/officeDocument/2006/relationships/hyperlink" Target="https://medium.com/web-on-the-edge/thinking-in-typescript-cb7f8a6434c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Teach, Share, Learn: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Joseph Wheaton</a:t>
            </a:r>
          </a:p>
        </p:txBody>
      </p:sp>
    </p:spTree>
    <p:extLst>
      <p:ext uri="{BB962C8B-B14F-4D97-AF65-F5344CB8AC3E}">
        <p14:creationId xmlns:p14="http://schemas.microsoft.com/office/powerpoint/2010/main" val="380248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7520-44EA-41E0-BEB9-676904A7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, String literal Types,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B8D4-F3A0-41A8-BEDA-AD42ADAA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Enums</a:t>
            </a:r>
            <a:r>
              <a:rPr lang="en-US" dirty="0"/>
              <a:t> and string literal types</a:t>
            </a:r>
            <a:r>
              <a:rPr lang="en-US" baseline="30000" dirty="0"/>
              <a:t>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Tuples</a:t>
            </a:r>
            <a:r>
              <a:rPr lang="en-US" baseline="30000" dirty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or less a typed and fixed-length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3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Interfaces, Classes, Types</a:t>
            </a:r>
          </a:p>
        </p:txBody>
      </p:sp>
    </p:spTree>
    <p:extLst>
      <p:ext uri="{BB962C8B-B14F-4D97-AF65-F5344CB8AC3E}">
        <p14:creationId xmlns:p14="http://schemas.microsoft.com/office/powerpoint/2010/main" val="268879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ED67-3DC6-40C5-836C-D5C5B661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AE1A-92FC-470F-9AE6-BC74AC70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Interfaces</a:t>
            </a:r>
            <a:r>
              <a:rPr lang="en-US" baseline="30000" dirty="0"/>
              <a:t>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Describe shape of data, object-as-record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can extend existing interfaces, creating a new interface</a:t>
            </a:r>
            <a:r>
              <a:rPr lang="en-US" baseline="30000" dirty="0"/>
              <a:t>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Classes may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Merged declarations</a:t>
            </a:r>
            <a:r>
              <a:rPr lang="en-US" baseline="30000" dirty="0"/>
              <a:t>8</a:t>
            </a:r>
            <a:r>
              <a:rPr lang="en-US" dirty="0"/>
              <a:t> – all interface definitions are merged into one, with all members being merged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Types</a:t>
            </a:r>
            <a:r>
              <a:rPr lang="en-US" baseline="30000" dirty="0"/>
              <a:t>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Composable (more on this in the next section)</a:t>
            </a:r>
          </a:p>
        </p:txBody>
      </p:sp>
    </p:spTree>
    <p:extLst>
      <p:ext uri="{BB962C8B-B14F-4D97-AF65-F5344CB8AC3E}">
        <p14:creationId xmlns:p14="http://schemas.microsoft.com/office/powerpoint/2010/main" val="184306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759C-8CA8-4D49-800B-0F726CE9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Accessors,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90E3-22C6-4151-87B6-EE260F88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Classes</a:t>
            </a:r>
            <a:r>
              <a:rPr lang="en-US" baseline="30000" dirty="0"/>
              <a:t>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Constraints with </a:t>
            </a:r>
            <a:r>
              <a:rPr lang="en-US" b="1" dirty="0"/>
              <a:t>implements</a:t>
            </a:r>
            <a:r>
              <a:rPr lang="en-US" baseline="30000" dirty="0"/>
              <a:t>11</a:t>
            </a:r>
            <a:r>
              <a:rPr lang="en-US" dirty="0"/>
              <a:t>,</a:t>
            </a:r>
            <a:r>
              <a:rPr lang="en-US" b="1" dirty="0"/>
              <a:t> i</a:t>
            </a:r>
            <a:r>
              <a:rPr lang="en-US" dirty="0"/>
              <a:t>nheritance with </a:t>
            </a:r>
            <a:r>
              <a:rPr lang="en-US" b="1" dirty="0"/>
              <a:t>extends</a:t>
            </a:r>
            <a:r>
              <a:rPr lang="en-US" baseline="30000" dirty="0"/>
              <a:t>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Abstract classes</a:t>
            </a:r>
            <a:r>
              <a:rPr lang="en-US" baseline="30000" dirty="0"/>
              <a:t>13</a:t>
            </a:r>
            <a:r>
              <a:rPr lang="en-US" dirty="0"/>
              <a:t> and methods, super()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 modifiers and accessors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public, private, protected</a:t>
            </a:r>
            <a:r>
              <a:rPr lang="en-US" baseline="30000" dirty="0"/>
              <a:t>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Getters and setters</a:t>
            </a:r>
            <a:r>
              <a:rPr lang="en-US" baseline="30000" dirty="0"/>
              <a:t>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Property modifiers</a:t>
            </a:r>
            <a:r>
              <a:rPr lang="en-US" baseline="30000" dirty="0"/>
              <a:t>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optional (?)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readonly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37828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6EEA-7A52-410F-9011-DFF52F0E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41537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C1A4-258C-4869-B693-7AAEE1F8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AC18-E7A4-4B05-95DA-34B75089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Generic type parameters</a:t>
            </a:r>
            <a:r>
              <a:rPr lang="en-US" baseline="30000" dirty="0"/>
              <a:t>17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Constrain generics using “extends” (i.e. &lt;T extends object&gt;)</a:t>
            </a:r>
            <a:r>
              <a:rPr lang="en-US" baseline="30000" dirty="0"/>
              <a:t>18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Generics can have a default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complex type signatures</a:t>
            </a:r>
          </a:p>
        </p:txBody>
      </p:sp>
    </p:spTree>
    <p:extLst>
      <p:ext uri="{BB962C8B-B14F-4D97-AF65-F5344CB8AC3E}">
        <p14:creationId xmlns:p14="http://schemas.microsoft.com/office/powerpoint/2010/main" val="365429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0328-5206-41E3-8349-88700DDEF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Level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870B-0B65-4CF0-BF8B-08A04833C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256388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CED4-E740-47FF-A0CA-F1D2763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Intro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662BED-9CAC-4D53-8FD8-2523B1DBD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/>
        </p:blipFill>
        <p:spPr>
          <a:xfrm>
            <a:off x="6392720" y="822325"/>
            <a:ext cx="4323047" cy="51847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A1B62-01F3-41B1-9CB7-08AC63F3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It is useful here to distinguish between value-level programming and type-level programming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We’ll be working at the type level for most of this section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Using the tools we will learn in this section allows us to build (and transform) extremely flexible types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5115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598F-7D33-410A-8DAA-470CA2EE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vs Value Level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5EBB87-42FE-458E-987B-88BCBDB8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We’re familiar with value-level programming, where we assign and manipulate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Going forward we will be assigning and manipulating types, this is a very important point to keep in mind!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very helpful (though not 100% accurate) to think in terms of 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Trivia: TypeScript’s type system is Turing complete!</a:t>
            </a:r>
          </a:p>
        </p:txBody>
      </p:sp>
    </p:spTree>
    <p:extLst>
      <p:ext uri="{BB962C8B-B14F-4D97-AF65-F5344CB8AC3E}">
        <p14:creationId xmlns:p14="http://schemas.microsoft.com/office/powerpoint/2010/main" val="268674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Intersection, and Index Types</a:t>
            </a:r>
          </a:p>
        </p:txBody>
      </p:sp>
    </p:spTree>
    <p:extLst>
      <p:ext uri="{BB962C8B-B14F-4D97-AF65-F5344CB8AC3E}">
        <p14:creationId xmlns:p14="http://schemas.microsoft.com/office/powerpoint/2010/main" val="31809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79153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and Intersection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Union types</a:t>
            </a:r>
            <a:r>
              <a:rPr lang="en-US" baseline="30000" dirty="0"/>
              <a:t>19</a:t>
            </a:r>
            <a:r>
              <a:rPr lang="en-US" dirty="0"/>
              <a:t> allow variables to take on multiple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|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narrow this with </a:t>
            </a:r>
            <a:r>
              <a:rPr lang="en-US" dirty="0" err="1"/>
              <a:t>typeof</a:t>
            </a:r>
            <a:r>
              <a:rPr lang="en-US" dirty="0"/>
              <a:t> type guards</a:t>
            </a:r>
            <a:r>
              <a:rPr lang="en-US" baseline="30000" dirty="0"/>
              <a:t>20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is either A or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Intersection types</a:t>
            </a:r>
            <a:r>
              <a:rPr lang="en-US" baseline="30000" dirty="0"/>
              <a:t>21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&amp;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is both A and B (has all properties of both A and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Force object to conform to two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Mixing union and intersection types</a:t>
            </a:r>
            <a:r>
              <a:rPr lang="en-US" baseline="30000" dirty="0"/>
              <a:t>22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&amp; has higher precedence than |, parenthesis can change the order of precedence</a:t>
            </a:r>
          </a:p>
        </p:txBody>
      </p:sp>
    </p:spTree>
    <p:extLst>
      <p:ext uri="{BB962C8B-B14F-4D97-AF65-F5344CB8AC3E}">
        <p14:creationId xmlns:p14="http://schemas.microsoft.com/office/powerpoint/2010/main" val="135758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(Lookup)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check values with dynamic property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Index Type Query Operator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 in </a:t>
            </a:r>
            <a:r>
              <a:rPr lang="en-US" b="1" dirty="0" err="1"/>
              <a:t>keyof</a:t>
            </a:r>
            <a:r>
              <a:rPr lang="en-US" dirty="0"/>
              <a:t> T</a:t>
            </a:r>
            <a:r>
              <a:rPr lang="en-US" baseline="30000" dirty="0"/>
              <a:t>23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Returns union type of all </a:t>
            </a:r>
            <a:r>
              <a:rPr lang="en-US" u="sng" dirty="0"/>
              <a:t>public</a:t>
            </a:r>
            <a:r>
              <a:rPr lang="en-US" dirty="0"/>
              <a:t> key names of type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keyof</a:t>
            </a:r>
            <a:r>
              <a:rPr lang="en-US" dirty="0"/>
              <a:t> </a:t>
            </a:r>
            <a:r>
              <a:rPr lang="en-US" dirty="0" err="1"/>
              <a:t>typeof</a:t>
            </a:r>
            <a:r>
              <a:rPr lang="en-US" dirty="0"/>
              <a:t> 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Extract keys from type of value v</a:t>
            </a:r>
            <a:r>
              <a:rPr lang="en-US" baseline="30000" dirty="0"/>
              <a:t>24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Operator</a:t>
            </a:r>
            <a:r>
              <a:rPr lang="en-US" baseline="30000" dirty="0"/>
              <a:t>25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 declarations of existing type into new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Indexed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="1" dirty="0"/>
              <a:t>[K]</a:t>
            </a:r>
            <a:r>
              <a:rPr lang="en-US" baseline="30000" dirty="0"/>
              <a:t>26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Returns type of provided key</a:t>
            </a:r>
          </a:p>
        </p:txBody>
      </p:sp>
    </p:spTree>
    <p:extLst>
      <p:ext uri="{BB962C8B-B14F-4D97-AF65-F5344CB8AC3E}">
        <p14:creationId xmlns:p14="http://schemas.microsoft.com/office/powerpoint/2010/main" val="91028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Mapped Types</a:t>
            </a:r>
          </a:p>
        </p:txBody>
      </p:sp>
    </p:spTree>
    <p:extLst>
      <p:ext uri="{BB962C8B-B14F-4D97-AF65-F5344CB8AC3E}">
        <p14:creationId xmlns:p14="http://schemas.microsoft.com/office/powerpoint/2010/main" val="138098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Mapped Types: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Provides way to vary interfaces programmatically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No need to declare separate interfaces for what are derived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need to be able to scale our types to fit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Easier refactoring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variables</a:t>
            </a:r>
            <a:r>
              <a:rPr lang="en-US" baseline="30000" dirty="0"/>
              <a:t>27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and remove property modifiers</a:t>
            </a:r>
            <a:r>
              <a:rPr lang="en-US" baseline="30000" dirty="0"/>
              <a:t>28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Mapping keys of type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7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D4AB-F144-403C-8E71-C892837D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Mapped Types: </a:t>
            </a:r>
            <a:r>
              <a:rPr lang="en-US" dirty="0" err="1"/>
              <a:t>Builtins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8C61-836C-4A8D-AEA4-38309A5DC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Pick&lt;T, K extends </a:t>
            </a:r>
            <a:r>
              <a:rPr lang="en-US" dirty="0" err="1"/>
              <a:t>keyof</a:t>
            </a:r>
            <a:r>
              <a:rPr lang="en-US" dirty="0"/>
              <a:t> T&gt;</a:t>
            </a:r>
            <a:r>
              <a:rPr lang="en-US" baseline="30000" dirty="0"/>
              <a:t>28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type that only has selected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ReadOnly</a:t>
            </a:r>
            <a:r>
              <a:rPr lang="en-US" dirty="0"/>
              <a:t>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to enforce immutability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Record&lt;K extends string, T&gt;</a:t>
            </a:r>
            <a:r>
              <a:rPr lang="en-US" baseline="30000" dirty="0"/>
              <a:t>29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restricted dictionary with keys belonging to specific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Looking up unknown key gives type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0D73D-B94D-4EF7-83ED-74B55C1111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ConstructorParameters</a:t>
            </a:r>
            <a:r>
              <a:rPr lang="en-US" dirty="0"/>
              <a:t>&lt;T&gt;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Parameters&lt;T&gt;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tuple of types of parameters of a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Partial&lt;T&gt;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all properties to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Required&lt;T&gt;</a:t>
            </a:r>
          </a:p>
        </p:txBody>
      </p:sp>
    </p:spTree>
    <p:extLst>
      <p:ext uri="{BB962C8B-B14F-4D97-AF65-F5344CB8AC3E}">
        <p14:creationId xmlns:p14="http://schemas.microsoft.com/office/powerpoint/2010/main" val="986722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Types</a:t>
            </a:r>
          </a:p>
        </p:txBody>
      </p:sp>
    </p:spTree>
    <p:extLst>
      <p:ext uri="{BB962C8B-B14F-4D97-AF65-F5344CB8AC3E}">
        <p14:creationId xmlns:p14="http://schemas.microsoft.com/office/powerpoint/2010/main" val="3932393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4CB0-09BF-434A-8629-CF4CFEFE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Types: Why?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46944F-6FDD-4607-8AA0-4E0D6E77A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Working through our (enormous) backlog of unsorted TypeScript "Suggestions" and it's remarkable how many of them are solved by conditional types.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dobe Garamond W08"/>
              </a:rPr>
              <a:t>--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dobe Garamond W08"/>
                <a:hlinkClick r:id="rId3"/>
              </a:rPr>
              <a:t>Ryan Cavanaugh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dobe Garamond W08"/>
              </a:rPr>
              <a:t>, TypeScript maintainer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5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08C-8A0B-4B28-A90E-CA9837EA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969C-1445-47F9-BC4C-9F2BE22C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Select one of two possible types based on a condition expressed as a type relationship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 extends U ? X : Y</a:t>
            </a:r>
            <a:r>
              <a:rPr lang="en-US" baseline="30000" dirty="0"/>
              <a:t>30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be combined and composed with mapped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Conditional types distribute over union types</a:t>
            </a:r>
            <a:r>
              <a:rPr lang="en-US" baseline="30000" dirty="0"/>
              <a:t>31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aseline="30000" dirty="0"/>
              <a:t> </a:t>
            </a:r>
            <a:r>
              <a:rPr lang="en-US" b="1" dirty="0"/>
              <a:t>infer</a:t>
            </a:r>
            <a:r>
              <a:rPr lang="en-US" b="1" baseline="30000" dirty="0"/>
              <a:t>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Supposedly makes typing certain framework/library code much easier</a:t>
            </a:r>
          </a:p>
        </p:txBody>
      </p:sp>
    </p:spTree>
    <p:extLst>
      <p:ext uri="{BB962C8B-B14F-4D97-AF65-F5344CB8AC3E}">
        <p14:creationId xmlns:p14="http://schemas.microsoft.com/office/powerpoint/2010/main" val="146216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TYpes</a:t>
            </a:r>
            <a:r>
              <a:rPr lang="en-US" dirty="0"/>
              <a:t>: </a:t>
            </a:r>
            <a:r>
              <a:rPr lang="en-US" dirty="0" err="1"/>
              <a:t>Builtins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Exclude&lt;T, U&gt;</a:t>
            </a:r>
            <a:r>
              <a:rPr lang="en-US" baseline="30000" dirty="0"/>
              <a:t>33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type with properties in U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Extract&lt;T, U&gt;</a:t>
            </a:r>
            <a:r>
              <a:rPr lang="en-US" baseline="30000" dirty="0"/>
              <a:t>34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type with properties in common between T and 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NonNullable</a:t>
            </a:r>
            <a:r>
              <a:rPr lang="en-US" dirty="0"/>
              <a:t>&lt;T&gt;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ReturnType</a:t>
            </a:r>
            <a:r>
              <a:rPr lang="en-US" dirty="0"/>
              <a:t>&lt;T&gt;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InstanceType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75543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E0297-9F3B-4523-AD25-62F74B51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Types</a:t>
            </a:r>
          </a:p>
        </p:txBody>
      </p:sp>
    </p:spTree>
    <p:extLst>
      <p:ext uri="{BB962C8B-B14F-4D97-AF65-F5344CB8AC3E}">
        <p14:creationId xmlns:p14="http://schemas.microsoft.com/office/powerpoint/2010/main" val="40163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1509"/>
            <a:ext cx="5071872" cy="1737360"/>
          </a:xfrm>
        </p:spPr>
        <p:txBody>
          <a:bodyPr/>
          <a:lstStyle/>
          <a:p>
            <a:r>
              <a:rPr lang="en-US" dirty="0"/>
              <a:t>What is typescript?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08C55-C98B-41CA-8232-A063FAF49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8754" y="1706603"/>
            <a:ext cx="4864100" cy="4864100"/>
          </a:xfrm>
          <a:effectLst>
            <a:softEdge rad="127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EFE3C-74DF-4B44-BDB4-306298CB2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5754626" cy="3762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Typed superset of JavaScript that compiles to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Allows you to use modern JS features while targeting older browsers (Like Babel)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Allows us to focus on exposed API and interfaces rather than needing intimate knowledge of the internals of whatever it is we are working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VSCode</a:t>
            </a:r>
            <a:r>
              <a:rPr lang="en-US" sz="2200" dirty="0"/>
              <a:t> Tooling</a:t>
            </a:r>
          </a:p>
        </p:txBody>
      </p:sp>
    </p:spTree>
    <p:extLst>
      <p:ext uri="{BB962C8B-B14F-4D97-AF65-F5344CB8AC3E}">
        <p14:creationId xmlns:p14="http://schemas.microsoft.com/office/powerpoint/2010/main" val="104542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“Obviously, you also need to show a bit of restraint while using advanced types in production. You might not want your coworkers’ brain to explode when they try to read your 3 levels nested type mapped conditional types with string literal types and what not.”</a:t>
            </a:r>
            <a:endParaRPr lang="en-US" dirty="0"/>
          </a:p>
          <a:p>
            <a:r>
              <a:rPr lang="en-US" dirty="0"/>
              <a:t>Omit&lt;T, K&gt; = Pick&lt;T, Exclude&lt;</a:t>
            </a:r>
            <a:r>
              <a:rPr lang="en-US" dirty="0" err="1"/>
              <a:t>keyof</a:t>
            </a:r>
            <a:r>
              <a:rPr lang="en-US" dirty="0"/>
              <a:t> T, K&gt;&gt;</a:t>
            </a:r>
            <a:r>
              <a:rPr lang="en-US" baseline="30000" dirty="0"/>
              <a:t>36</a:t>
            </a:r>
            <a:endParaRPr lang="en-US" dirty="0"/>
          </a:p>
          <a:p>
            <a:pPr lvl="1"/>
            <a:r>
              <a:rPr lang="en-US" dirty="0"/>
              <a:t>Combination of Pick and Exclude, return type with keys U omitted</a:t>
            </a:r>
          </a:p>
          <a:p>
            <a:r>
              <a:rPr lang="en-US" dirty="0" err="1"/>
              <a:t>AtLeastOne</a:t>
            </a:r>
            <a:r>
              <a:rPr lang="en-US" dirty="0"/>
              <a:t>&lt;T</a:t>
            </a:r>
            <a:r>
              <a:rPr lang="en-US" b="1" dirty="0"/>
              <a:t>,</a:t>
            </a:r>
            <a:r>
              <a:rPr lang="en-US" dirty="0"/>
              <a:t> U </a:t>
            </a:r>
            <a:r>
              <a:rPr lang="en-US" b="1" dirty="0"/>
              <a:t>=</a:t>
            </a:r>
            <a:r>
              <a:rPr lang="en-US" dirty="0"/>
              <a:t> { [K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 err="1"/>
              <a:t>keyof</a:t>
            </a:r>
            <a:r>
              <a:rPr lang="en-US" dirty="0"/>
              <a:t> T]</a:t>
            </a:r>
            <a:r>
              <a:rPr lang="en-US" b="1" dirty="0"/>
              <a:t>:</a:t>
            </a:r>
            <a:r>
              <a:rPr lang="en-US" dirty="0"/>
              <a:t> Pick&lt;T</a:t>
            </a:r>
            <a:r>
              <a:rPr lang="en-US" b="1" dirty="0"/>
              <a:t>,</a:t>
            </a:r>
            <a:r>
              <a:rPr lang="en-US" dirty="0"/>
              <a:t> K&gt; }&gt; </a:t>
            </a:r>
            <a:r>
              <a:rPr lang="en-US" b="1" dirty="0"/>
              <a:t>=</a:t>
            </a:r>
            <a:r>
              <a:rPr lang="en-US" dirty="0"/>
              <a:t> Partial&lt;T&gt; </a:t>
            </a:r>
            <a:r>
              <a:rPr lang="en-US" b="1" dirty="0"/>
              <a:t>&amp;</a:t>
            </a:r>
            <a:r>
              <a:rPr lang="en-US" dirty="0"/>
              <a:t> U[</a:t>
            </a:r>
            <a:r>
              <a:rPr lang="en-US" b="1" dirty="0" err="1"/>
              <a:t>keyof</a:t>
            </a:r>
            <a:r>
              <a:rPr lang="en-US" dirty="0"/>
              <a:t> U]</a:t>
            </a:r>
            <a:r>
              <a:rPr lang="en-US" baseline="30000" dirty="0"/>
              <a:t>37</a:t>
            </a:r>
            <a:endParaRPr lang="en-US" i="1" dirty="0"/>
          </a:p>
          <a:p>
            <a:pPr lvl="1"/>
            <a:r>
              <a:rPr lang="en-US" dirty="0"/>
              <a:t>Require at least one key from T (note: doesn’t work if key in T is optional, set to required first)</a:t>
            </a:r>
          </a:p>
          <a:p>
            <a:r>
              <a:rPr lang="en-US" dirty="0"/>
              <a:t>Patch&lt;T&gt;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AtLeastOne</a:t>
            </a:r>
            <a:r>
              <a:rPr lang="en-US" dirty="0"/>
              <a:t>&lt;Omit&lt;Required&lt;T&gt;</a:t>
            </a:r>
            <a:r>
              <a:rPr lang="en-US" b="1" dirty="0"/>
              <a:t>,</a:t>
            </a:r>
            <a:r>
              <a:rPr lang="en-US" dirty="0"/>
              <a:t> "id"&gt;&gt;</a:t>
            </a:r>
            <a:r>
              <a:rPr lang="en-US" baseline="30000" dirty="0"/>
              <a:t>38</a:t>
            </a:r>
            <a:endParaRPr lang="en-US" b="1" dirty="0"/>
          </a:p>
          <a:p>
            <a:pPr lvl="1"/>
            <a:r>
              <a:rPr lang="en-US" dirty="0"/>
              <a:t>Type check a patch call according to certain rules…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2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Algebraic Data Types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1EABA6-B84A-4228-A822-7F7BB18D3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2345971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000" dirty="0"/>
              <a:t>What are Algebraic Data Types?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A3D0F2-F0E5-4841-8112-9C45D8876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61856" y="822325"/>
            <a:ext cx="5184775" cy="51847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28EF-7FC1-477B-B4C5-BEC41BE37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45720" tIns="45720" rIns="45720" bIns="45720" rtlCol="0"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More or less a type formed by combining other types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“A closed set of possible values under one, common interface”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Commonly create new types by taking the “sum” or “product” of other types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Data structure commonly seen in statically typed functional programming languages (like </a:t>
            </a:r>
            <a:r>
              <a:rPr lang="en-US" sz="2400" dirty="0" err="1"/>
              <a:t>OCaml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79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EA3F-A620-41E2-8AB5-2798DF28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and Product Types</a:t>
            </a:r>
          </a:p>
        </p:txBody>
      </p:sp>
    </p:spTree>
    <p:extLst>
      <p:ext uri="{BB962C8B-B14F-4D97-AF65-F5344CB8AC3E}">
        <p14:creationId xmlns:p14="http://schemas.microsoft.com/office/powerpoint/2010/main" val="266062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BFE8-3CDC-455D-964C-32BF861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9642-A14F-407B-AFF8-199B8858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Product Types</a:t>
            </a:r>
            <a:r>
              <a:rPr lang="en-US" baseline="30000" dirty="0"/>
              <a:t>39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values are the cartesian product of two or more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Types should be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97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7CB2-B9ED-4B7B-AA32-459B972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2D04-94B5-4263-9314-CC1DB274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Also known as a “discriminated”, “disjoint”, or “tagged” union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Essentially a union of different types, where a common tag (or kind, or type, etc.) field which is a string ensures that the members are disjoint</a:t>
            </a:r>
            <a:r>
              <a:rPr lang="en-US" baseline="30000" dirty="0"/>
              <a:t>40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Naturally we can switch over the tag</a:t>
            </a:r>
            <a:r>
              <a:rPr lang="en-US" baseline="30000" dirty="0"/>
              <a:t>41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fact we can write functions that consume sum types in such a way that we get a static error if we have not covered all possible cases, using the never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help us cut down on type annotations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dirty="0" err="1"/>
              <a:t>PaymentMethod</a:t>
            </a:r>
            <a:r>
              <a:rPr lang="en-US" dirty="0"/>
              <a:t> = Cash | PayPal | </a:t>
            </a:r>
            <a:r>
              <a:rPr lang="en-US" dirty="0" err="1"/>
              <a:t>CreditCard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can define recursive sum types</a:t>
            </a:r>
            <a:r>
              <a:rPr lang="en-US" baseline="30000" dirty="0"/>
              <a:t>42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4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0E93-3C27-4A23-A966-03760826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815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269F-7C8E-45B0-B4D8-72854A47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Alternatives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AA4C9E-6DAE-49EE-AC10-63CCCE22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987159"/>
            <a:ext cx="5678488" cy="48551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2822-EEE3-48D4-8038-B81D39D5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TypeScript is not the only compile-to-JavaScript language!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TypeScript there was </a:t>
            </a:r>
            <a:r>
              <a:rPr lang="en-US" dirty="0" err="1"/>
              <a:t>CoffeeScript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Dart (by Google) may be compiled to JS or interpreted in its own VM and has inspired some of the libraries backing Angular (zone.js)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ReasonML</a:t>
            </a:r>
            <a:r>
              <a:rPr lang="en-US" dirty="0"/>
              <a:t> (by Facebook) is more or less </a:t>
            </a:r>
            <a:r>
              <a:rPr lang="en-US" dirty="0" err="1"/>
              <a:t>OCaml</a:t>
            </a:r>
            <a:r>
              <a:rPr lang="en-US" dirty="0"/>
              <a:t> in JS-friendly syntax that may be </a:t>
            </a:r>
            <a:r>
              <a:rPr lang="en-US" dirty="0" err="1"/>
              <a:t>transpiled</a:t>
            </a:r>
            <a:r>
              <a:rPr lang="en-US" dirty="0"/>
              <a:t> to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Babel is a JS-to-JS compiler that (like TypeScript) allows users to write in modern JS syntax yet target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3206724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202389-6211-452D-906A-AB800935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2910B-30EF-4DDC-84FB-C1D737B0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TypeScript does not add any additional run-time functionality by itself, but does allow us to use the latest JS syntax while targeting older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TypeScript’s type system is extremely expressive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At the very least you should be aware of and use the built-in conditional and mapped types to make typing easier</a:t>
            </a:r>
          </a:p>
        </p:txBody>
      </p:sp>
    </p:spTree>
    <p:extLst>
      <p:ext uri="{BB962C8B-B14F-4D97-AF65-F5344CB8AC3E}">
        <p14:creationId xmlns:p14="http://schemas.microsoft.com/office/powerpoint/2010/main" val="356622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8029A-25A7-4B63-B783-FDDFCC301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1856" y="822325"/>
            <a:ext cx="5184775" cy="51847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4"/>
              </a:rPr>
              <a:t>Make React Components Great Again</a:t>
            </a:r>
            <a:endParaRPr lang="en-US" dirty="0">
              <a:hlinkClick r:id="rId5"/>
            </a:endParaRPr>
          </a:p>
          <a:p>
            <a:r>
              <a:rPr lang="en-US" dirty="0" err="1">
                <a:hlinkClick r:id="rId5"/>
              </a:rPr>
              <a:t>AtLeastOne</a:t>
            </a:r>
            <a:endParaRPr lang="en-US" dirty="0"/>
          </a:p>
          <a:p>
            <a:r>
              <a:rPr lang="en-US" dirty="0">
                <a:hlinkClick r:id="rId6"/>
              </a:rPr>
              <a:t>Pick should distribute over union types</a:t>
            </a:r>
            <a:endParaRPr lang="en-US" dirty="0"/>
          </a:p>
          <a:p>
            <a:r>
              <a:rPr lang="en-US" dirty="0">
                <a:hlinkClick r:id="rId7"/>
              </a:rPr>
              <a:t>Preserve modifiers in homomorphic mapped types</a:t>
            </a:r>
            <a:endParaRPr lang="en-US" dirty="0"/>
          </a:p>
          <a:p>
            <a:r>
              <a:rPr lang="en-US" dirty="0">
                <a:hlinkClick r:id="rId8"/>
              </a:rPr>
              <a:t>TypeScript Deep Dive</a:t>
            </a:r>
            <a:endParaRPr lang="en-US" dirty="0"/>
          </a:p>
          <a:p>
            <a:r>
              <a:rPr lang="en-US" dirty="0">
                <a:hlinkClick r:id="rId9"/>
              </a:rPr>
              <a:t>https://medium.com/@wittydeveloper</a:t>
            </a:r>
            <a:endParaRPr lang="en-US" dirty="0"/>
          </a:p>
          <a:p>
            <a:r>
              <a:rPr lang="en-US" dirty="0">
                <a:hlinkClick r:id="rId10"/>
              </a:rPr>
              <a:t>https://www.typescriptlang.org/docs/handbook/basic-types.html</a:t>
            </a:r>
            <a:endParaRPr lang="en-US" dirty="0"/>
          </a:p>
          <a:p>
            <a:r>
              <a:rPr lang="en-US" dirty="0">
                <a:hlinkClick r:id="rId11"/>
              </a:rPr>
              <a:t>https://www.typescriptlang.org/docs/handbook/advanced-types.html</a:t>
            </a:r>
            <a:endParaRPr lang="en-US" dirty="0"/>
          </a:p>
          <a:p>
            <a:r>
              <a:rPr lang="en-US" dirty="0">
                <a:hlinkClick r:id="rId12"/>
              </a:rPr>
              <a:t>http://2ality.com/2018/04/type-notation-typescript.html</a:t>
            </a:r>
            <a:endParaRPr lang="en-US" dirty="0"/>
          </a:p>
          <a:p>
            <a:r>
              <a:rPr lang="en-US" dirty="0">
                <a:hlinkClick r:id="rId13"/>
              </a:rPr>
              <a:t>https://dev.to/busypeoples/notes-on-typescript-pick-exclude-and-higher-order-components-40cp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Brendan </a:t>
            </a:r>
            <a:r>
              <a:rPr lang="en-US" dirty="0" err="1"/>
              <a:t>Eich</a:t>
            </a:r>
            <a:r>
              <a:rPr lang="en-US" dirty="0"/>
              <a:t>, ECMA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Dynamic duck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“If it walks like a duck, quacks like a duck…”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Lots of type coercion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err="1"/>
              <a:t>TypeScript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Anders Hejlsberg, Microsoft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Static structural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Types compared by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erasure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information is removed at compile time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u="sng" dirty="0"/>
              <a:t>C#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Anders Hejlsberg, Microsoft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Static nominal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Types compared by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metadata preserved at run time (reflection)</a:t>
            </a:r>
          </a:p>
        </p:txBody>
      </p:sp>
    </p:spTree>
    <p:extLst>
      <p:ext uri="{BB962C8B-B14F-4D97-AF65-F5344CB8AC3E}">
        <p14:creationId xmlns:p14="http://schemas.microsoft.com/office/powerpoint/2010/main" val="20017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EB3-D562-4013-B000-769EB301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6596-3C5C-489F-ACB2-4E7F5FCB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 TypeScript provides type definitions in </a:t>
            </a:r>
            <a:r>
              <a:rPr lang="en-US" dirty="0" err="1"/>
              <a:t>lib.d.ts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can be changed, if say you wanted to disallow use of certain window methods in your project, or have some sort of non-standard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is a community repository which provides type definitions for many common JavaScript libraries: </a:t>
            </a:r>
            <a:r>
              <a:rPr lang="en-US" dirty="0">
                <a:hlinkClick r:id="rId3"/>
              </a:rPr>
              <a:t>https://github.com/DefinitelyTyped/DefinitelyTyped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are compiler options to enforce stricter type checking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--strict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strictNullChecks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noImplicitAny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noImplicitThis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alwaysStrict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7561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B181-417A-46CF-96A4-E391C5F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Mentioned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44EE-4364-475B-8799-5BAB697A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interesting features of TS not mentioned in this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Decorators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Namespaces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Polymorphic </a:t>
            </a:r>
            <a:r>
              <a:rPr lang="en-US" b="1" dirty="0"/>
              <a:t>this</a:t>
            </a:r>
            <a:r>
              <a:rPr lang="en-US" dirty="0"/>
              <a:t> (extend class while keeping fluent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Aliases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Assertion (casting)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 much, much more</a:t>
            </a:r>
          </a:p>
        </p:txBody>
      </p:sp>
    </p:spTree>
    <p:extLst>
      <p:ext uri="{BB962C8B-B14F-4D97-AF65-F5344CB8AC3E}">
        <p14:creationId xmlns:p14="http://schemas.microsoft.com/office/powerpoint/2010/main" val="86568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0CAB-21AB-48E6-B370-4A7F8482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5011-2F68-4B30-94D7-3CA7AE86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TypeScript is not C#, idiomatic usage of TypeScript may surprise those with more background in C# and less in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https://medium.com/web-on-the-edge/thinking-in-typescript-cb7f8a6434c0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runtime type checking (type erasure)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additional runtime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TypeScript’s type system isn’t entirely 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Loopholes in the type system exist to support JS and that is the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more information see: </a:t>
            </a:r>
            <a:r>
              <a:rPr lang="en-US" dirty="0">
                <a:hlinkClick r:id="rId5"/>
              </a:rPr>
              <a:t>https://www.typescriptlang.org/docs/handbook/type-compatibility.html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https://github.com/Microsoft/TypeScript/wiki/TypeScript-Design-Goals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AFBD-A142-49C0-B823-66386B27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</a:p>
        </p:txBody>
      </p:sp>
    </p:spTree>
    <p:extLst>
      <p:ext uri="{BB962C8B-B14F-4D97-AF65-F5344CB8AC3E}">
        <p14:creationId xmlns:p14="http://schemas.microsoft.com/office/powerpoint/2010/main" val="150446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Annotations, New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annotations added after declaration</a:t>
            </a:r>
            <a:r>
              <a:rPr lang="en-US" baseline="30000" dirty="0"/>
              <a:t>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 inference, not necessary need to annotate everything</a:t>
            </a:r>
            <a:r>
              <a:rPr lang="en-US" baseline="30000" dirty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new primitive types</a:t>
            </a:r>
            <a:r>
              <a:rPr lang="en-US" baseline="30000" dirty="0"/>
              <a:t>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any: top type that can represent any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unknown: better, more type-safe any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void: return type of functions that do not return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never: bottom type, return type of functions that do not return (i.e. they immediately throw,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17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Seafoam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A6DBBF"/>
      </a:accent1>
      <a:accent2>
        <a:srgbClr val="A6DBBF"/>
      </a:accent2>
      <a:accent3>
        <a:srgbClr val="A6DBBF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3.xml><?xml version="1.0" encoding="utf-8"?>
<a:theme xmlns:a="http://schemas.openxmlformats.org/drawingml/2006/main" name="1_Integral">
  <a:themeElements>
    <a:clrScheme name="Seafoam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A6DBBF"/>
      </a:accent1>
      <a:accent2>
        <a:srgbClr val="A6DBBF"/>
      </a:accent2>
      <a:accent3>
        <a:srgbClr val="A6DBBF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0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3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4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5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6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7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8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9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2170</Words>
  <Application>Microsoft Office PowerPoint</Application>
  <PresentationFormat>Widescreen</PresentationFormat>
  <Paragraphs>276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Adobe Garamond W08</vt:lpstr>
      <vt:lpstr>Arial</vt:lpstr>
      <vt:lpstr>Calibri</vt:lpstr>
      <vt:lpstr>Calibri Light</vt:lpstr>
      <vt:lpstr>Tw Cen MT</vt:lpstr>
      <vt:lpstr>Tw Cen MT Condensed</vt:lpstr>
      <vt:lpstr>Wingdings 3</vt:lpstr>
      <vt:lpstr>Custom Design</vt:lpstr>
      <vt:lpstr>Integral</vt:lpstr>
      <vt:lpstr>1_Integral</vt:lpstr>
      <vt:lpstr>Teach, Share, Learn: TypeScript</vt:lpstr>
      <vt:lpstr>The Basics</vt:lpstr>
      <vt:lpstr>What is typescript?</vt:lpstr>
      <vt:lpstr>Comparison</vt:lpstr>
      <vt:lpstr>Support</vt:lpstr>
      <vt:lpstr>Not Mentioned</vt:lpstr>
      <vt:lpstr>Word of Warning</vt:lpstr>
      <vt:lpstr>New Types</vt:lpstr>
      <vt:lpstr>Annotations, New Primitive Types</vt:lpstr>
      <vt:lpstr>Enums, String literal Types, and Tuples</vt:lpstr>
      <vt:lpstr>Interfaces, Classes, Types</vt:lpstr>
      <vt:lpstr>Interfaces and Types</vt:lpstr>
      <vt:lpstr>Classes, Accessors, Modifiers</vt:lpstr>
      <vt:lpstr>Generics</vt:lpstr>
      <vt:lpstr>Generics</vt:lpstr>
      <vt:lpstr>Type Level Programming</vt:lpstr>
      <vt:lpstr>Intro</vt:lpstr>
      <vt:lpstr>Type vs Value Level Programming</vt:lpstr>
      <vt:lpstr>Union, Intersection, and Index Types</vt:lpstr>
      <vt:lpstr>Union and Intersection Types</vt:lpstr>
      <vt:lpstr>Index (Lookup) Types</vt:lpstr>
      <vt:lpstr>Mapped Types</vt:lpstr>
      <vt:lpstr>Mapped Types: Why?</vt:lpstr>
      <vt:lpstr>Mapped Types: Builtins</vt:lpstr>
      <vt:lpstr>Conditional Types</vt:lpstr>
      <vt:lpstr>Conditional Types: Why?</vt:lpstr>
      <vt:lpstr>Conditional Types</vt:lpstr>
      <vt:lpstr>Conditional TYpes: Builtins</vt:lpstr>
      <vt:lpstr>Composing Types</vt:lpstr>
      <vt:lpstr>Composing Types</vt:lpstr>
      <vt:lpstr>Algebraic Data Types</vt:lpstr>
      <vt:lpstr>What are Algebraic Data Types?</vt:lpstr>
      <vt:lpstr>Sum and Product Types</vt:lpstr>
      <vt:lpstr>Product Types</vt:lpstr>
      <vt:lpstr>Sum Types</vt:lpstr>
      <vt:lpstr>Conclusion</vt:lpstr>
      <vt:lpstr>Alternatives</vt:lpstr>
      <vt:lpstr>Final Words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Teach, Share, Learn: TypeScript</dc:title>
  <dc:creator>Wheaton, Joe</dc:creator>
  <cp:lastModifiedBy>Wheaton, Joe</cp:lastModifiedBy>
  <cp:revision>3</cp:revision>
  <dcterms:created xsi:type="dcterms:W3CDTF">2019-06-11T02:43:29Z</dcterms:created>
  <dcterms:modified xsi:type="dcterms:W3CDTF">2019-06-11T16:17:07Z</dcterms:modified>
</cp:coreProperties>
</file>