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8"/>
  </p:notesMasterIdLst>
  <p:sldIdLst>
    <p:sldId id="281" r:id="rId2"/>
    <p:sldId id="258" r:id="rId3"/>
    <p:sldId id="262" r:id="rId4"/>
    <p:sldId id="283" r:id="rId5"/>
    <p:sldId id="284" r:id="rId6"/>
    <p:sldId id="285" r:id="rId7"/>
    <p:sldId id="282" r:id="rId8"/>
    <p:sldId id="288" r:id="rId9"/>
    <p:sldId id="287" r:id="rId10"/>
    <p:sldId id="286" r:id="rId11"/>
    <p:sldId id="265" r:id="rId12"/>
    <p:sldId id="266" r:id="rId13"/>
    <p:sldId id="289" r:id="rId14"/>
    <p:sldId id="291" r:id="rId15"/>
    <p:sldId id="268" r:id="rId16"/>
    <p:sldId id="29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3" r:id="rId26"/>
    <p:sldId id="292" r:id="rId27"/>
  </p:sldIdLst>
  <p:sldSz cx="9144000" cy="5143500" type="screen16x9"/>
  <p:notesSz cx="6858000" cy="9144000"/>
  <p:embeddedFontLst>
    <p:embeddedFont>
      <p:font typeface="Old Standard TT" panose="020B0604020202020204" charset="0"/>
      <p:regular r:id="rId29"/>
      <p:bold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0FE173-9704-47A8-81F7-2CAF9E7CD49D}">
  <a:tblStyle styleId="{F90FE173-9704-47A8-81F7-2CAF9E7CD4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2" y="1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8abf5b7e7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8abf5b7e7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ad15886f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ad15886f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ad15886f5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ad15886f5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e7746ed0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e7746ed0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797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e7746ed0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e7746ed0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160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ad15886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ad15886f5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e7746ed0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e7746ed0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731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8abf5b7e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8abf5b7e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c09f747e2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c09f747e2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entry: 12 guesses - 10 numbers and + -, but not * 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entry: 10 guess - 10 numbers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rest: 15 guesses - 10 numbers and + - * / =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ae2ed19d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ae2ed19d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entry: 12 guesses - 10 numbers and + -, but not * 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entry: 10 guess - 10 numbers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rest: 15 guesses - 10 numbers and + - * / =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ad7ae39c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ad7ae39c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e7746ed0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e7746ed0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ad7ae39c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ad7ae39c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Mike’s slide for video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c09f747e2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c09f747e2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Mike’s slide for video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ad7ae39c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ad7ae39c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Mike’s slide for video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ad7ae39c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ad7ae39c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e7746ed0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e7746ed0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033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e7746ed0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e7746ed0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982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e7746ed0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e7746ed0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310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e7746ed0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e7746ed0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1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e7746ed0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e7746ed0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942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e7746ed0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e7746ed0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64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e7746ed0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e7746ed0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821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e7746ed0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e7746ed0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389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8abf5b7e7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8abf5b7e7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77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rdlegam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1940-82DD-E547-D6EF-52CC6A28C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Old Standard TT" panose="020B0604020202020204" charset="0"/>
              </a:rPr>
              <a:t>Solving Nerdle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32EF2-06E2-0F7C-B089-050C14FEF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7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ctrTitle"/>
          </p:nvPr>
        </p:nvSpPr>
        <p:spPr>
          <a:xfrm>
            <a:off x="311708" y="7338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Part 2: Generating the Solution Space</a:t>
            </a:r>
            <a:endParaRPr sz="3600" b="1">
              <a:solidFill>
                <a:schemeClr val="lt1"/>
              </a:solidFill>
              <a:highlight>
                <a:srgbClr val="E8FDFE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  <p:extLst>
      <p:ext uri="{BB962C8B-B14F-4D97-AF65-F5344CB8AC3E}">
        <p14:creationId xmlns:p14="http://schemas.microsoft.com/office/powerpoint/2010/main" val="48241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444625" y="357900"/>
            <a:ext cx="77154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842" b="1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Formal Languages</a:t>
            </a:r>
            <a:endParaRPr sz="3022"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234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Given an </a:t>
            </a:r>
            <a:r>
              <a:rPr lang="en" sz="20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alphabet Σ</a:t>
            </a:r>
            <a:r>
              <a:rPr lang="en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we can form infinite strings, </a:t>
            </a:r>
            <a:r>
              <a:rPr lang="en" sz="20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Σ</a:t>
            </a:r>
            <a:r>
              <a:rPr lang="en" sz="2000" baseline="300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*</a:t>
            </a:r>
            <a:endParaRPr sz="2000" dirty="0">
              <a:solidFill>
                <a:srgbClr val="FFFF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Binary alphabet </a:t>
            </a:r>
            <a:r>
              <a:rPr lang="en" sz="20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Σ={0,1}</a:t>
            </a:r>
            <a:r>
              <a:rPr lang="en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Binary strings </a:t>
            </a:r>
            <a:r>
              <a:rPr lang="en" sz="20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Σ</a:t>
            </a:r>
            <a:r>
              <a:rPr lang="en" sz="2000" baseline="300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*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</a:t>
            </a:r>
            <a:r>
              <a:rPr lang="en" sz="20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formal language</a:t>
            </a:r>
            <a:r>
              <a:rPr lang="en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is a set of words that are formed by a set of rules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Palindromes (Rule: same going forward/backward)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-US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Equations (Rule: LHS equals RHS)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Regular languages</a:t>
            </a:r>
            <a:r>
              <a:rPr lang="en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are a subset of </a:t>
            </a:r>
            <a:r>
              <a:rPr lang="en" sz="20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formal languages</a:t>
            </a:r>
            <a:endParaRPr sz="2000" dirty="0">
              <a:solidFill>
                <a:srgbClr val="FFFF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ctrTitle"/>
          </p:nvPr>
        </p:nvSpPr>
        <p:spPr>
          <a:xfrm>
            <a:off x="311708" y="13125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Old Standard TT"/>
                <a:ea typeface="Old Standard TT"/>
                <a:cs typeface="Old Standard TT"/>
                <a:sym typeface="Old Standard TT"/>
              </a:rPr>
              <a:t>Do </a:t>
            </a:r>
            <a:r>
              <a:rPr lang="en" sz="3600" dirty="0">
                <a:solidFill>
                  <a:schemeClr val="accent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arithmetic equations</a:t>
            </a:r>
            <a:r>
              <a:rPr lang="en" sz="3600" dirty="0">
                <a:latin typeface="Old Standard TT"/>
                <a:ea typeface="Old Standard TT"/>
                <a:cs typeface="Old Standard TT"/>
                <a:sym typeface="Old Standard TT"/>
              </a:rPr>
              <a:t> (Nerdle words) form a </a:t>
            </a:r>
            <a:r>
              <a:rPr lang="en" sz="3600" dirty="0">
                <a:solidFill>
                  <a:schemeClr val="accent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regular language</a:t>
            </a:r>
            <a:r>
              <a:rPr lang="en" sz="3600" dirty="0">
                <a:latin typeface="Old Standard TT"/>
                <a:ea typeface="Old Standard TT"/>
                <a:cs typeface="Old Standard TT"/>
                <a:sym typeface="Old Standard TT"/>
              </a:rPr>
              <a:t>? </a:t>
            </a:r>
            <a:endParaRPr sz="3600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27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 dirty="0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Do arithemtic equations (Nerdle Words) form a regular language?</a:t>
            </a:r>
            <a:endParaRPr sz="2620" b="1" dirty="0">
              <a:solidFill>
                <a:schemeClr val="lt1"/>
              </a:solidFill>
              <a:highlight>
                <a:srgbClr val="E8FDFE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16275" y="1051560"/>
            <a:ext cx="8520600" cy="3815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en-US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Yes. The solution space of Nerdle is finite and all finite languages are regular languages.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en-US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But what about the generic class of arithmetic equations?</a:t>
            </a:r>
            <a:endParaRPr sz="22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sz="215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6467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27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 dirty="0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“Pumpable” Languages</a:t>
            </a:r>
            <a:endParaRPr sz="2620" b="1" dirty="0">
              <a:solidFill>
                <a:schemeClr val="lt1"/>
              </a:solidFill>
              <a:highlight>
                <a:srgbClr val="E8FDFE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16275" y="1051560"/>
            <a:ext cx="8520600" cy="3815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en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Given a string </a:t>
            </a:r>
            <a:r>
              <a:rPr lang="en" sz="2200" i="1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</a:t>
            </a:r>
            <a:r>
              <a:rPr lang="en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that’s a part of language </a:t>
            </a:r>
            <a:r>
              <a:rPr lang="en" sz="2200" i="1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</a:t>
            </a:r>
            <a:r>
              <a:rPr lang="en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divide </a:t>
            </a:r>
            <a:r>
              <a:rPr lang="en" sz="2200" i="1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</a:t>
            </a:r>
            <a:r>
              <a:rPr lang="en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into substrings </a:t>
            </a:r>
            <a:r>
              <a:rPr lang="en" sz="2200" i="1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xyz</a:t>
            </a:r>
            <a:r>
              <a:rPr lang="en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en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Is </a:t>
            </a:r>
            <a:r>
              <a:rPr lang="en" sz="2200" i="1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xz</a:t>
            </a:r>
            <a:r>
              <a:rPr lang="en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in the langauge? Is </a:t>
            </a:r>
            <a:r>
              <a:rPr lang="en" sz="2200" i="1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xyyz</a:t>
            </a:r>
            <a:r>
              <a:rPr lang="en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? </a:t>
            </a:r>
            <a:r>
              <a:rPr lang="en-US" sz="2200" i="1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</a:t>
            </a:r>
            <a:r>
              <a:rPr lang="en" sz="2200" i="1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yyyz</a:t>
            </a:r>
            <a:r>
              <a:rPr lang="en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?</a:t>
            </a:r>
            <a:endParaRPr sz="22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en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Languages that follow this property are called “</a:t>
            </a:r>
            <a:r>
              <a:rPr lang="en" sz="22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pumpable</a:t>
            </a:r>
            <a:r>
              <a:rPr lang="en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”</a:t>
            </a:r>
            <a:endParaRPr sz="215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0394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Pumping Lemma</a:t>
            </a:r>
            <a:endParaRPr sz="2620" b="1">
              <a:solidFill>
                <a:schemeClr val="lt1"/>
              </a:solidFill>
              <a:highlight>
                <a:srgbClr val="E8FDFE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If a language </a:t>
            </a:r>
            <a:r>
              <a:rPr lang="en" sz="22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</a:t>
            </a:r>
            <a:r>
              <a:rPr lang="en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is regular </a:t>
            </a:r>
            <a:r>
              <a:rPr lang="en" sz="2200" b="1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→</a:t>
            </a:r>
            <a:r>
              <a:rPr lang="en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sz="22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</a:t>
            </a:r>
            <a:r>
              <a:rPr lang="en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is “pumpable”</a:t>
            </a: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1524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1524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1524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Contrapositive:</a:t>
            </a: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15240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If </a:t>
            </a:r>
            <a:r>
              <a:rPr lang="en" sz="22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</a:t>
            </a:r>
            <a:r>
              <a:rPr lang="en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is NOT pumpable </a:t>
            </a:r>
            <a:r>
              <a:rPr lang="en" sz="2200" b="1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→</a:t>
            </a:r>
            <a:r>
              <a:rPr lang="en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sz="22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</a:t>
            </a:r>
            <a:r>
              <a:rPr lang="en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is NOT regular</a:t>
            </a: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27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 dirty="0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Proof: Arithmetic equations do NOT form a regular language</a:t>
            </a:r>
            <a:endParaRPr sz="2620" b="1" dirty="0">
              <a:solidFill>
                <a:schemeClr val="lt1"/>
              </a:solidFill>
              <a:highlight>
                <a:srgbClr val="E8FDFE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16275" y="1051560"/>
            <a:ext cx="8520600" cy="3815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Let </a:t>
            </a:r>
            <a:r>
              <a:rPr lang="en" sz="2400" i="1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 </a:t>
            </a:r>
            <a:r>
              <a:rPr lang="en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be the language of all arithmetic </a:t>
            </a: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equations.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Consider </a:t>
            </a:r>
            <a:r>
              <a:rPr lang="en-US" sz="2400" i="1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s: “1=1” </a:t>
            </a: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belonging to </a:t>
            </a:r>
            <a:r>
              <a:rPr lang="en-US" sz="2400" i="1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</a:t>
            </a:r>
            <a:r>
              <a:rPr lang="en-US" sz="2400" i="1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1==1</a:t>
            </a: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” does NOT belong to </a:t>
            </a:r>
            <a:r>
              <a:rPr lang="en-US" sz="2400" i="1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can generalize </a:t>
            </a:r>
            <a:r>
              <a:rPr lang="en-US" sz="2400" i="1" dirty="0">
                <a:solidFill>
                  <a:schemeClr val="tx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to a string of any length.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</a:t>
            </a:r>
            <a:r>
              <a:rPr lang="en-US" sz="2400" dirty="0">
                <a:solidFill>
                  <a:schemeClr val="tx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is not pumpable.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</a:t>
            </a:r>
            <a:r>
              <a:rPr lang="en-US" sz="2400" dirty="0">
                <a:solidFill>
                  <a:schemeClr val="tx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is not regular</a:t>
            </a:r>
            <a:endParaRPr sz="2200" dirty="0">
              <a:solidFill>
                <a:schemeClr val="tx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sz="215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10090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body" idx="1"/>
          </p:nvPr>
        </p:nvSpPr>
        <p:spPr>
          <a:xfrm>
            <a:off x="311700" y="948025"/>
            <a:ext cx="85206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15 characters (10 digits, 4 operators, 1 equals)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152400" lvl="0" indent="0" algn="l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100" b="1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Naive</a:t>
            </a:r>
            <a:r>
              <a:rPr lang="en" sz="21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estimate:</a:t>
            </a:r>
            <a:endParaRPr sz="2000"/>
          </a:p>
        </p:txBody>
      </p:sp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00" y="375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Maximum Size of Solution-Space…</a:t>
            </a:r>
            <a:endParaRPr sz="2620" b="1">
              <a:solidFill>
                <a:schemeClr val="lt1"/>
              </a:solidFill>
              <a:highlight>
                <a:srgbClr val="E8FDFE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173" name="Google Shape;173;p31"/>
          <p:cNvGraphicFramePr/>
          <p:nvPr/>
        </p:nvGraphicFramePr>
        <p:xfrm>
          <a:off x="1111475" y="2244225"/>
          <a:ext cx="6530000" cy="846250"/>
        </p:xfrm>
        <a:graphic>
          <a:graphicData uri="http://schemas.openxmlformats.org/drawingml/2006/table">
            <a:tbl>
              <a:tblPr>
                <a:noFill/>
                <a:tableStyleId>{F90FE173-9704-47A8-81F7-2CAF9E7CD49D}</a:tableStyleId>
              </a:tblPr>
              <a:tblGrid>
                <a:gridCol w="81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4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" name="Google Shape;174;p31"/>
          <p:cNvSpPr txBox="1"/>
          <p:nvPr/>
        </p:nvSpPr>
        <p:spPr>
          <a:xfrm>
            <a:off x="2020188" y="2359550"/>
            <a:ext cx="62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9FC5E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15</a:t>
            </a:r>
            <a:endParaRPr sz="3400" b="1">
              <a:solidFill>
                <a:srgbClr val="9FC5E8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1199813" y="2359550"/>
            <a:ext cx="62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9FC5E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15</a:t>
            </a:r>
            <a:endParaRPr sz="3400" b="1">
              <a:solidFill>
                <a:srgbClr val="9FC5E8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2840563" y="2359550"/>
            <a:ext cx="62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9FC5E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15</a:t>
            </a:r>
            <a:endParaRPr sz="3400" b="1">
              <a:solidFill>
                <a:srgbClr val="9FC5E8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6910288" y="2349325"/>
            <a:ext cx="62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9FC5E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15</a:t>
            </a:r>
            <a:endParaRPr sz="3400" b="1">
              <a:solidFill>
                <a:srgbClr val="9FC5E8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6092238" y="2349325"/>
            <a:ext cx="62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9FC5E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15</a:t>
            </a:r>
            <a:endParaRPr sz="3400" b="1">
              <a:solidFill>
                <a:srgbClr val="9FC5E8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5274188" y="2349325"/>
            <a:ext cx="62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9FC5E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15</a:t>
            </a:r>
            <a:endParaRPr sz="3400" b="1">
              <a:solidFill>
                <a:srgbClr val="9FC5E8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4497063" y="2359550"/>
            <a:ext cx="62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9FC5E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15</a:t>
            </a:r>
            <a:endParaRPr sz="3400" b="1">
              <a:solidFill>
                <a:srgbClr val="9FC5E8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3668813" y="2349325"/>
            <a:ext cx="62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9FC5E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15</a:t>
            </a:r>
            <a:endParaRPr sz="3400" b="1">
              <a:solidFill>
                <a:srgbClr val="9FC5E8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2196313" y="3447050"/>
            <a:ext cx="58362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450" b="1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15</a:t>
            </a:r>
            <a:r>
              <a:rPr lang="en" sz="2450" b="1" baseline="300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8</a:t>
            </a:r>
            <a:r>
              <a:rPr lang="en" sz="2450" b="1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=2.56 billion </a:t>
            </a:r>
            <a:r>
              <a:rPr lang="en" sz="2250" b="1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guesses! 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183" name="Google Shape;183;p31"/>
          <p:cNvCxnSpPr/>
          <p:nvPr/>
        </p:nvCxnSpPr>
        <p:spPr>
          <a:xfrm rot="10800000" flipH="1">
            <a:off x="1199813" y="3785175"/>
            <a:ext cx="858900" cy="8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383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A Better Guess…</a:t>
            </a:r>
            <a:endParaRPr sz="2620" b="1">
              <a:solidFill>
                <a:schemeClr val="lt1"/>
              </a:solidFill>
              <a:highlight>
                <a:srgbClr val="E8FDFE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311700" y="1019550"/>
            <a:ext cx="8520600" cy="3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number of Nerdle equations is actually upper-bounded by</a:t>
            </a:r>
            <a:r>
              <a:rPr lang="en" sz="19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387 million</a:t>
            </a:r>
            <a:endParaRPr sz="1900">
              <a:solidFill>
                <a:srgbClr val="FFFF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152400" lvl="0" indent="0" algn="l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9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85% reduction</a:t>
            </a: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from the original number of permutations!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311700" y="383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Proof of the Better Guess…</a:t>
            </a:r>
            <a:endParaRPr sz="2620" b="1">
              <a:solidFill>
                <a:schemeClr val="lt1"/>
              </a:solidFill>
              <a:highlight>
                <a:srgbClr val="E8FDFE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311700" y="1019550"/>
            <a:ext cx="85206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524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</a:pP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 equal sign appears somewhere in the middle… (</a:t>
            </a:r>
            <a:r>
              <a:rPr lang="en" sz="19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6 slots to put the =</a:t>
            </a: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1524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</a:pP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First slot cannot be * or / (</a:t>
            </a:r>
            <a:r>
              <a:rPr lang="en" sz="19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12 options</a:t>
            </a: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1524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</a:pP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Last slot must be a digit (</a:t>
            </a:r>
            <a:r>
              <a:rPr lang="en" sz="19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10 options</a:t>
            </a: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1524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</a:pP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Remaining slots can be anything (</a:t>
            </a:r>
            <a:r>
              <a:rPr lang="en" sz="19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14 options</a:t>
            </a: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2116050" y="3071475"/>
            <a:ext cx="4911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6✕12✕10✕14</a:t>
            </a:r>
            <a:r>
              <a:rPr lang="en" sz="2700" baseline="300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5 </a:t>
            </a:r>
            <a:r>
              <a:rPr lang="en" sz="27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387 million permutations</a:t>
            </a:r>
            <a:endParaRPr sz="2700">
              <a:solidFill>
                <a:srgbClr val="FFFF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698195" y="3953461"/>
            <a:ext cx="4543500" cy="119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Size of solution space: </a:t>
            </a:r>
            <a:r>
              <a:rPr lang="en" sz="19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17,723 equations</a:t>
            </a:r>
          </a:p>
          <a:p>
            <a:pPr marL="0" marR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Old Standard TT"/>
                <a:sym typeface="Old Standard TT"/>
              </a:rPr>
              <a:t>Size of guess space: </a:t>
            </a:r>
            <a:r>
              <a:rPr lang="en" sz="1900" dirty="0">
                <a:solidFill>
                  <a:srgbClr val="FFFF00"/>
                </a:solidFill>
                <a:latin typeface="Old Standard TT"/>
                <a:sym typeface="Old Standard TT"/>
              </a:rPr>
              <a:t>562,672 equations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Part 1: Background</a:t>
            </a:r>
            <a:endParaRPr b="1" dirty="0">
              <a:solidFill>
                <a:schemeClr val="lt1"/>
              </a:solidFill>
              <a:highlight>
                <a:srgbClr val="E8FDFE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ctrTitle"/>
          </p:nvPr>
        </p:nvSpPr>
        <p:spPr>
          <a:xfrm>
            <a:off x="311708" y="7338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Part 3: Entropy and the Best Guess</a:t>
            </a:r>
            <a:endParaRPr sz="3300" b="1">
              <a:solidFill>
                <a:schemeClr val="lt1"/>
              </a:solidFill>
              <a:highlight>
                <a:srgbClr val="E8FDFE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311700" y="373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Entropy</a:t>
            </a:r>
            <a:endParaRPr sz="2620" b="1">
              <a:solidFill>
                <a:schemeClr val="lt1"/>
              </a:solidFill>
              <a:highlight>
                <a:srgbClr val="E8FDFE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Given a random variable/probability distribution, </a:t>
            </a:r>
            <a:r>
              <a:rPr lang="en" sz="21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entropy </a:t>
            </a:r>
            <a:r>
              <a:rPr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is the amount of “information” we expect to get from the variable:</a:t>
            </a:r>
            <a:endParaRPr sz="21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15240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H(X) = -</a:t>
            </a:r>
            <a:r>
              <a:rPr lang="en" sz="34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Σ</a:t>
            </a:r>
            <a:r>
              <a:rPr lang="en" sz="21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P(x)ᐧlogP(x)</a:t>
            </a:r>
            <a:endParaRPr sz="2100">
              <a:solidFill>
                <a:srgbClr val="FFFF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1524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1524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more “information”, the higher the entropy…</a:t>
            </a:r>
            <a:endParaRPr sz="21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15240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sz="21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title"/>
          </p:nvPr>
        </p:nvSpPr>
        <p:spPr>
          <a:xfrm>
            <a:off x="311700" y="373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Finding the next Best Guess</a:t>
            </a:r>
            <a:endParaRPr sz="2620" b="1">
              <a:solidFill>
                <a:schemeClr val="lt1"/>
              </a:solidFill>
              <a:highlight>
                <a:srgbClr val="E8FDFE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Every </a:t>
            </a:r>
            <a:r>
              <a:rPr lang="en" sz="21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guess </a:t>
            </a:r>
            <a:r>
              <a:rPr lang="en" sz="21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is associated with a </a:t>
            </a:r>
            <a:r>
              <a:rPr lang="en" sz="21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probability distribution</a:t>
            </a:r>
            <a:r>
              <a:rPr lang="en" sz="21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(the probability that one of the color patterns will show up…)</a:t>
            </a:r>
            <a:endParaRPr sz="21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1524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1524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Every </a:t>
            </a:r>
            <a:r>
              <a:rPr lang="en" sz="21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distribution </a:t>
            </a:r>
            <a:r>
              <a:rPr lang="en" sz="21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is associated with an </a:t>
            </a:r>
            <a:r>
              <a:rPr lang="en" sz="21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entropy</a:t>
            </a:r>
            <a:endParaRPr sz="21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1524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1524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Every </a:t>
            </a:r>
            <a:r>
              <a:rPr lang="en-US" sz="21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guess</a:t>
            </a:r>
            <a:r>
              <a:rPr lang="en-US" sz="21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is associated with an </a:t>
            </a:r>
            <a:r>
              <a:rPr lang="en-US" sz="21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entropy value</a:t>
            </a:r>
            <a:r>
              <a:rPr lang="en-US" sz="21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sz="21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1524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15240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Picking the </a:t>
            </a:r>
            <a:r>
              <a:rPr lang="en" sz="21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guess </a:t>
            </a:r>
            <a:r>
              <a:rPr lang="en" sz="21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with the </a:t>
            </a:r>
            <a:r>
              <a:rPr lang="en" sz="21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highest entropy</a:t>
            </a:r>
            <a:r>
              <a:rPr lang="en" sz="21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value maximizes information received from that guess…</a:t>
            </a:r>
            <a:endParaRPr sz="21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title"/>
          </p:nvPr>
        </p:nvSpPr>
        <p:spPr>
          <a:xfrm>
            <a:off x="311700" y="373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Revealing the Best first guess…</a:t>
            </a:r>
            <a:endParaRPr sz="2620" b="1">
              <a:solidFill>
                <a:schemeClr val="lt1"/>
              </a:solidFill>
              <a:highlight>
                <a:srgbClr val="E8FDFE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1" name="Google Shape;22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152400" lvl="0" indent="0" algn="ctr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30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48-36=12</a:t>
            </a:r>
            <a:endParaRPr sz="3000">
              <a:solidFill>
                <a:srgbClr val="FFFF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ctrTitle"/>
          </p:nvPr>
        </p:nvSpPr>
        <p:spPr>
          <a:xfrm>
            <a:off x="311708" y="7338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Conclusion</a:t>
            </a:r>
            <a:endParaRPr sz="3300" b="1" dirty="0">
              <a:solidFill>
                <a:schemeClr val="lt1"/>
              </a:solidFill>
              <a:highlight>
                <a:srgbClr val="E8FDFE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27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 dirty="0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Stats for Nerds</a:t>
            </a:r>
            <a:endParaRPr sz="2620" b="1" dirty="0">
              <a:solidFill>
                <a:schemeClr val="lt1"/>
              </a:solidFill>
              <a:highlight>
                <a:srgbClr val="E8FDFE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16275" y="1051560"/>
            <a:ext cx="8520600" cy="3815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en-US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Average computer score: </a:t>
            </a:r>
            <a:r>
              <a:rPr lang="en-US" sz="22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3.05</a:t>
            </a:r>
          </a:p>
          <a:p>
            <a:pPr lvl="1" indent="-368300">
              <a:lnSpc>
                <a:spcPct val="150000"/>
              </a:lnSpc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en-US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Average human score: high 3s, low 4s</a:t>
            </a:r>
          </a:p>
          <a:p>
            <a:pPr indent="-368300">
              <a:lnSpc>
                <a:spcPct val="150000"/>
              </a:lnSpc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en-US" sz="22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100%</a:t>
            </a:r>
            <a:r>
              <a:rPr lang="en-US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solve rate</a:t>
            </a:r>
          </a:p>
          <a:p>
            <a:pPr indent="-368300">
              <a:lnSpc>
                <a:spcPct val="150000"/>
              </a:lnSpc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en-US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Maximum score: </a:t>
            </a:r>
            <a:r>
              <a:rPr lang="en-US" sz="22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4/6</a:t>
            </a:r>
            <a:endParaRPr sz="2200" dirty="0">
              <a:solidFill>
                <a:srgbClr val="FFFF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sz="215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90081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27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 dirty="0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Further questions</a:t>
            </a:r>
            <a:endParaRPr sz="2620" b="1" dirty="0">
              <a:solidFill>
                <a:schemeClr val="lt1"/>
              </a:solidFill>
              <a:highlight>
                <a:srgbClr val="E8FDFE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16275" y="1051560"/>
            <a:ext cx="8520600" cy="3815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en-US" sz="2200" dirty="0">
                <a:solidFill>
                  <a:schemeClr val="tx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How does </a:t>
            </a:r>
            <a:r>
              <a:rPr lang="en-US" sz="2200" dirty="0" err="1">
                <a:solidFill>
                  <a:schemeClr val="tx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commutivity</a:t>
            </a:r>
            <a:r>
              <a:rPr lang="en-US" sz="2200" dirty="0">
                <a:solidFill>
                  <a:schemeClr val="tx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make things easier?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en-US" sz="2200" dirty="0">
                <a:solidFill>
                  <a:schemeClr val="tx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How does hard mode make things easier?</a:t>
            </a:r>
          </a:p>
        </p:txBody>
      </p:sp>
    </p:spTree>
    <p:extLst>
      <p:ext uri="{BB962C8B-B14F-4D97-AF65-F5344CB8AC3E}">
        <p14:creationId xmlns:p14="http://schemas.microsoft.com/office/powerpoint/2010/main" val="398192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27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 dirty="0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Wordle</a:t>
            </a:r>
            <a:endParaRPr sz="2620" b="1" dirty="0">
              <a:solidFill>
                <a:schemeClr val="lt1"/>
              </a:solidFill>
              <a:highlight>
                <a:srgbClr val="E8FDFE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16275" y="1101425"/>
            <a:ext cx="8520600" cy="3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en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Word-guessing game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en" sz="2200" dirty="0">
                <a:solidFill>
                  <a:schemeClr val="dk1"/>
                </a:solidFill>
                <a:latin typeface="Old Standard TT"/>
                <a:sym typeface="Old Standard TT"/>
              </a:rPr>
              <a:t>Based on old boardgames like Mastermind</a:t>
            </a:r>
            <a:endParaRPr sz="2150" dirty="0">
              <a:solidFill>
                <a:schemeClr val="dk1"/>
              </a:solidFill>
            </a:endParaRPr>
          </a:p>
        </p:txBody>
      </p:sp>
      <p:pic>
        <p:nvPicPr>
          <p:cNvPr id="2" name="Google Shape;91;p18">
            <a:extLst>
              <a:ext uri="{FF2B5EF4-FFF2-40B4-BE49-F238E27FC236}">
                <a16:creationId xmlns:a16="http://schemas.microsoft.com/office/drawing/2014/main" id="{D7CFBBD9-8451-77E2-0D9C-899FC5A007F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690" y="843900"/>
            <a:ext cx="2728185" cy="314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D6801F-3999-8F58-5F50-A75EB4B34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95" y="2694897"/>
            <a:ext cx="3710560" cy="217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27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 dirty="0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Nerdle</a:t>
            </a:r>
            <a:endParaRPr sz="2620" b="1" dirty="0">
              <a:solidFill>
                <a:schemeClr val="lt1"/>
              </a:solidFill>
              <a:highlight>
                <a:srgbClr val="E8FDFE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16275" y="1101425"/>
            <a:ext cx="8520600" cy="3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en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Equation-guessing game</a:t>
            </a:r>
            <a:endParaRPr sz="2150" dirty="0">
              <a:solidFill>
                <a:schemeClr val="dk1"/>
              </a:solidFill>
            </a:endParaRPr>
          </a:p>
        </p:txBody>
      </p:sp>
      <p:pic>
        <p:nvPicPr>
          <p:cNvPr id="3" name="Google Shape;107;p20">
            <a:extLst>
              <a:ext uri="{FF2B5EF4-FFF2-40B4-BE49-F238E27FC236}">
                <a16:creationId xmlns:a16="http://schemas.microsoft.com/office/drawing/2014/main" id="{3319F0FA-62EA-A029-5917-C71249E2753D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8153" r="5108" b="8374"/>
          <a:stretch/>
        </p:blipFill>
        <p:spPr>
          <a:xfrm>
            <a:off x="2454192" y="2119274"/>
            <a:ext cx="4407186" cy="2647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27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 dirty="0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Let’s play a game!</a:t>
            </a:r>
            <a:endParaRPr sz="2620" b="1" dirty="0">
              <a:solidFill>
                <a:schemeClr val="lt1"/>
              </a:solidFill>
              <a:highlight>
                <a:srgbClr val="E8FDFE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16275" y="1101425"/>
            <a:ext cx="8520600" cy="3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en-US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https://nerdlegame.com/</a:t>
            </a:r>
            <a:endParaRPr lang="en-US" sz="22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  <p:extLst>
      <p:ext uri="{BB962C8B-B14F-4D97-AF65-F5344CB8AC3E}">
        <p14:creationId xmlns:p14="http://schemas.microsoft.com/office/powerpoint/2010/main" val="223003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 dirty="0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How to play these games optimally?</a:t>
            </a:r>
            <a:endParaRPr sz="2620" b="1" dirty="0">
              <a:solidFill>
                <a:schemeClr val="lt1"/>
              </a:solidFill>
              <a:highlight>
                <a:srgbClr val="E8FDFE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CA8CB1-10FA-EB04-B862-74DC2C53C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>
                <a:solidFill>
                  <a:schemeClr val="dk1"/>
                </a:solidFill>
                <a:latin typeface="Old Standard TT"/>
                <a:sym typeface="Old Standard TT"/>
              </a:rPr>
              <a:t>What is the best possible first-guess?</a:t>
            </a:r>
          </a:p>
          <a:p>
            <a:r>
              <a:rPr lang="en" dirty="0">
                <a:solidFill>
                  <a:schemeClr val="dk1"/>
                </a:solidFill>
                <a:latin typeface="Old Standard TT"/>
                <a:sym typeface="Old Standard TT"/>
              </a:rPr>
              <a:t>What is the best strategy for getting further gueses?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6883E-2121-2066-3838-1D422BC0E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768" y="1167130"/>
            <a:ext cx="5346463" cy="352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6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27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 dirty="0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Nerdle seems harder… but why?</a:t>
            </a:r>
            <a:endParaRPr sz="2620" b="1" dirty="0">
              <a:solidFill>
                <a:schemeClr val="lt1"/>
              </a:solidFill>
              <a:highlight>
                <a:srgbClr val="E8FDFE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16275" y="1051560"/>
            <a:ext cx="8520600" cy="3815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en" sz="2200" dirty="0">
                <a:solidFill>
                  <a:schemeClr val="tx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Nerdle uses </a:t>
            </a:r>
            <a:r>
              <a:rPr lang="en" sz="22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8 characters </a:t>
            </a:r>
            <a:r>
              <a:rPr lang="en" sz="2200" dirty="0">
                <a:solidFill>
                  <a:schemeClr val="tx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(number and operations) instead of 5</a:t>
            </a:r>
            <a:r>
              <a:rPr lang="en" sz="22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letters</a:t>
            </a:r>
            <a:r>
              <a:rPr lang="en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sz="22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en-US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word’s validity is </a:t>
            </a:r>
            <a:r>
              <a:rPr lang="en-US" sz="22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arbitrary</a:t>
            </a:r>
            <a:r>
              <a:rPr lang="en-US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An equation’s validity </a:t>
            </a:r>
            <a:r>
              <a:rPr lang="en-US" sz="22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is not</a:t>
            </a:r>
            <a:r>
              <a:rPr lang="en-US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sz="22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sz="215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4116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27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 dirty="0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Input-Checking</a:t>
            </a:r>
            <a:endParaRPr sz="2620" b="1" dirty="0">
              <a:solidFill>
                <a:schemeClr val="lt1"/>
              </a:solidFill>
              <a:highlight>
                <a:srgbClr val="E8FDFE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16275" y="1051560"/>
            <a:ext cx="8520600" cy="3815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en-US" sz="2200" dirty="0">
                <a:solidFill>
                  <a:schemeClr val="tx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Wordle checks inputs by comparing it to a </a:t>
            </a:r>
            <a:r>
              <a:rPr lang="en-US" sz="22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list of allowed words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en-US" sz="2200" dirty="0">
                <a:solidFill>
                  <a:schemeClr val="tx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Nerdle checks inputs by putting them through a </a:t>
            </a:r>
            <a:r>
              <a:rPr lang="en-US" sz="2200" dirty="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parser</a:t>
            </a:r>
            <a:endParaRPr sz="2200" dirty="0">
              <a:solidFill>
                <a:srgbClr val="FFFF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sz="215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AE315-1C4F-85F7-25E7-986D746FC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532" y="2348504"/>
            <a:ext cx="5357931" cy="26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2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27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 dirty="0">
                <a:solidFill>
                  <a:schemeClr val="lt1"/>
                </a:solidFill>
                <a:highlight>
                  <a:srgbClr val="E8FDFE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Solution</a:t>
            </a:r>
            <a:endParaRPr sz="2620" b="1" dirty="0">
              <a:solidFill>
                <a:schemeClr val="lt1"/>
              </a:solidFill>
              <a:highlight>
                <a:srgbClr val="E8FDFE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16275" y="1051560"/>
            <a:ext cx="8520600" cy="3815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en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Generate a list of valid Nerdle inputs. </a:t>
            </a:r>
            <a:endParaRPr sz="22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en" sz="2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 that list to find the best-possible first-guess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en" sz="2200" dirty="0">
                <a:solidFill>
                  <a:schemeClr val="dk1"/>
                </a:solidFill>
                <a:latin typeface="Old Standard TT"/>
                <a:sym typeface="Old Standard TT"/>
              </a:rPr>
              <a:t>Approach the problem in a way that can be applied to other Nerdle variants (micro, mini, etc…)</a:t>
            </a:r>
            <a:endParaRPr sz="21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910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787</Words>
  <Application>Microsoft Office PowerPoint</Application>
  <PresentationFormat>On-screen Show (16:9)</PresentationFormat>
  <Paragraphs>108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Old Standard TT</vt:lpstr>
      <vt:lpstr>Arial</vt:lpstr>
      <vt:lpstr>Simple Dark</vt:lpstr>
      <vt:lpstr>Solving Nerdle</vt:lpstr>
      <vt:lpstr>Part 1: Background</vt:lpstr>
      <vt:lpstr>Wordle</vt:lpstr>
      <vt:lpstr>Nerdle</vt:lpstr>
      <vt:lpstr>Let’s play a game!</vt:lpstr>
      <vt:lpstr>How to play these games optimally?</vt:lpstr>
      <vt:lpstr>Nerdle seems harder… but why?</vt:lpstr>
      <vt:lpstr>Input-Checking</vt:lpstr>
      <vt:lpstr>Solution</vt:lpstr>
      <vt:lpstr>Part 2: Generating the Solution Space</vt:lpstr>
      <vt:lpstr>Formal Languages</vt:lpstr>
      <vt:lpstr>Do arithmetic equations (Nerdle words) form a regular language? </vt:lpstr>
      <vt:lpstr>Do arithemtic equations (Nerdle Words) form a regular language?</vt:lpstr>
      <vt:lpstr>“Pumpable” Languages</vt:lpstr>
      <vt:lpstr>Pumping Lemma</vt:lpstr>
      <vt:lpstr>Proof: Arithmetic equations do NOT form a regular language</vt:lpstr>
      <vt:lpstr>Maximum Size of Solution-Space…</vt:lpstr>
      <vt:lpstr>A Better Guess…</vt:lpstr>
      <vt:lpstr>Proof of the Better Guess…</vt:lpstr>
      <vt:lpstr>Part 3: Entropy and the Best Guess</vt:lpstr>
      <vt:lpstr>Entropy</vt:lpstr>
      <vt:lpstr>Finding the next Best Guess</vt:lpstr>
      <vt:lpstr>Revealing the Best first guess…</vt:lpstr>
      <vt:lpstr>Conclusion</vt:lpstr>
      <vt:lpstr>Stats for Nerds</vt:lpstr>
      <vt:lpstr>Further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Nerdle</dc:title>
  <cp:lastModifiedBy>Joey</cp:lastModifiedBy>
  <cp:revision>4</cp:revision>
  <dcterms:modified xsi:type="dcterms:W3CDTF">2022-10-12T16:57:11Z</dcterms:modified>
</cp:coreProperties>
</file>