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63" r:id="rId2"/>
    <p:sldId id="264" r:id="rId3"/>
    <p:sldId id="256" r:id="rId4"/>
    <p:sldId id="257" r:id="rId5"/>
    <p:sldId id="258" r:id="rId6"/>
    <p:sldId id="259"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931"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Yim" userId="f3771dbbaff4356f" providerId="LiveId" clId="{8776EDA3-F1D3-471A-8794-774374B40FF1}"/>
    <pc:docChg chg="custSel modSld">
      <pc:chgData name="Joseph Yim" userId="f3771dbbaff4356f" providerId="LiveId" clId="{8776EDA3-F1D3-471A-8794-774374B40FF1}" dt="2021-11-07T15:54:35.798" v="113" actId="12"/>
      <pc:docMkLst>
        <pc:docMk/>
      </pc:docMkLst>
      <pc:sldChg chg="modSp mod">
        <pc:chgData name="Joseph Yim" userId="f3771dbbaff4356f" providerId="LiveId" clId="{8776EDA3-F1D3-471A-8794-774374B40FF1}" dt="2021-11-07T15:54:35.798" v="113" actId="12"/>
        <pc:sldMkLst>
          <pc:docMk/>
          <pc:sldMk cId="2482637091" sldId="262"/>
        </pc:sldMkLst>
        <pc:spChg chg="mod">
          <ac:chgData name="Joseph Yim" userId="f3771dbbaff4356f" providerId="LiveId" clId="{8776EDA3-F1D3-471A-8794-774374B40FF1}" dt="2021-11-07T15:54:35.798" v="113" actId="12"/>
          <ac:spMkLst>
            <pc:docMk/>
            <pc:sldMk cId="2482637091" sldId="262"/>
            <ac:spMk id="3" creationId="{95FC140C-CC0F-4CD9-8729-B563B63E5B21}"/>
          </ac:spMkLst>
        </pc:spChg>
      </pc:sldChg>
      <pc:sldChg chg="modSp mod">
        <pc:chgData name="Joseph Yim" userId="f3771dbbaff4356f" providerId="LiveId" clId="{8776EDA3-F1D3-471A-8794-774374B40FF1}" dt="2021-11-07T15:53:08.290" v="53" actId="20577"/>
        <pc:sldMkLst>
          <pc:docMk/>
          <pc:sldMk cId="848104972" sldId="263"/>
        </pc:sldMkLst>
        <pc:spChg chg="mod">
          <ac:chgData name="Joseph Yim" userId="f3771dbbaff4356f" providerId="LiveId" clId="{8776EDA3-F1D3-471A-8794-774374B40FF1}" dt="2021-11-07T15:53:00.514" v="25" actId="404"/>
          <ac:spMkLst>
            <pc:docMk/>
            <pc:sldMk cId="848104972" sldId="263"/>
            <ac:spMk id="2" creationId="{AA7D4B09-4C77-4980-8A48-67CEF5DDB919}"/>
          </ac:spMkLst>
        </pc:spChg>
        <pc:spChg chg="mod">
          <ac:chgData name="Joseph Yim" userId="f3771dbbaff4356f" providerId="LiveId" clId="{8776EDA3-F1D3-471A-8794-774374B40FF1}" dt="2021-11-07T15:53:08.290" v="53" actId="20577"/>
          <ac:spMkLst>
            <pc:docMk/>
            <pc:sldMk cId="848104972" sldId="263"/>
            <ac:spMk id="3" creationId="{31E751E0-B384-4CB8-8EF0-9B215B610ED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F0E1BD-39E9-4C32-8742-F00F637C31FA}" type="datetimeFigureOut">
              <a:rPr lang="en-HK" smtClean="0"/>
              <a:t>7/11/2021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B7BCACF-D36D-46C1-8B7B-1A5783A5249D}" type="slidenum">
              <a:rPr lang="en-HK" smtClean="0"/>
              <a:t>‹#›</a:t>
            </a:fld>
            <a:endParaRPr lang="en-H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685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0E1BD-39E9-4C32-8742-F00F637C31FA}" type="datetimeFigureOut">
              <a:rPr lang="en-HK" smtClean="0"/>
              <a:t>7/11/2021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B7BCACF-D36D-46C1-8B7B-1A5783A5249D}" type="slidenum">
              <a:rPr lang="en-HK" smtClean="0"/>
              <a:t>‹#›</a:t>
            </a:fld>
            <a:endParaRPr lang="en-HK"/>
          </a:p>
        </p:txBody>
      </p:sp>
    </p:spTree>
    <p:extLst>
      <p:ext uri="{BB962C8B-B14F-4D97-AF65-F5344CB8AC3E}">
        <p14:creationId xmlns:p14="http://schemas.microsoft.com/office/powerpoint/2010/main" val="1366663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0E1BD-39E9-4C32-8742-F00F637C31FA}" type="datetimeFigureOut">
              <a:rPr lang="en-HK" smtClean="0"/>
              <a:t>7/11/2021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B7BCACF-D36D-46C1-8B7B-1A5783A5249D}" type="slidenum">
              <a:rPr lang="en-HK" smtClean="0"/>
              <a:t>‹#›</a:t>
            </a:fld>
            <a:endParaRPr lang="en-HK"/>
          </a:p>
        </p:txBody>
      </p:sp>
    </p:spTree>
    <p:extLst>
      <p:ext uri="{BB962C8B-B14F-4D97-AF65-F5344CB8AC3E}">
        <p14:creationId xmlns:p14="http://schemas.microsoft.com/office/powerpoint/2010/main" val="2017443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0E1BD-39E9-4C32-8742-F00F637C31FA}" type="datetimeFigureOut">
              <a:rPr lang="en-HK" smtClean="0"/>
              <a:t>7/11/2021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B7BCACF-D36D-46C1-8B7B-1A5783A5249D}" type="slidenum">
              <a:rPr lang="en-HK" smtClean="0"/>
              <a:t>‹#›</a:t>
            </a:fld>
            <a:endParaRPr lang="en-HK"/>
          </a:p>
        </p:txBody>
      </p:sp>
    </p:spTree>
    <p:extLst>
      <p:ext uri="{BB962C8B-B14F-4D97-AF65-F5344CB8AC3E}">
        <p14:creationId xmlns:p14="http://schemas.microsoft.com/office/powerpoint/2010/main" val="207814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0E1BD-39E9-4C32-8742-F00F637C31FA}" type="datetimeFigureOut">
              <a:rPr lang="en-HK" smtClean="0"/>
              <a:t>7/11/2021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B7BCACF-D36D-46C1-8B7B-1A5783A5249D}" type="slidenum">
              <a:rPr lang="en-HK" smtClean="0"/>
              <a:t>‹#›</a:t>
            </a:fld>
            <a:endParaRPr lang="en-H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380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F0E1BD-39E9-4C32-8742-F00F637C31FA}" type="datetimeFigureOut">
              <a:rPr lang="en-HK" smtClean="0"/>
              <a:t>7/11/2021</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7B7BCACF-D36D-46C1-8B7B-1A5783A5249D}" type="slidenum">
              <a:rPr lang="en-HK" smtClean="0"/>
              <a:t>‹#›</a:t>
            </a:fld>
            <a:endParaRPr lang="en-HK"/>
          </a:p>
        </p:txBody>
      </p:sp>
    </p:spTree>
    <p:extLst>
      <p:ext uri="{BB962C8B-B14F-4D97-AF65-F5344CB8AC3E}">
        <p14:creationId xmlns:p14="http://schemas.microsoft.com/office/powerpoint/2010/main" val="1242218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F0E1BD-39E9-4C32-8742-F00F637C31FA}" type="datetimeFigureOut">
              <a:rPr lang="en-HK" smtClean="0"/>
              <a:t>7/11/2021</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7B7BCACF-D36D-46C1-8B7B-1A5783A5249D}" type="slidenum">
              <a:rPr lang="en-HK" smtClean="0"/>
              <a:t>‹#›</a:t>
            </a:fld>
            <a:endParaRPr lang="en-HK"/>
          </a:p>
        </p:txBody>
      </p:sp>
    </p:spTree>
    <p:extLst>
      <p:ext uri="{BB962C8B-B14F-4D97-AF65-F5344CB8AC3E}">
        <p14:creationId xmlns:p14="http://schemas.microsoft.com/office/powerpoint/2010/main" val="3994103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F0E1BD-39E9-4C32-8742-F00F637C31FA}" type="datetimeFigureOut">
              <a:rPr lang="en-HK" smtClean="0"/>
              <a:t>7/11/2021</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7B7BCACF-D36D-46C1-8B7B-1A5783A5249D}" type="slidenum">
              <a:rPr lang="en-HK" smtClean="0"/>
              <a:t>‹#›</a:t>
            </a:fld>
            <a:endParaRPr lang="en-HK"/>
          </a:p>
        </p:txBody>
      </p:sp>
    </p:spTree>
    <p:extLst>
      <p:ext uri="{BB962C8B-B14F-4D97-AF65-F5344CB8AC3E}">
        <p14:creationId xmlns:p14="http://schemas.microsoft.com/office/powerpoint/2010/main" val="2952148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1F0E1BD-39E9-4C32-8742-F00F637C31FA}" type="datetimeFigureOut">
              <a:rPr lang="en-HK" smtClean="0"/>
              <a:t>7/11/2021</a:t>
            </a:fld>
            <a:endParaRPr lang="en-HK"/>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HK"/>
          </a:p>
        </p:txBody>
      </p:sp>
      <p:sp>
        <p:nvSpPr>
          <p:cNvPr id="9" name="Slide Number Placeholder 8"/>
          <p:cNvSpPr>
            <a:spLocks noGrp="1"/>
          </p:cNvSpPr>
          <p:nvPr>
            <p:ph type="sldNum" sz="quarter" idx="12"/>
          </p:nvPr>
        </p:nvSpPr>
        <p:spPr/>
        <p:txBody>
          <a:bodyPr/>
          <a:lstStyle/>
          <a:p>
            <a:fld id="{7B7BCACF-D36D-46C1-8B7B-1A5783A5249D}" type="slidenum">
              <a:rPr lang="en-HK" smtClean="0"/>
              <a:t>‹#›</a:t>
            </a:fld>
            <a:endParaRPr lang="en-HK"/>
          </a:p>
        </p:txBody>
      </p:sp>
    </p:spTree>
    <p:extLst>
      <p:ext uri="{BB962C8B-B14F-4D97-AF65-F5344CB8AC3E}">
        <p14:creationId xmlns:p14="http://schemas.microsoft.com/office/powerpoint/2010/main" val="2251845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1F0E1BD-39E9-4C32-8742-F00F637C31FA}" type="datetimeFigureOut">
              <a:rPr lang="en-HK" smtClean="0"/>
              <a:t>7/11/2021</a:t>
            </a:fld>
            <a:endParaRPr lang="en-HK"/>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HK"/>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7BCACF-D36D-46C1-8B7B-1A5783A5249D}" type="slidenum">
              <a:rPr lang="en-HK" smtClean="0"/>
              <a:t>‹#›</a:t>
            </a:fld>
            <a:endParaRPr lang="en-HK"/>
          </a:p>
        </p:txBody>
      </p:sp>
    </p:spTree>
    <p:extLst>
      <p:ext uri="{BB962C8B-B14F-4D97-AF65-F5344CB8AC3E}">
        <p14:creationId xmlns:p14="http://schemas.microsoft.com/office/powerpoint/2010/main" val="119840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F0E1BD-39E9-4C32-8742-F00F637C31FA}" type="datetimeFigureOut">
              <a:rPr lang="en-HK" smtClean="0"/>
              <a:t>7/11/2021</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7B7BCACF-D36D-46C1-8B7B-1A5783A5249D}" type="slidenum">
              <a:rPr lang="en-HK" smtClean="0"/>
              <a:t>‹#›</a:t>
            </a:fld>
            <a:endParaRPr lang="en-HK"/>
          </a:p>
        </p:txBody>
      </p:sp>
    </p:spTree>
    <p:extLst>
      <p:ext uri="{BB962C8B-B14F-4D97-AF65-F5344CB8AC3E}">
        <p14:creationId xmlns:p14="http://schemas.microsoft.com/office/powerpoint/2010/main" val="279001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F0E1BD-39E9-4C32-8742-F00F637C31FA}" type="datetimeFigureOut">
              <a:rPr lang="en-HK" smtClean="0"/>
              <a:t>7/11/2021</a:t>
            </a:fld>
            <a:endParaRPr lang="en-HK"/>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HK"/>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B7BCACF-D36D-46C1-8B7B-1A5783A5249D}" type="slidenum">
              <a:rPr lang="en-HK" smtClean="0"/>
              <a:t>‹#›</a:t>
            </a:fld>
            <a:endParaRPr lang="en-HK"/>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01222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rosettacode.org/wiki/Bilinear_interpol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4B09-4C77-4980-8A48-67CEF5DDB919}"/>
              </a:ext>
            </a:extLst>
          </p:cNvPr>
          <p:cNvSpPr>
            <a:spLocks noGrp="1"/>
          </p:cNvSpPr>
          <p:nvPr>
            <p:ph type="ctrTitle"/>
          </p:nvPr>
        </p:nvSpPr>
        <p:spPr/>
        <p:txBody>
          <a:bodyPr>
            <a:normAutofit/>
          </a:bodyPr>
          <a:lstStyle/>
          <a:p>
            <a:r>
              <a:rPr lang="en-HK" sz="7200" dirty="0"/>
              <a:t>ELEC4320 Project Proposal</a:t>
            </a:r>
          </a:p>
        </p:txBody>
      </p:sp>
      <p:sp>
        <p:nvSpPr>
          <p:cNvPr id="3" name="Subtitle 2">
            <a:extLst>
              <a:ext uri="{FF2B5EF4-FFF2-40B4-BE49-F238E27FC236}">
                <a16:creationId xmlns:a16="http://schemas.microsoft.com/office/drawing/2014/main" id="{31E751E0-B384-4CB8-8EF0-9B215B610EDF}"/>
              </a:ext>
            </a:extLst>
          </p:cNvPr>
          <p:cNvSpPr>
            <a:spLocks noGrp="1"/>
          </p:cNvSpPr>
          <p:nvPr>
            <p:ph type="subTitle" idx="1"/>
          </p:nvPr>
        </p:nvSpPr>
        <p:spPr/>
        <p:txBody>
          <a:bodyPr/>
          <a:lstStyle/>
          <a:p>
            <a:r>
              <a:rPr lang="en-HK" dirty="0"/>
              <a:t>Laurence Ng, Joseph Yim</a:t>
            </a:r>
          </a:p>
        </p:txBody>
      </p:sp>
    </p:spTree>
    <p:extLst>
      <p:ext uri="{BB962C8B-B14F-4D97-AF65-F5344CB8AC3E}">
        <p14:creationId xmlns:p14="http://schemas.microsoft.com/office/powerpoint/2010/main" val="848104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9216A-8BC5-4CD3-9BA7-050D75554980}"/>
              </a:ext>
            </a:extLst>
          </p:cNvPr>
          <p:cNvSpPr>
            <a:spLocks noGrp="1"/>
          </p:cNvSpPr>
          <p:nvPr>
            <p:ph type="title"/>
          </p:nvPr>
        </p:nvSpPr>
        <p:spPr/>
        <p:txBody>
          <a:bodyPr/>
          <a:lstStyle/>
          <a:p>
            <a:r>
              <a:rPr lang="en-US" b="0" i="0" dirty="0">
                <a:effectLst/>
                <a:latin typeface="Arial" panose="020B0604020202020204" pitchFamily="34" charset="0"/>
              </a:rPr>
              <a:t>Image Resize Algorithm (Level-5)</a:t>
            </a:r>
            <a:endParaRPr lang="en-HK" dirty="0"/>
          </a:p>
        </p:txBody>
      </p:sp>
      <p:sp>
        <p:nvSpPr>
          <p:cNvPr id="3" name="Content Placeholder 2">
            <a:extLst>
              <a:ext uri="{FF2B5EF4-FFF2-40B4-BE49-F238E27FC236}">
                <a16:creationId xmlns:a16="http://schemas.microsoft.com/office/drawing/2014/main" id="{37FC2F32-7124-4913-8316-C2A5417E20F1}"/>
              </a:ext>
            </a:extLst>
          </p:cNvPr>
          <p:cNvSpPr>
            <a:spLocks noGrp="1"/>
          </p:cNvSpPr>
          <p:nvPr>
            <p:ph idx="1"/>
          </p:nvPr>
        </p:nvSpPr>
        <p:spPr/>
        <p:txBody>
          <a:bodyPr>
            <a:normAutofit lnSpcReduction="10000"/>
          </a:bodyPr>
          <a:lstStyle/>
          <a:p>
            <a:r>
              <a:rPr lang="en-US" sz="2400" b="0" i="0" dirty="0">
                <a:effectLst/>
                <a:latin typeface="Arial" panose="020B0604020202020204" pitchFamily="34" charset="0"/>
              </a:rPr>
              <a:t>You will implement the “</a:t>
            </a:r>
            <a:r>
              <a:rPr lang="en-US" sz="2400" b="1" i="0" dirty="0">
                <a:effectLst/>
                <a:latin typeface="Arial" panose="020B0604020202020204" pitchFamily="34" charset="0"/>
              </a:rPr>
              <a:t>Bilinear Interpolation</a:t>
            </a:r>
            <a:r>
              <a:rPr lang="en-US" sz="2400" b="0" i="0" dirty="0">
                <a:effectLst/>
                <a:latin typeface="Arial" panose="020B0604020202020204" pitchFamily="34" charset="0"/>
              </a:rPr>
              <a:t>” technique to resize an input image. You will store </a:t>
            </a:r>
            <a:r>
              <a:rPr lang="en-US" sz="2400" b="1" i="0" dirty="0">
                <a:effectLst/>
                <a:latin typeface="Arial" panose="020B0604020202020204" pitchFamily="34" charset="0"/>
              </a:rPr>
              <a:t>a 100 x 100 size input image </a:t>
            </a:r>
            <a:r>
              <a:rPr lang="en-US" sz="2400" b="0" i="0" dirty="0">
                <a:effectLst/>
                <a:latin typeface="Arial" panose="020B0604020202020204" pitchFamily="34" charset="0"/>
              </a:rPr>
              <a:t>in on-chip memory. You will send </a:t>
            </a:r>
            <a:r>
              <a:rPr lang="en-US" sz="2400" b="1" i="0" dirty="0">
                <a:effectLst/>
                <a:latin typeface="Arial" panose="020B0604020202020204" pitchFamily="34" charset="0"/>
              </a:rPr>
              <a:t>the scale up factor </a:t>
            </a:r>
            <a:r>
              <a:rPr lang="en-US" sz="2400" b="0" i="0" dirty="0">
                <a:effectLst/>
                <a:latin typeface="Arial" panose="020B0604020202020204" pitchFamily="34" charset="0"/>
              </a:rPr>
              <a:t>as an input to the FPGA from the PC using a hyper-terminal. The supported scale up factors should be </a:t>
            </a:r>
            <a:r>
              <a:rPr lang="en-US" sz="2400" b="1" i="0" dirty="0">
                <a:effectLst/>
                <a:latin typeface="Arial" panose="020B0604020202020204" pitchFamily="34" charset="0"/>
              </a:rPr>
              <a:t>1.2</a:t>
            </a:r>
            <a:r>
              <a:rPr lang="en-US" sz="2400" b="0" i="0" dirty="0">
                <a:effectLst/>
                <a:latin typeface="Arial" panose="020B0604020202020204" pitchFamily="34" charset="0"/>
              </a:rPr>
              <a:t> and </a:t>
            </a:r>
            <a:r>
              <a:rPr lang="en-US" sz="2400" b="1" i="0" dirty="0">
                <a:effectLst/>
                <a:latin typeface="Arial" panose="020B0604020202020204" pitchFamily="34" charset="0"/>
              </a:rPr>
              <a:t>1.4</a:t>
            </a:r>
            <a:r>
              <a:rPr lang="en-US" sz="2400" b="0" i="0" dirty="0">
                <a:effectLst/>
                <a:latin typeface="Arial" panose="020B0604020202020204" pitchFamily="34" charset="0"/>
              </a:rPr>
              <a:t>. Similarly, you will send the scale down factor as an input to the FPGA. The supported scale down factors should be </a:t>
            </a:r>
            <a:r>
              <a:rPr lang="en-US" sz="2400" b="1" i="0" dirty="0">
                <a:effectLst/>
                <a:latin typeface="Arial" panose="020B0604020202020204" pitchFamily="34" charset="0"/>
              </a:rPr>
              <a:t>0.8</a:t>
            </a:r>
            <a:r>
              <a:rPr lang="en-US" sz="2400" b="0" i="0" dirty="0">
                <a:effectLst/>
                <a:latin typeface="Arial" panose="020B0604020202020204" pitchFamily="34" charset="0"/>
              </a:rPr>
              <a:t> and </a:t>
            </a:r>
            <a:r>
              <a:rPr lang="en-US" sz="2400" b="1" i="0" dirty="0">
                <a:effectLst/>
                <a:latin typeface="Arial" panose="020B0604020202020204" pitchFamily="34" charset="0"/>
              </a:rPr>
              <a:t>0.6</a:t>
            </a:r>
            <a:r>
              <a:rPr lang="en-US" sz="2400" b="0" i="0" dirty="0">
                <a:effectLst/>
                <a:latin typeface="Arial" panose="020B0604020202020204" pitchFamily="34" charset="0"/>
              </a:rPr>
              <a:t>. You will need to show both the original and the scaled images on the PC by transferring the output image pixel values to the PC over the serial bus using UART protocol. You need to receive and process the </a:t>
            </a:r>
            <a:r>
              <a:rPr lang="en-US" sz="2400" b="1" i="0" dirty="0">
                <a:effectLst/>
                <a:latin typeface="Arial" panose="020B0604020202020204" pitchFamily="34" charset="0"/>
              </a:rPr>
              <a:t>RGB data </a:t>
            </a:r>
            <a:r>
              <a:rPr lang="en-US" sz="2400" b="0" i="0" dirty="0">
                <a:effectLst/>
                <a:latin typeface="Arial" panose="020B0604020202020204" pitchFamily="34" charset="0"/>
              </a:rPr>
              <a:t>and construct both original and scaled images. A simple python script can be written on your PC using OpenCV to construct and show the output images using the RGB data received from FPGA.</a:t>
            </a:r>
            <a:endParaRPr lang="en-HK" sz="2400" dirty="0"/>
          </a:p>
        </p:txBody>
      </p:sp>
    </p:spTree>
    <p:extLst>
      <p:ext uri="{BB962C8B-B14F-4D97-AF65-F5344CB8AC3E}">
        <p14:creationId xmlns:p14="http://schemas.microsoft.com/office/powerpoint/2010/main" val="788783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DC66E53-72EC-43D2-9EEC-6037260A760F}"/>
              </a:ext>
            </a:extLst>
          </p:cNvPr>
          <p:cNvSpPr>
            <a:spLocks noGrp="1"/>
          </p:cNvSpPr>
          <p:nvPr>
            <p:ph type="title"/>
          </p:nvPr>
        </p:nvSpPr>
        <p:spPr/>
        <p:txBody>
          <a:bodyPr/>
          <a:lstStyle/>
          <a:p>
            <a:r>
              <a:rPr lang="en-HK" dirty="0"/>
              <a:t>Setup</a:t>
            </a:r>
          </a:p>
        </p:txBody>
      </p:sp>
      <p:sp>
        <p:nvSpPr>
          <p:cNvPr id="7" name="Content Placeholder 6">
            <a:extLst>
              <a:ext uri="{FF2B5EF4-FFF2-40B4-BE49-F238E27FC236}">
                <a16:creationId xmlns:a16="http://schemas.microsoft.com/office/drawing/2014/main" id="{9EAD4FC0-0C98-4CB9-BC99-D3E686D4EC1D}"/>
              </a:ext>
            </a:extLst>
          </p:cNvPr>
          <p:cNvSpPr>
            <a:spLocks noGrp="1"/>
          </p:cNvSpPr>
          <p:nvPr>
            <p:ph sz="half" idx="1"/>
          </p:nvPr>
        </p:nvSpPr>
        <p:spPr/>
        <p:txBody>
          <a:bodyPr/>
          <a:lstStyle/>
          <a:p>
            <a:r>
              <a:rPr lang="en-HK" dirty="0"/>
              <a:t>FPGA</a:t>
            </a:r>
          </a:p>
          <a:p>
            <a:pPr lvl="1"/>
            <a:r>
              <a:rPr lang="en-HK" dirty="0"/>
              <a:t>FSM: control data transfer and image processing</a:t>
            </a:r>
          </a:p>
          <a:p>
            <a:pPr lvl="1"/>
            <a:r>
              <a:rPr lang="en-HK" dirty="0"/>
              <a:t>Status registers</a:t>
            </a:r>
          </a:p>
          <a:p>
            <a:r>
              <a:rPr lang="en-HK" dirty="0"/>
              <a:t>UART transceiver</a:t>
            </a:r>
          </a:p>
          <a:p>
            <a:r>
              <a:rPr lang="en-HK" dirty="0"/>
              <a:t>BRAM for input buffer (100x100x3 bytes)</a:t>
            </a:r>
          </a:p>
          <a:p>
            <a:r>
              <a:rPr lang="en-HK" dirty="0"/>
              <a:t>BRAM for output buffer (140x140x3 bytes)</a:t>
            </a:r>
          </a:p>
          <a:p>
            <a:r>
              <a:rPr lang="en-HK" dirty="0"/>
              <a:t>Image Processor</a:t>
            </a:r>
          </a:p>
          <a:p>
            <a:endParaRPr lang="en-HK" dirty="0"/>
          </a:p>
        </p:txBody>
      </p:sp>
      <p:sp>
        <p:nvSpPr>
          <p:cNvPr id="8" name="Content Placeholder 7">
            <a:extLst>
              <a:ext uri="{FF2B5EF4-FFF2-40B4-BE49-F238E27FC236}">
                <a16:creationId xmlns:a16="http://schemas.microsoft.com/office/drawing/2014/main" id="{287EF0AA-DAEB-486B-BBDC-50BED4E15FB5}"/>
              </a:ext>
            </a:extLst>
          </p:cNvPr>
          <p:cNvSpPr>
            <a:spLocks noGrp="1"/>
          </p:cNvSpPr>
          <p:nvPr>
            <p:ph sz="half" idx="2"/>
          </p:nvPr>
        </p:nvSpPr>
        <p:spPr/>
        <p:txBody>
          <a:bodyPr/>
          <a:lstStyle/>
          <a:p>
            <a:r>
              <a:rPr lang="en-HK" dirty="0"/>
              <a:t>Computer</a:t>
            </a:r>
          </a:p>
          <a:p>
            <a:pPr lvl="1"/>
            <a:r>
              <a:rPr lang="en-HK" dirty="0"/>
              <a:t>GUI (Processing)</a:t>
            </a:r>
          </a:p>
          <a:p>
            <a:pPr lvl="1"/>
            <a:r>
              <a:rPr lang="en-HK" dirty="0"/>
              <a:t>USB/BT-Serial</a:t>
            </a:r>
          </a:p>
        </p:txBody>
      </p:sp>
    </p:spTree>
    <p:extLst>
      <p:ext uri="{BB962C8B-B14F-4D97-AF65-F5344CB8AC3E}">
        <p14:creationId xmlns:p14="http://schemas.microsoft.com/office/powerpoint/2010/main" val="262339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8C48F7-995F-4C03-A82D-EEE73F0EB841}"/>
              </a:ext>
            </a:extLst>
          </p:cNvPr>
          <p:cNvSpPr>
            <a:spLocks noGrp="1"/>
          </p:cNvSpPr>
          <p:nvPr>
            <p:ph type="title"/>
          </p:nvPr>
        </p:nvSpPr>
        <p:spPr/>
        <p:txBody>
          <a:bodyPr/>
          <a:lstStyle/>
          <a:p>
            <a:r>
              <a:rPr lang="en-HK" dirty="0"/>
              <a:t>FSM</a:t>
            </a:r>
          </a:p>
        </p:txBody>
      </p:sp>
      <p:sp>
        <p:nvSpPr>
          <p:cNvPr id="9" name="Oval 8">
            <a:extLst>
              <a:ext uri="{FF2B5EF4-FFF2-40B4-BE49-F238E27FC236}">
                <a16:creationId xmlns:a16="http://schemas.microsoft.com/office/drawing/2014/main" id="{5CE7E80E-4835-4296-A2B0-366411AE9687}"/>
              </a:ext>
            </a:extLst>
          </p:cNvPr>
          <p:cNvSpPr/>
          <p:nvPr/>
        </p:nvSpPr>
        <p:spPr>
          <a:xfrm>
            <a:off x="604006" y="2640435"/>
            <a:ext cx="1577130" cy="1577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dirty="0"/>
              <a:t>Idle</a:t>
            </a:r>
          </a:p>
        </p:txBody>
      </p:sp>
      <p:sp>
        <p:nvSpPr>
          <p:cNvPr id="10" name="Oval 9">
            <a:extLst>
              <a:ext uri="{FF2B5EF4-FFF2-40B4-BE49-F238E27FC236}">
                <a16:creationId xmlns:a16="http://schemas.microsoft.com/office/drawing/2014/main" id="{B847284D-06A2-4C4E-A6A3-5B38475D6DF9}"/>
              </a:ext>
            </a:extLst>
          </p:cNvPr>
          <p:cNvSpPr/>
          <p:nvPr/>
        </p:nvSpPr>
        <p:spPr>
          <a:xfrm>
            <a:off x="2962711" y="2640435"/>
            <a:ext cx="1577130" cy="1577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dirty="0"/>
              <a:t>Set scaling factor</a:t>
            </a:r>
          </a:p>
        </p:txBody>
      </p:sp>
      <p:sp>
        <p:nvSpPr>
          <p:cNvPr id="11" name="Oval 10">
            <a:extLst>
              <a:ext uri="{FF2B5EF4-FFF2-40B4-BE49-F238E27FC236}">
                <a16:creationId xmlns:a16="http://schemas.microsoft.com/office/drawing/2014/main" id="{F36284C0-5173-4F96-B99F-804411E9AF6F}"/>
              </a:ext>
            </a:extLst>
          </p:cNvPr>
          <p:cNvSpPr/>
          <p:nvPr/>
        </p:nvSpPr>
        <p:spPr>
          <a:xfrm>
            <a:off x="5321416" y="2640435"/>
            <a:ext cx="1577130" cy="1577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dirty="0"/>
              <a:t>Receive image</a:t>
            </a:r>
          </a:p>
        </p:txBody>
      </p:sp>
      <p:sp>
        <p:nvSpPr>
          <p:cNvPr id="12" name="Oval 11">
            <a:extLst>
              <a:ext uri="{FF2B5EF4-FFF2-40B4-BE49-F238E27FC236}">
                <a16:creationId xmlns:a16="http://schemas.microsoft.com/office/drawing/2014/main" id="{4E2967FD-F22F-456F-8B2C-AA46466F4A1F}"/>
              </a:ext>
            </a:extLst>
          </p:cNvPr>
          <p:cNvSpPr/>
          <p:nvPr/>
        </p:nvSpPr>
        <p:spPr>
          <a:xfrm>
            <a:off x="7680121" y="2640435"/>
            <a:ext cx="1577130" cy="1577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dirty="0"/>
              <a:t>Process image</a:t>
            </a:r>
          </a:p>
        </p:txBody>
      </p:sp>
      <p:sp>
        <p:nvSpPr>
          <p:cNvPr id="13" name="Oval 12">
            <a:extLst>
              <a:ext uri="{FF2B5EF4-FFF2-40B4-BE49-F238E27FC236}">
                <a16:creationId xmlns:a16="http://schemas.microsoft.com/office/drawing/2014/main" id="{5BBDC95A-AA1C-4ADD-AB9B-C873397CC56B}"/>
              </a:ext>
            </a:extLst>
          </p:cNvPr>
          <p:cNvSpPr/>
          <p:nvPr/>
        </p:nvSpPr>
        <p:spPr>
          <a:xfrm>
            <a:off x="10038826" y="2640435"/>
            <a:ext cx="1577130" cy="1577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dirty="0"/>
              <a:t>Output image</a:t>
            </a:r>
          </a:p>
        </p:txBody>
      </p:sp>
      <p:cxnSp>
        <p:nvCxnSpPr>
          <p:cNvPr id="15" name="Straight Arrow Connector 14">
            <a:extLst>
              <a:ext uri="{FF2B5EF4-FFF2-40B4-BE49-F238E27FC236}">
                <a16:creationId xmlns:a16="http://schemas.microsoft.com/office/drawing/2014/main" id="{A3919CE2-8654-41A7-8D3A-8787AB50CFCE}"/>
              </a:ext>
            </a:extLst>
          </p:cNvPr>
          <p:cNvCxnSpPr>
            <a:stCxn id="9" idx="6"/>
            <a:endCxn id="10" idx="2"/>
          </p:cNvCxnSpPr>
          <p:nvPr/>
        </p:nvCxnSpPr>
        <p:spPr>
          <a:xfrm>
            <a:off x="2181136" y="3429000"/>
            <a:ext cx="781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50D8374-1DF5-4F92-B237-E509F6AE89D4}"/>
              </a:ext>
            </a:extLst>
          </p:cNvPr>
          <p:cNvCxnSpPr>
            <a:stCxn id="10" idx="6"/>
            <a:endCxn id="11" idx="2"/>
          </p:cNvCxnSpPr>
          <p:nvPr/>
        </p:nvCxnSpPr>
        <p:spPr>
          <a:xfrm>
            <a:off x="4539841" y="3429000"/>
            <a:ext cx="781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E8209D6-DCFD-4FEE-BBE0-F5B031F0E4C3}"/>
              </a:ext>
            </a:extLst>
          </p:cNvPr>
          <p:cNvCxnSpPr>
            <a:cxnSpLocks/>
            <a:stCxn id="11" idx="6"/>
            <a:endCxn id="12" idx="2"/>
          </p:cNvCxnSpPr>
          <p:nvPr/>
        </p:nvCxnSpPr>
        <p:spPr>
          <a:xfrm>
            <a:off x="6898546" y="3429000"/>
            <a:ext cx="781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35E3EBC-8EC0-44C5-8298-530A1C4C379D}"/>
              </a:ext>
            </a:extLst>
          </p:cNvPr>
          <p:cNvCxnSpPr>
            <a:cxnSpLocks/>
            <a:stCxn id="12" idx="6"/>
            <a:endCxn id="13" idx="2"/>
          </p:cNvCxnSpPr>
          <p:nvPr/>
        </p:nvCxnSpPr>
        <p:spPr>
          <a:xfrm>
            <a:off x="9257251" y="3429000"/>
            <a:ext cx="781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B175487-30F4-4ADA-BA3B-E1D91ABAAAA3}"/>
              </a:ext>
            </a:extLst>
          </p:cNvPr>
          <p:cNvCxnSpPr>
            <a:stCxn id="10" idx="0"/>
            <a:endCxn id="12" idx="0"/>
          </p:cNvCxnSpPr>
          <p:nvPr/>
        </p:nvCxnSpPr>
        <p:spPr>
          <a:xfrm rot="5400000" flipH="1" flipV="1">
            <a:off x="6109981" y="281730"/>
            <a:ext cx="12700" cy="4717410"/>
          </a:xfrm>
          <a:prstGeom prst="bentConnector3">
            <a:avLst>
              <a:gd name="adj1" fmla="val 371559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4B4ED3E-68AE-46CE-A644-DAB4176B1DAA}"/>
              </a:ext>
            </a:extLst>
          </p:cNvPr>
          <p:cNvSpPr txBox="1"/>
          <p:nvPr/>
        </p:nvSpPr>
        <p:spPr>
          <a:xfrm>
            <a:off x="4971234" y="1793054"/>
            <a:ext cx="2290194" cy="369332"/>
          </a:xfrm>
          <a:prstGeom prst="rect">
            <a:avLst/>
          </a:prstGeom>
          <a:noFill/>
        </p:spPr>
        <p:txBody>
          <a:bodyPr wrap="square" rtlCol="0">
            <a:spAutoFit/>
          </a:bodyPr>
          <a:lstStyle/>
          <a:p>
            <a:pPr algn="ctr"/>
            <a:r>
              <a:rPr lang="en-HK" dirty="0"/>
              <a:t>Reuse existing image</a:t>
            </a:r>
          </a:p>
        </p:txBody>
      </p:sp>
      <p:cxnSp>
        <p:nvCxnSpPr>
          <p:cNvPr id="31" name="Connector: Elbow 30">
            <a:extLst>
              <a:ext uri="{FF2B5EF4-FFF2-40B4-BE49-F238E27FC236}">
                <a16:creationId xmlns:a16="http://schemas.microsoft.com/office/drawing/2014/main" id="{C2C269B3-9C4D-45AA-A1DE-F9F8E521B0FA}"/>
              </a:ext>
            </a:extLst>
          </p:cNvPr>
          <p:cNvCxnSpPr>
            <a:stCxn id="13" idx="4"/>
            <a:endCxn id="9" idx="4"/>
          </p:cNvCxnSpPr>
          <p:nvPr/>
        </p:nvCxnSpPr>
        <p:spPr>
          <a:xfrm rot="5400000">
            <a:off x="6109981" y="-499845"/>
            <a:ext cx="12700" cy="9434820"/>
          </a:xfrm>
          <a:prstGeom prst="bentConnector3">
            <a:avLst>
              <a:gd name="adj1" fmla="val 345137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29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EF4BE-532A-4B20-B9CF-244DDC4AB11A}"/>
              </a:ext>
            </a:extLst>
          </p:cNvPr>
          <p:cNvSpPr>
            <a:spLocks noGrp="1"/>
          </p:cNvSpPr>
          <p:nvPr>
            <p:ph type="title"/>
          </p:nvPr>
        </p:nvSpPr>
        <p:spPr/>
        <p:txBody>
          <a:bodyPr/>
          <a:lstStyle/>
          <a:p>
            <a:r>
              <a:rPr lang="en-HK" dirty="0"/>
              <a:t>Communication (Computer-driven)</a:t>
            </a:r>
          </a:p>
        </p:txBody>
      </p:sp>
      <p:graphicFrame>
        <p:nvGraphicFramePr>
          <p:cNvPr id="4" name="Table 4">
            <a:extLst>
              <a:ext uri="{FF2B5EF4-FFF2-40B4-BE49-F238E27FC236}">
                <a16:creationId xmlns:a16="http://schemas.microsoft.com/office/drawing/2014/main" id="{DA1860CA-1EDE-43BF-A4B5-5896D08284CE}"/>
              </a:ext>
            </a:extLst>
          </p:cNvPr>
          <p:cNvGraphicFramePr>
            <a:graphicFrameLocks noGrp="1"/>
          </p:cNvGraphicFramePr>
          <p:nvPr>
            <p:ph idx="1"/>
            <p:extLst>
              <p:ext uri="{D42A27DB-BD31-4B8C-83A1-F6EECF244321}">
                <p14:modId xmlns:p14="http://schemas.microsoft.com/office/powerpoint/2010/main" val="3125683662"/>
              </p:ext>
            </p:extLst>
          </p:nvPr>
        </p:nvGraphicFramePr>
        <p:xfrm>
          <a:off x="1096963" y="1846263"/>
          <a:ext cx="10058400" cy="411988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720773595"/>
                    </a:ext>
                  </a:extLst>
                </a:gridCol>
                <a:gridCol w="5029200">
                  <a:extLst>
                    <a:ext uri="{9D8B030D-6E8A-4147-A177-3AD203B41FA5}">
                      <a16:colId xmlns:a16="http://schemas.microsoft.com/office/drawing/2014/main" val="2651987611"/>
                    </a:ext>
                  </a:extLst>
                </a:gridCol>
              </a:tblGrid>
              <a:tr h="370840">
                <a:tc>
                  <a:txBody>
                    <a:bodyPr/>
                    <a:lstStyle/>
                    <a:p>
                      <a:r>
                        <a:rPr lang="en-HK" dirty="0"/>
                        <a:t>Code (byte)</a:t>
                      </a:r>
                    </a:p>
                  </a:txBody>
                  <a:tcPr marL="87465" marR="87465"/>
                </a:tc>
                <a:tc>
                  <a:txBody>
                    <a:bodyPr/>
                    <a:lstStyle/>
                    <a:p>
                      <a:r>
                        <a:rPr lang="en-HK" dirty="0"/>
                        <a:t>Action</a:t>
                      </a:r>
                    </a:p>
                  </a:txBody>
                  <a:tcPr marL="87465" marR="87465"/>
                </a:tc>
                <a:extLst>
                  <a:ext uri="{0D108BD9-81ED-4DB2-BD59-A6C34878D82A}">
                    <a16:rowId xmlns:a16="http://schemas.microsoft.com/office/drawing/2014/main" val="3502491735"/>
                  </a:ext>
                </a:extLst>
              </a:tr>
              <a:tr h="370840">
                <a:tc>
                  <a:txBody>
                    <a:bodyPr/>
                    <a:lstStyle/>
                    <a:p>
                      <a:r>
                        <a:rPr lang="en-HK" dirty="0"/>
                        <a:t>8`d000</a:t>
                      </a:r>
                    </a:p>
                  </a:txBody>
                  <a:tcPr marL="87465" marR="87465"/>
                </a:tc>
                <a:tc>
                  <a:txBody>
                    <a:bodyPr/>
                    <a:lstStyle/>
                    <a:p>
                      <a:r>
                        <a:rPr lang="en-HK" b="1" dirty="0"/>
                        <a:t>Reset</a:t>
                      </a:r>
                    </a:p>
                    <a:p>
                      <a:r>
                        <a:rPr lang="en-HK" dirty="0"/>
                        <a:t>Response: 8`d0</a:t>
                      </a:r>
                    </a:p>
                  </a:txBody>
                  <a:tcPr marL="87465" marR="87465"/>
                </a:tc>
                <a:extLst>
                  <a:ext uri="{0D108BD9-81ED-4DB2-BD59-A6C34878D82A}">
                    <a16:rowId xmlns:a16="http://schemas.microsoft.com/office/drawing/2014/main" val="1053598902"/>
                  </a:ext>
                </a:extLst>
              </a:tr>
              <a:tr h="370840">
                <a:tc>
                  <a:txBody>
                    <a:bodyPr/>
                    <a:lstStyle/>
                    <a:p>
                      <a:r>
                        <a:rPr lang="en-HK" dirty="0"/>
                        <a:t>8`d1x</a:t>
                      </a:r>
                    </a:p>
                  </a:txBody>
                  <a:tcPr marL="87465" marR="87465"/>
                </a:tc>
                <a:tc>
                  <a:txBody>
                    <a:bodyPr/>
                    <a:lstStyle/>
                    <a:p>
                      <a:r>
                        <a:rPr lang="en-HK" b="1" dirty="0"/>
                        <a:t>Set scaling factor</a:t>
                      </a:r>
                      <a:r>
                        <a:rPr lang="en-HK" dirty="0"/>
                        <a:t>, where x=</a:t>
                      </a:r>
                    </a:p>
                    <a:p>
                      <a:r>
                        <a:rPr lang="en-HK" dirty="0"/>
                        <a:t>0: 0.6, 1: 0.8, 2: 1.2, 3: 1.4</a:t>
                      </a:r>
                    </a:p>
                    <a:p>
                      <a:r>
                        <a:rPr lang="en-HK" dirty="0"/>
                        <a:t>Response: 8`d1</a:t>
                      </a:r>
                    </a:p>
                  </a:txBody>
                  <a:tcPr marL="87465" marR="87465"/>
                </a:tc>
                <a:extLst>
                  <a:ext uri="{0D108BD9-81ED-4DB2-BD59-A6C34878D82A}">
                    <a16:rowId xmlns:a16="http://schemas.microsoft.com/office/drawing/2014/main" val="1863545097"/>
                  </a:ext>
                </a:extLst>
              </a:tr>
              <a:tr h="370840">
                <a:tc>
                  <a:txBody>
                    <a:bodyPr/>
                    <a:lstStyle/>
                    <a:p>
                      <a:r>
                        <a:rPr lang="en-HK" dirty="0"/>
                        <a:t>8`d2x&lt;one row of image, i.e. 100x3 bytes&gt;</a:t>
                      </a:r>
                    </a:p>
                  </a:txBody>
                  <a:tcPr marL="87465" marR="87465"/>
                </a:tc>
                <a:tc>
                  <a:txBody>
                    <a:bodyPr/>
                    <a:lstStyle/>
                    <a:p>
                      <a:r>
                        <a:rPr lang="en-HK" b="1" dirty="0"/>
                        <a:t>Set input image</a:t>
                      </a:r>
                      <a:r>
                        <a:rPr lang="en-HK" dirty="0"/>
                        <a:t>, where x indicates rows [0-99]</a:t>
                      </a:r>
                    </a:p>
                    <a:p>
                      <a:pPr marL="0" marR="0" lvl="0" indent="0" algn="l" defTabSz="914400" rtl="0" eaLnBrk="1" fontAlgn="auto" latinLnBrk="0" hangingPunct="1">
                        <a:lnSpc>
                          <a:spcPct val="100000"/>
                        </a:lnSpc>
                        <a:spcBef>
                          <a:spcPts val="0"/>
                        </a:spcBef>
                        <a:spcAft>
                          <a:spcPts val="0"/>
                        </a:spcAft>
                        <a:buClrTx/>
                        <a:buSzTx/>
                        <a:buFontTx/>
                        <a:buNone/>
                        <a:tabLst/>
                        <a:defRPr/>
                      </a:pPr>
                      <a:r>
                        <a:rPr lang="en-HK" dirty="0"/>
                        <a:t>Response: 8`d2 (upon receiving 100x3 bytes)</a:t>
                      </a:r>
                    </a:p>
                  </a:txBody>
                  <a:tcPr marL="87465" marR="87465"/>
                </a:tc>
                <a:extLst>
                  <a:ext uri="{0D108BD9-81ED-4DB2-BD59-A6C34878D82A}">
                    <a16:rowId xmlns:a16="http://schemas.microsoft.com/office/drawing/2014/main" val="1562099575"/>
                  </a:ext>
                </a:extLst>
              </a:tr>
              <a:tr h="370840">
                <a:tc>
                  <a:txBody>
                    <a:bodyPr/>
                    <a:lstStyle/>
                    <a:p>
                      <a:r>
                        <a:rPr lang="en-HK" dirty="0"/>
                        <a:t>8`d3</a:t>
                      </a:r>
                    </a:p>
                  </a:txBody>
                  <a:tcPr marL="87465" marR="87465"/>
                </a:tc>
                <a:tc>
                  <a:txBody>
                    <a:bodyPr/>
                    <a:lstStyle/>
                    <a:p>
                      <a:r>
                        <a:rPr lang="en-HK" b="1" dirty="0"/>
                        <a:t>Process image</a:t>
                      </a:r>
                    </a:p>
                    <a:p>
                      <a:pPr marL="0" marR="0" lvl="0" indent="0" algn="l" defTabSz="914400" rtl="0" eaLnBrk="1" fontAlgn="auto" latinLnBrk="0" hangingPunct="1">
                        <a:lnSpc>
                          <a:spcPct val="100000"/>
                        </a:lnSpc>
                        <a:spcBef>
                          <a:spcPts val="0"/>
                        </a:spcBef>
                        <a:spcAft>
                          <a:spcPts val="0"/>
                        </a:spcAft>
                        <a:buClrTx/>
                        <a:buSzTx/>
                        <a:buFontTx/>
                        <a:buNone/>
                        <a:tabLst/>
                        <a:defRPr/>
                      </a:pPr>
                      <a:r>
                        <a:rPr lang="en-HK" dirty="0"/>
                        <a:t>Response: 8`d3 (upon receiving)</a:t>
                      </a:r>
                    </a:p>
                    <a:p>
                      <a:pPr marL="0" marR="0" lvl="0" indent="0" algn="l" defTabSz="914400" rtl="0" eaLnBrk="1" fontAlgn="auto" latinLnBrk="0" hangingPunct="1">
                        <a:lnSpc>
                          <a:spcPct val="100000"/>
                        </a:lnSpc>
                        <a:spcBef>
                          <a:spcPts val="0"/>
                        </a:spcBef>
                        <a:spcAft>
                          <a:spcPts val="0"/>
                        </a:spcAft>
                        <a:buClrTx/>
                        <a:buSzTx/>
                        <a:buFontTx/>
                        <a:buNone/>
                        <a:tabLst/>
                        <a:defRPr/>
                      </a:pPr>
                      <a:r>
                        <a:rPr lang="en-HK" dirty="0"/>
                        <a:t>Response: 8`d4 (upon completion)</a:t>
                      </a:r>
                    </a:p>
                  </a:txBody>
                  <a:tcPr marL="87465" marR="87465"/>
                </a:tc>
                <a:extLst>
                  <a:ext uri="{0D108BD9-81ED-4DB2-BD59-A6C34878D82A}">
                    <a16:rowId xmlns:a16="http://schemas.microsoft.com/office/drawing/2014/main" val="451257181"/>
                  </a:ext>
                </a:extLst>
              </a:tr>
              <a:tr h="370840">
                <a:tc>
                  <a:txBody>
                    <a:bodyPr/>
                    <a:lstStyle/>
                    <a:p>
                      <a:r>
                        <a:rPr lang="en-HK" dirty="0"/>
                        <a:t>8`d4x</a:t>
                      </a:r>
                    </a:p>
                  </a:txBody>
                  <a:tcPr marL="87465" marR="874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b="1" dirty="0"/>
                        <a:t>Read output image</a:t>
                      </a:r>
                      <a:r>
                        <a:rPr lang="en-HK" dirty="0"/>
                        <a:t>, where x indicates rows [0-140]</a:t>
                      </a:r>
                    </a:p>
                    <a:p>
                      <a:pPr marL="0" marR="0" lvl="0" indent="0" algn="l" defTabSz="914400" rtl="0" eaLnBrk="1" fontAlgn="auto" latinLnBrk="0" hangingPunct="1">
                        <a:lnSpc>
                          <a:spcPct val="100000"/>
                        </a:lnSpc>
                        <a:spcBef>
                          <a:spcPts val="0"/>
                        </a:spcBef>
                        <a:spcAft>
                          <a:spcPts val="0"/>
                        </a:spcAft>
                        <a:buClrTx/>
                        <a:buSzTx/>
                        <a:buFontTx/>
                        <a:buNone/>
                        <a:tabLst/>
                        <a:defRPr/>
                      </a:pPr>
                      <a:r>
                        <a:rPr lang="en-HK" dirty="0"/>
                        <a:t>Response: &lt;one row of image, i.e. 140x3 bytes&gt;</a:t>
                      </a:r>
                    </a:p>
                  </a:txBody>
                  <a:tcPr marL="87465" marR="87465"/>
                </a:tc>
                <a:extLst>
                  <a:ext uri="{0D108BD9-81ED-4DB2-BD59-A6C34878D82A}">
                    <a16:rowId xmlns:a16="http://schemas.microsoft.com/office/drawing/2014/main" val="2665293748"/>
                  </a:ext>
                </a:extLst>
              </a:tr>
            </a:tbl>
          </a:graphicData>
        </a:graphic>
      </p:graphicFrame>
      <p:sp>
        <p:nvSpPr>
          <p:cNvPr id="5" name="TextBox 4">
            <a:extLst>
              <a:ext uri="{FF2B5EF4-FFF2-40B4-BE49-F238E27FC236}">
                <a16:creationId xmlns:a16="http://schemas.microsoft.com/office/drawing/2014/main" id="{A80AEC36-481A-44E8-B419-0B4DC8776618}"/>
              </a:ext>
            </a:extLst>
          </p:cNvPr>
          <p:cNvSpPr txBox="1"/>
          <p:nvPr/>
        </p:nvSpPr>
        <p:spPr>
          <a:xfrm>
            <a:off x="838200" y="5945505"/>
            <a:ext cx="10515600" cy="646331"/>
          </a:xfrm>
          <a:prstGeom prst="rect">
            <a:avLst/>
          </a:prstGeom>
          <a:noFill/>
        </p:spPr>
        <p:txBody>
          <a:bodyPr wrap="square" rtlCol="0">
            <a:spAutoFit/>
          </a:bodyPr>
          <a:lstStyle/>
          <a:p>
            <a:r>
              <a:rPr lang="en-HK" dirty="0"/>
              <a:t>For reading output image, 140x3 bytes each row will be read regardless of scaling factor. It is up to computer to render graphics correctly.</a:t>
            </a:r>
          </a:p>
        </p:txBody>
      </p:sp>
    </p:spTree>
    <p:extLst>
      <p:ext uri="{BB962C8B-B14F-4D97-AF65-F5344CB8AC3E}">
        <p14:creationId xmlns:p14="http://schemas.microsoft.com/office/powerpoint/2010/main" val="2129330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ACCFE-3743-476D-8E37-E259AA02E011}"/>
              </a:ext>
            </a:extLst>
          </p:cNvPr>
          <p:cNvSpPr>
            <a:spLocks noGrp="1"/>
          </p:cNvSpPr>
          <p:nvPr>
            <p:ph type="title"/>
          </p:nvPr>
        </p:nvSpPr>
        <p:spPr/>
        <p:txBody>
          <a:bodyPr/>
          <a:lstStyle/>
          <a:p>
            <a:r>
              <a:rPr lang="en-HK" dirty="0"/>
              <a:t>Bilinear transformation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CAF07D-261B-42BF-B684-C1AED700B3ED}"/>
                  </a:ext>
                </a:extLst>
              </p:cNvPr>
              <p:cNvSpPr>
                <a:spLocks noGrp="1"/>
              </p:cNvSpPr>
              <p:nvPr>
                <p:ph idx="1"/>
              </p:nvPr>
            </p:nvSpPr>
            <p:spPr/>
            <p:txBody>
              <a:bodyPr>
                <a:normAutofit/>
              </a:bodyPr>
              <a:lstStyle/>
              <a:p>
                <a:r>
                  <a:rPr lang="en-HK" dirty="0">
                    <a:hlinkClick r:id="rId2"/>
                  </a:rPr>
                  <a:t>https://rosettacode.org/wiki/Bilinear_interpolation</a:t>
                </a:r>
                <a:endParaRPr lang="en-HK" dirty="0"/>
              </a:p>
              <a:p>
                <a:r>
                  <a:rPr lang="en-HK" dirty="0"/>
                  <a:t>Calculation: for each pixel (</a:t>
                </a:r>
                <a:r>
                  <a:rPr lang="en-HK" dirty="0" err="1"/>
                  <a:t>x,y</a:t>
                </a:r>
                <a:r>
                  <a:rPr lang="en-HK" dirty="0"/>
                  <a:t>) in the output image, denote </a:t>
                </a:r>
                <a14:m>
                  <m:oMath xmlns:m="http://schemas.openxmlformats.org/officeDocument/2006/math">
                    <m:r>
                      <a:rPr lang="en-HK" b="0" i="1" smtClean="0">
                        <a:latin typeface="Cambria Math" panose="02040503050406030204" pitchFamily="18" charset="0"/>
                      </a:rPr>
                      <m:t>𝑠</m:t>
                    </m:r>
                  </m:oMath>
                </a14:m>
                <a:r>
                  <a:rPr lang="en-HK" dirty="0"/>
                  <a:t> as output image size, denote </a:t>
                </a:r>
                <a14:m>
                  <m:oMath xmlns:m="http://schemas.openxmlformats.org/officeDocument/2006/math">
                    <m:r>
                      <a:rPr lang="en-HK" b="0" i="1" smtClean="0">
                        <a:latin typeface="Cambria Math" panose="02040503050406030204" pitchFamily="18" charset="0"/>
                      </a:rPr>
                      <m:t>𝑖𝑚𝑔</m:t>
                    </m:r>
                  </m:oMath>
                </a14:m>
                <a:r>
                  <a:rPr lang="en-HK" dirty="0"/>
                  <a:t> as input image</a:t>
                </a:r>
              </a:p>
              <a:p>
                <a14:m>
                  <m:oMath xmlns:m="http://schemas.openxmlformats.org/officeDocument/2006/math">
                    <m:r>
                      <a:rPr lang="en-HK" b="0" i="1" smtClean="0">
                        <a:latin typeface="Cambria Math" panose="02040503050406030204" pitchFamily="18" charset="0"/>
                      </a:rPr>
                      <m:t>𝑔𝑥</m:t>
                    </m:r>
                    <m:r>
                      <a:rPr lang="en-HK" b="0" i="1" smtClean="0">
                        <a:latin typeface="Cambria Math" panose="02040503050406030204" pitchFamily="18" charset="0"/>
                      </a:rPr>
                      <m:t>=</m:t>
                    </m:r>
                    <m:f>
                      <m:fPr>
                        <m:ctrlPr>
                          <a:rPr lang="en-HK" b="0" i="1" smtClean="0">
                            <a:latin typeface="Cambria Math" panose="02040503050406030204" pitchFamily="18" charset="0"/>
                          </a:rPr>
                        </m:ctrlPr>
                      </m:fPr>
                      <m:num>
                        <m:r>
                          <a:rPr lang="en-HK" b="0" i="1" smtClean="0">
                            <a:latin typeface="Cambria Math" panose="02040503050406030204" pitchFamily="18" charset="0"/>
                          </a:rPr>
                          <m:t>𝑥</m:t>
                        </m:r>
                      </m:num>
                      <m:den>
                        <m:r>
                          <a:rPr lang="en-HK" b="0" i="1" smtClean="0">
                            <a:latin typeface="Cambria Math" panose="02040503050406030204" pitchFamily="18" charset="0"/>
                          </a:rPr>
                          <m:t>𝑠</m:t>
                        </m:r>
                      </m:den>
                    </m:f>
                    <m:r>
                      <a:rPr lang="en-HK" b="0" i="1" smtClean="0">
                        <a:latin typeface="Cambria Math" panose="02040503050406030204" pitchFamily="18" charset="0"/>
                      </a:rPr>
                      <m:t>∗100</m:t>
                    </m:r>
                  </m:oMath>
                </a14:m>
                <a:r>
                  <a:rPr lang="en-HK" dirty="0"/>
                  <a:t> and </a:t>
                </a:r>
                <a14:m>
                  <m:oMath xmlns:m="http://schemas.openxmlformats.org/officeDocument/2006/math">
                    <m:r>
                      <a:rPr lang="en-HK" b="0" i="1" smtClean="0">
                        <a:latin typeface="Cambria Math" panose="02040503050406030204" pitchFamily="18" charset="0"/>
                      </a:rPr>
                      <m:t>𝑔𝑦</m:t>
                    </m:r>
                    <m:r>
                      <a:rPr lang="en-HK" b="0" i="1" smtClean="0">
                        <a:latin typeface="Cambria Math" panose="02040503050406030204" pitchFamily="18" charset="0"/>
                      </a:rPr>
                      <m:t>=</m:t>
                    </m:r>
                    <m:f>
                      <m:fPr>
                        <m:ctrlPr>
                          <a:rPr lang="en-HK" b="0" i="1" smtClean="0">
                            <a:latin typeface="Cambria Math" panose="02040503050406030204" pitchFamily="18" charset="0"/>
                          </a:rPr>
                        </m:ctrlPr>
                      </m:fPr>
                      <m:num>
                        <m:r>
                          <a:rPr lang="en-HK" b="0" i="1" smtClean="0">
                            <a:latin typeface="Cambria Math" panose="02040503050406030204" pitchFamily="18" charset="0"/>
                          </a:rPr>
                          <m:t>𝑦</m:t>
                        </m:r>
                      </m:num>
                      <m:den>
                        <m:r>
                          <a:rPr lang="en-HK" b="0" i="1" smtClean="0">
                            <a:latin typeface="Cambria Math" panose="02040503050406030204" pitchFamily="18" charset="0"/>
                          </a:rPr>
                          <m:t>𝑠</m:t>
                        </m:r>
                      </m:den>
                    </m:f>
                    <m:r>
                      <a:rPr lang="en-HK" b="0" i="1" smtClean="0">
                        <a:latin typeface="Cambria Math" panose="02040503050406030204" pitchFamily="18" charset="0"/>
                      </a:rPr>
                      <m:t>∗100</m:t>
                    </m:r>
                  </m:oMath>
                </a14:m>
                <a:endParaRPr lang="en-HK" b="0" dirty="0"/>
              </a:p>
              <a:p>
                <a14:m>
                  <m:oMath xmlns:m="http://schemas.openxmlformats.org/officeDocument/2006/math">
                    <m:r>
                      <a:rPr lang="en-HK" b="0" i="1" smtClean="0">
                        <a:latin typeface="Cambria Math" panose="02040503050406030204" pitchFamily="18" charset="0"/>
                      </a:rPr>
                      <m:t>𝑔𝑥𝑖</m:t>
                    </m:r>
                    <m:r>
                      <a:rPr lang="en-HK" b="0" i="1" smtClean="0">
                        <a:latin typeface="Cambria Math" panose="02040503050406030204" pitchFamily="18" charset="0"/>
                      </a:rPr>
                      <m:t>=</m:t>
                    </m:r>
                    <m:r>
                      <a:rPr lang="en-HK" b="0" i="1" smtClean="0">
                        <a:latin typeface="Cambria Math" panose="02040503050406030204" pitchFamily="18" charset="0"/>
                      </a:rPr>
                      <m:t>𝐼𝑛𝑡</m:t>
                    </m:r>
                    <m:r>
                      <a:rPr lang="en-HK" b="0" i="1" smtClean="0">
                        <a:latin typeface="Cambria Math" panose="02040503050406030204" pitchFamily="18" charset="0"/>
                      </a:rPr>
                      <m:t>[</m:t>
                    </m:r>
                    <m:r>
                      <a:rPr lang="en-HK" b="0" i="1" smtClean="0">
                        <a:latin typeface="Cambria Math" panose="02040503050406030204" pitchFamily="18" charset="0"/>
                      </a:rPr>
                      <m:t>𝑔𝑥</m:t>
                    </m:r>
                    <m:r>
                      <a:rPr lang="en-HK" b="0" i="1" smtClean="0">
                        <a:latin typeface="Cambria Math" panose="02040503050406030204" pitchFamily="18" charset="0"/>
                      </a:rPr>
                      <m:t>]</m:t>
                    </m:r>
                  </m:oMath>
                </a14:m>
                <a:r>
                  <a:rPr lang="en-HK" dirty="0"/>
                  <a:t>, </a:t>
                </a:r>
                <a14:m>
                  <m:oMath xmlns:m="http://schemas.openxmlformats.org/officeDocument/2006/math">
                    <m:r>
                      <a:rPr lang="en-HK" b="0" i="1" smtClean="0">
                        <a:latin typeface="Cambria Math" panose="02040503050406030204" pitchFamily="18" charset="0"/>
                      </a:rPr>
                      <m:t>𝑔𝑦𝑖</m:t>
                    </m:r>
                    <m:r>
                      <a:rPr lang="en-HK" b="0" i="1" smtClean="0">
                        <a:latin typeface="Cambria Math" panose="02040503050406030204" pitchFamily="18" charset="0"/>
                      </a:rPr>
                      <m:t>=</m:t>
                    </m:r>
                    <m:r>
                      <a:rPr lang="en-HK" b="0" i="1" smtClean="0">
                        <a:latin typeface="Cambria Math" panose="02040503050406030204" pitchFamily="18" charset="0"/>
                      </a:rPr>
                      <m:t>𝐼𝑛𝑡</m:t>
                    </m:r>
                    <m:r>
                      <a:rPr lang="en-HK" b="0" i="1" smtClean="0">
                        <a:latin typeface="Cambria Math" panose="02040503050406030204" pitchFamily="18" charset="0"/>
                      </a:rPr>
                      <m:t>[</m:t>
                    </m:r>
                    <m:r>
                      <a:rPr lang="en-HK" b="0" i="1" smtClean="0">
                        <a:latin typeface="Cambria Math" panose="02040503050406030204" pitchFamily="18" charset="0"/>
                      </a:rPr>
                      <m:t>𝑔𝑦</m:t>
                    </m:r>
                    <m:r>
                      <a:rPr lang="en-HK" b="0" i="1" smtClean="0">
                        <a:latin typeface="Cambria Math" panose="02040503050406030204" pitchFamily="18" charset="0"/>
                      </a:rPr>
                      <m:t>]</m:t>
                    </m:r>
                  </m:oMath>
                </a14:m>
                <a:r>
                  <a:rPr lang="en-HK" dirty="0"/>
                  <a:t>, </a:t>
                </a:r>
                <a14:m>
                  <m:oMath xmlns:m="http://schemas.openxmlformats.org/officeDocument/2006/math">
                    <m:r>
                      <a:rPr lang="en-HK" b="0" i="1" dirty="0" smtClean="0">
                        <a:latin typeface="Cambria Math" panose="02040503050406030204" pitchFamily="18" charset="0"/>
                      </a:rPr>
                      <m:t>𝑔𝑥𝑑</m:t>
                    </m:r>
                    <m:r>
                      <a:rPr lang="en-HK" b="0" i="1" dirty="0" smtClean="0">
                        <a:latin typeface="Cambria Math" panose="02040503050406030204" pitchFamily="18" charset="0"/>
                      </a:rPr>
                      <m:t>=</m:t>
                    </m:r>
                    <m:r>
                      <a:rPr lang="en-HK" b="0" i="1" dirty="0" smtClean="0">
                        <a:latin typeface="Cambria Math" panose="02040503050406030204" pitchFamily="18" charset="0"/>
                      </a:rPr>
                      <m:t>𝑔𝑥</m:t>
                    </m:r>
                    <m:r>
                      <a:rPr lang="en-HK" b="0" i="1" dirty="0" smtClean="0">
                        <a:latin typeface="Cambria Math" panose="02040503050406030204" pitchFamily="18" charset="0"/>
                      </a:rPr>
                      <m:t>−</m:t>
                    </m:r>
                    <m:r>
                      <a:rPr lang="en-HK" b="0" i="1" dirty="0" smtClean="0">
                        <a:latin typeface="Cambria Math" panose="02040503050406030204" pitchFamily="18" charset="0"/>
                      </a:rPr>
                      <m:t>𝑔𝑥𝑖</m:t>
                    </m:r>
                  </m:oMath>
                </a14:m>
                <a:r>
                  <a:rPr lang="en-HK" dirty="0"/>
                  <a:t>, </a:t>
                </a:r>
                <a14:m>
                  <m:oMath xmlns:m="http://schemas.openxmlformats.org/officeDocument/2006/math">
                    <m:r>
                      <a:rPr lang="en-HK" b="0" i="1" smtClean="0">
                        <a:latin typeface="Cambria Math" panose="02040503050406030204" pitchFamily="18" charset="0"/>
                      </a:rPr>
                      <m:t>𝑔𝑦𝑑</m:t>
                    </m:r>
                    <m:r>
                      <a:rPr lang="en-HK" b="0" i="1" smtClean="0">
                        <a:latin typeface="Cambria Math" panose="02040503050406030204" pitchFamily="18" charset="0"/>
                      </a:rPr>
                      <m:t>=</m:t>
                    </m:r>
                    <m:r>
                      <a:rPr lang="en-HK" b="0" i="1" smtClean="0">
                        <a:latin typeface="Cambria Math" panose="02040503050406030204" pitchFamily="18" charset="0"/>
                      </a:rPr>
                      <m:t>𝑔𝑦</m:t>
                    </m:r>
                    <m:r>
                      <a:rPr lang="en-HK" b="0" i="1" smtClean="0">
                        <a:latin typeface="Cambria Math" panose="02040503050406030204" pitchFamily="18" charset="0"/>
                      </a:rPr>
                      <m:t>−</m:t>
                    </m:r>
                    <m:r>
                      <a:rPr lang="en-HK" b="0" i="1" smtClean="0">
                        <a:latin typeface="Cambria Math" panose="02040503050406030204" pitchFamily="18" charset="0"/>
                      </a:rPr>
                      <m:t>𝑔𝑦𝑖</m:t>
                    </m:r>
                  </m:oMath>
                </a14:m>
                <a:endParaRPr lang="en-HK" dirty="0"/>
              </a:p>
              <a:p>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𝑟</m:t>
                        </m:r>
                      </m:e>
                      <m:sub>
                        <m:r>
                          <a:rPr lang="en-HK" b="0" i="1" smtClean="0">
                            <a:latin typeface="Cambria Math" panose="02040503050406030204" pitchFamily="18" charset="0"/>
                          </a:rPr>
                          <m:t>𝑦</m:t>
                        </m:r>
                      </m:sub>
                    </m:sSub>
                    <m:r>
                      <a:rPr lang="en-HK" b="0" i="1" smtClean="0">
                        <a:latin typeface="Cambria Math" panose="02040503050406030204" pitchFamily="18" charset="0"/>
                      </a:rPr>
                      <m:t>=</m:t>
                    </m:r>
                    <m:r>
                      <a:rPr lang="en-HK" b="0" i="1" smtClean="0">
                        <a:latin typeface="Cambria Math" panose="02040503050406030204" pitchFamily="18" charset="0"/>
                      </a:rPr>
                      <m:t>𝑖𝑚𝑔</m:t>
                    </m:r>
                    <m:r>
                      <a:rPr lang="en-HK" b="0" i="1" smtClean="0">
                        <a:latin typeface="Cambria Math" panose="02040503050406030204" pitchFamily="18" charset="0"/>
                      </a:rPr>
                      <m:t>[</m:t>
                    </m:r>
                    <m:r>
                      <a:rPr lang="en-HK" b="0" i="1" smtClean="0">
                        <a:latin typeface="Cambria Math" panose="02040503050406030204" pitchFamily="18" charset="0"/>
                      </a:rPr>
                      <m:t>𝑔𝑦𝑖</m:t>
                    </m:r>
                    <m:r>
                      <a:rPr lang="en-HK" b="0" i="1" smtClean="0">
                        <a:latin typeface="Cambria Math" panose="02040503050406030204" pitchFamily="18" charset="0"/>
                      </a:rPr>
                      <m:t>]</m:t>
                    </m:r>
                    <m:d>
                      <m:dPr>
                        <m:begChr m:val="["/>
                        <m:endChr m:val="]"/>
                        <m:ctrlPr>
                          <a:rPr lang="en-HK" b="0" i="1" smtClean="0">
                            <a:latin typeface="Cambria Math" panose="02040503050406030204" pitchFamily="18" charset="0"/>
                          </a:rPr>
                        </m:ctrlPr>
                      </m:dPr>
                      <m:e>
                        <m:r>
                          <a:rPr lang="en-HK" b="0" i="1" smtClean="0">
                            <a:latin typeface="Cambria Math" panose="02040503050406030204" pitchFamily="18" charset="0"/>
                          </a:rPr>
                          <m:t>𝑔𝑥𝑖</m:t>
                        </m:r>
                      </m:e>
                    </m:d>
                    <m:r>
                      <a:rPr lang="en-HK" b="0" i="1" smtClean="0">
                        <a:latin typeface="Cambria Math" panose="02040503050406030204" pitchFamily="18" charset="0"/>
                      </a:rPr>
                      <m:t>∗</m:t>
                    </m:r>
                    <m:d>
                      <m:dPr>
                        <m:ctrlPr>
                          <a:rPr lang="en-HK" b="0" i="1" smtClean="0">
                            <a:latin typeface="Cambria Math" panose="02040503050406030204" pitchFamily="18" charset="0"/>
                          </a:rPr>
                        </m:ctrlPr>
                      </m:dPr>
                      <m:e>
                        <m:r>
                          <a:rPr lang="en-HK" b="0" i="1" smtClean="0">
                            <a:latin typeface="Cambria Math" panose="02040503050406030204" pitchFamily="18" charset="0"/>
                          </a:rPr>
                          <m:t>1−</m:t>
                        </m:r>
                        <m:r>
                          <a:rPr lang="en-HK" b="0" i="1" smtClean="0">
                            <a:latin typeface="Cambria Math" panose="02040503050406030204" pitchFamily="18" charset="0"/>
                          </a:rPr>
                          <m:t>𝑔𝑦𝑖</m:t>
                        </m:r>
                      </m:e>
                    </m:d>
                    <m:r>
                      <a:rPr lang="en-HK" b="0" i="1" smtClean="0">
                        <a:latin typeface="Cambria Math" panose="02040503050406030204" pitchFamily="18" charset="0"/>
                      </a:rPr>
                      <m:t>+</m:t>
                    </m:r>
                    <m:r>
                      <a:rPr lang="en-HK" b="0" i="1" smtClean="0">
                        <a:latin typeface="Cambria Math" panose="02040503050406030204" pitchFamily="18" charset="0"/>
                      </a:rPr>
                      <m:t>𝑖𝑚𝑔</m:t>
                    </m:r>
                    <m:r>
                      <a:rPr lang="en-HK" b="0" i="1" smtClean="0">
                        <a:latin typeface="Cambria Math" panose="02040503050406030204" pitchFamily="18" charset="0"/>
                      </a:rPr>
                      <m:t>[</m:t>
                    </m:r>
                    <m:r>
                      <a:rPr lang="en-HK" b="0" i="1" smtClean="0">
                        <a:latin typeface="Cambria Math" panose="02040503050406030204" pitchFamily="18" charset="0"/>
                      </a:rPr>
                      <m:t>𝑔𝑦𝑖</m:t>
                    </m:r>
                    <m:r>
                      <a:rPr lang="en-HK" b="0" i="1" smtClean="0">
                        <a:latin typeface="Cambria Math" panose="02040503050406030204" pitchFamily="18" charset="0"/>
                      </a:rPr>
                      <m:t>]</m:t>
                    </m:r>
                    <m:d>
                      <m:dPr>
                        <m:begChr m:val="["/>
                        <m:endChr m:val="]"/>
                        <m:ctrlPr>
                          <a:rPr lang="en-HK" b="0" i="1" smtClean="0">
                            <a:latin typeface="Cambria Math" panose="02040503050406030204" pitchFamily="18" charset="0"/>
                          </a:rPr>
                        </m:ctrlPr>
                      </m:dPr>
                      <m:e>
                        <m:r>
                          <a:rPr lang="en-HK" b="0" i="1" smtClean="0">
                            <a:latin typeface="Cambria Math" panose="02040503050406030204" pitchFamily="18" charset="0"/>
                          </a:rPr>
                          <m:t>𝑔𝑥𝑖</m:t>
                        </m:r>
                        <m:r>
                          <a:rPr lang="en-HK" b="0" i="1" smtClean="0">
                            <a:latin typeface="Cambria Math" panose="02040503050406030204" pitchFamily="18" charset="0"/>
                          </a:rPr>
                          <m:t>+1</m:t>
                        </m:r>
                      </m:e>
                    </m:d>
                    <m:r>
                      <a:rPr lang="en-HK" b="0" i="1" smtClean="0">
                        <a:latin typeface="Cambria Math" panose="02040503050406030204" pitchFamily="18" charset="0"/>
                      </a:rPr>
                      <m:t>∗</m:t>
                    </m:r>
                    <m:r>
                      <a:rPr lang="en-HK" b="0" i="1" smtClean="0">
                        <a:latin typeface="Cambria Math" panose="02040503050406030204" pitchFamily="18" charset="0"/>
                      </a:rPr>
                      <m:t>𝑔𝑦𝑖</m:t>
                    </m:r>
                  </m:oMath>
                </a14:m>
                <a:r>
                  <a:rPr lang="en-HK" b="0" dirty="0"/>
                  <a:t> </a:t>
                </a:r>
                <a:r>
                  <a:rPr lang="en-HK" dirty="0"/>
                  <a:t>(horizontal y lerp)</a:t>
                </a:r>
                <a:endParaRPr lang="en-HK" b="0" dirty="0"/>
              </a:p>
              <a:p>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𝑟</m:t>
                        </m:r>
                      </m:e>
                      <m:sub>
                        <m:r>
                          <a:rPr lang="en-HK" b="0" i="1" smtClean="0">
                            <a:latin typeface="Cambria Math" panose="02040503050406030204" pitchFamily="18" charset="0"/>
                          </a:rPr>
                          <m:t>𝑦</m:t>
                        </m:r>
                        <m:r>
                          <a:rPr lang="en-HK" b="0" i="1" smtClean="0">
                            <a:latin typeface="Cambria Math" panose="02040503050406030204" pitchFamily="18" charset="0"/>
                          </a:rPr>
                          <m:t>+1</m:t>
                        </m:r>
                      </m:sub>
                    </m:sSub>
                    <m:r>
                      <a:rPr lang="en-HK" b="0" i="1" smtClean="0">
                        <a:latin typeface="Cambria Math" panose="02040503050406030204" pitchFamily="18" charset="0"/>
                      </a:rPr>
                      <m:t>=</m:t>
                    </m:r>
                    <m:r>
                      <a:rPr lang="en-HK" b="0" i="1" smtClean="0">
                        <a:latin typeface="Cambria Math" panose="02040503050406030204" pitchFamily="18" charset="0"/>
                      </a:rPr>
                      <m:t>𝑖𝑚𝑔</m:t>
                    </m:r>
                    <m:r>
                      <a:rPr lang="en-HK" b="0" i="1" smtClean="0">
                        <a:latin typeface="Cambria Math" panose="02040503050406030204" pitchFamily="18" charset="0"/>
                      </a:rPr>
                      <m:t>[</m:t>
                    </m:r>
                    <m:r>
                      <a:rPr lang="en-HK" b="0" i="1" smtClean="0">
                        <a:latin typeface="Cambria Math" panose="02040503050406030204" pitchFamily="18" charset="0"/>
                      </a:rPr>
                      <m:t>𝑔𝑦𝑖</m:t>
                    </m:r>
                    <m:r>
                      <a:rPr lang="en-HK" b="0" i="1" smtClean="0">
                        <a:latin typeface="Cambria Math" panose="02040503050406030204" pitchFamily="18" charset="0"/>
                      </a:rPr>
                      <m:t>+1]</m:t>
                    </m:r>
                    <m:d>
                      <m:dPr>
                        <m:begChr m:val="["/>
                        <m:endChr m:val="]"/>
                        <m:ctrlPr>
                          <a:rPr lang="en-HK" b="0" i="1" smtClean="0">
                            <a:latin typeface="Cambria Math" panose="02040503050406030204" pitchFamily="18" charset="0"/>
                          </a:rPr>
                        </m:ctrlPr>
                      </m:dPr>
                      <m:e>
                        <m:r>
                          <a:rPr lang="en-HK" b="0" i="1" smtClean="0">
                            <a:latin typeface="Cambria Math" panose="02040503050406030204" pitchFamily="18" charset="0"/>
                          </a:rPr>
                          <m:t>𝑔𝑥𝑖</m:t>
                        </m:r>
                      </m:e>
                    </m:d>
                    <m:r>
                      <a:rPr lang="en-HK" b="0" i="1" smtClean="0">
                        <a:latin typeface="Cambria Math" panose="02040503050406030204" pitchFamily="18" charset="0"/>
                      </a:rPr>
                      <m:t>∗</m:t>
                    </m:r>
                    <m:d>
                      <m:dPr>
                        <m:ctrlPr>
                          <a:rPr lang="en-HK" b="0" i="1" smtClean="0">
                            <a:latin typeface="Cambria Math" panose="02040503050406030204" pitchFamily="18" charset="0"/>
                          </a:rPr>
                        </m:ctrlPr>
                      </m:dPr>
                      <m:e>
                        <m:r>
                          <a:rPr lang="en-HK" b="0" i="1" smtClean="0">
                            <a:latin typeface="Cambria Math" panose="02040503050406030204" pitchFamily="18" charset="0"/>
                          </a:rPr>
                          <m:t>1−</m:t>
                        </m:r>
                        <m:r>
                          <a:rPr lang="en-HK" b="0" i="1" smtClean="0">
                            <a:latin typeface="Cambria Math" panose="02040503050406030204" pitchFamily="18" charset="0"/>
                          </a:rPr>
                          <m:t>𝑔𝑦𝑖</m:t>
                        </m:r>
                      </m:e>
                    </m:d>
                    <m:r>
                      <a:rPr lang="en-HK" b="0" i="1" smtClean="0">
                        <a:latin typeface="Cambria Math" panose="02040503050406030204" pitchFamily="18" charset="0"/>
                      </a:rPr>
                      <m:t>+</m:t>
                    </m:r>
                    <m:r>
                      <a:rPr lang="en-HK" b="0" i="1" smtClean="0">
                        <a:latin typeface="Cambria Math" panose="02040503050406030204" pitchFamily="18" charset="0"/>
                      </a:rPr>
                      <m:t>𝑖𝑚𝑔</m:t>
                    </m:r>
                    <m:r>
                      <a:rPr lang="en-HK" b="0" i="1" smtClean="0">
                        <a:latin typeface="Cambria Math" panose="02040503050406030204" pitchFamily="18" charset="0"/>
                      </a:rPr>
                      <m:t>[</m:t>
                    </m:r>
                    <m:r>
                      <a:rPr lang="en-HK" b="0" i="1" smtClean="0">
                        <a:latin typeface="Cambria Math" panose="02040503050406030204" pitchFamily="18" charset="0"/>
                      </a:rPr>
                      <m:t>𝑔𝑦𝑖</m:t>
                    </m:r>
                    <m:r>
                      <a:rPr lang="en-HK" b="0" i="1" smtClean="0">
                        <a:latin typeface="Cambria Math" panose="02040503050406030204" pitchFamily="18" charset="0"/>
                      </a:rPr>
                      <m:t>+1]</m:t>
                    </m:r>
                    <m:d>
                      <m:dPr>
                        <m:begChr m:val="["/>
                        <m:endChr m:val="]"/>
                        <m:ctrlPr>
                          <a:rPr lang="en-HK" b="0" i="1" smtClean="0">
                            <a:latin typeface="Cambria Math" panose="02040503050406030204" pitchFamily="18" charset="0"/>
                          </a:rPr>
                        </m:ctrlPr>
                      </m:dPr>
                      <m:e>
                        <m:r>
                          <a:rPr lang="en-HK" b="0" i="1" smtClean="0">
                            <a:latin typeface="Cambria Math" panose="02040503050406030204" pitchFamily="18" charset="0"/>
                          </a:rPr>
                          <m:t>𝑔𝑥𝑖</m:t>
                        </m:r>
                        <m:r>
                          <a:rPr lang="en-HK" b="0" i="1" smtClean="0">
                            <a:latin typeface="Cambria Math" panose="02040503050406030204" pitchFamily="18" charset="0"/>
                          </a:rPr>
                          <m:t>+1</m:t>
                        </m:r>
                      </m:e>
                    </m:d>
                    <m:r>
                      <a:rPr lang="en-HK" b="0" i="1" smtClean="0">
                        <a:latin typeface="Cambria Math" panose="02040503050406030204" pitchFamily="18" charset="0"/>
                      </a:rPr>
                      <m:t>∗</m:t>
                    </m:r>
                    <m:r>
                      <a:rPr lang="en-HK" b="0" i="1" smtClean="0">
                        <a:latin typeface="Cambria Math" panose="02040503050406030204" pitchFamily="18" charset="0"/>
                      </a:rPr>
                      <m:t>𝑔𝑦𝑖</m:t>
                    </m:r>
                  </m:oMath>
                </a14:m>
                <a:r>
                  <a:rPr lang="en-HK" dirty="0"/>
                  <a:t> (horizontal y+1 lerp)</a:t>
                </a:r>
              </a:p>
              <a:p>
                <a14:m>
                  <m:oMath xmlns:m="http://schemas.openxmlformats.org/officeDocument/2006/math">
                    <m:r>
                      <a:rPr lang="en-HK" b="0" i="1" smtClean="0">
                        <a:latin typeface="Cambria Math" panose="02040503050406030204" pitchFamily="18" charset="0"/>
                      </a:rPr>
                      <m:t>𝑔</m:t>
                    </m:r>
                    <m:d>
                      <m:dPr>
                        <m:ctrlPr>
                          <a:rPr lang="en-HK" b="0" i="1" smtClean="0">
                            <a:latin typeface="Cambria Math" panose="02040503050406030204" pitchFamily="18" charset="0"/>
                          </a:rPr>
                        </m:ctrlPr>
                      </m:dPr>
                      <m:e>
                        <m:r>
                          <a:rPr lang="en-HK" b="0" i="1" smtClean="0">
                            <a:latin typeface="Cambria Math" panose="02040503050406030204" pitchFamily="18" charset="0"/>
                          </a:rPr>
                          <m:t>𝑥</m:t>
                        </m:r>
                        <m:r>
                          <a:rPr lang="en-HK" b="0" i="1" smtClean="0">
                            <a:latin typeface="Cambria Math" panose="02040503050406030204" pitchFamily="18" charset="0"/>
                          </a:rPr>
                          <m:t>,</m:t>
                        </m:r>
                        <m:r>
                          <a:rPr lang="en-HK" b="0" i="1" smtClean="0">
                            <a:latin typeface="Cambria Math" panose="02040503050406030204" pitchFamily="18" charset="0"/>
                          </a:rPr>
                          <m:t>𝑦</m:t>
                        </m:r>
                      </m:e>
                    </m:d>
                    <m:r>
                      <a:rPr lang="en-HK" b="0" i="1" smtClean="0">
                        <a:latin typeface="Cambria Math" panose="02040503050406030204" pitchFamily="18" charset="0"/>
                      </a:rPr>
                      <m:t>=</m:t>
                    </m:r>
                    <m:sSub>
                      <m:sSubPr>
                        <m:ctrlPr>
                          <a:rPr lang="en-HK" b="0" i="1" smtClean="0">
                            <a:latin typeface="Cambria Math" panose="02040503050406030204" pitchFamily="18" charset="0"/>
                          </a:rPr>
                        </m:ctrlPr>
                      </m:sSubPr>
                      <m:e>
                        <m:r>
                          <a:rPr lang="en-HK" b="0" i="1" smtClean="0">
                            <a:latin typeface="Cambria Math" panose="02040503050406030204" pitchFamily="18" charset="0"/>
                          </a:rPr>
                          <m:t>𝑟</m:t>
                        </m:r>
                      </m:e>
                      <m:sub>
                        <m:r>
                          <a:rPr lang="en-HK" b="0" i="1" smtClean="0">
                            <a:latin typeface="Cambria Math" panose="02040503050406030204" pitchFamily="18" charset="0"/>
                          </a:rPr>
                          <m:t>𝑦</m:t>
                        </m:r>
                      </m:sub>
                    </m:sSub>
                    <m:r>
                      <a:rPr lang="en-HK" b="0" i="1" smtClean="0">
                        <a:latin typeface="Cambria Math" panose="02040503050406030204" pitchFamily="18" charset="0"/>
                      </a:rPr>
                      <m:t>∗</m:t>
                    </m:r>
                    <m:d>
                      <m:dPr>
                        <m:ctrlPr>
                          <a:rPr lang="en-HK" b="0" i="1" smtClean="0">
                            <a:latin typeface="Cambria Math" panose="02040503050406030204" pitchFamily="18" charset="0"/>
                          </a:rPr>
                        </m:ctrlPr>
                      </m:dPr>
                      <m:e>
                        <m:r>
                          <a:rPr lang="en-HK" b="0" i="1" smtClean="0">
                            <a:latin typeface="Cambria Math" panose="02040503050406030204" pitchFamily="18" charset="0"/>
                          </a:rPr>
                          <m:t>1−</m:t>
                        </m:r>
                        <m:r>
                          <a:rPr lang="en-HK" b="0" i="1" smtClean="0">
                            <a:latin typeface="Cambria Math" panose="02040503050406030204" pitchFamily="18" charset="0"/>
                          </a:rPr>
                          <m:t>𝑔𝑦𝑑</m:t>
                        </m:r>
                      </m:e>
                    </m:d>
                    <m:r>
                      <a:rPr lang="en-HK" b="0" i="1" smtClean="0">
                        <a:latin typeface="Cambria Math" panose="02040503050406030204" pitchFamily="18" charset="0"/>
                      </a:rPr>
                      <m:t>+</m:t>
                    </m:r>
                    <m:sSub>
                      <m:sSubPr>
                        <m:ctrlPr>
                          <a:rPr lang="en-HK" b="0" i="1" smtClean="0">
                            <a:latin typeface="Cambria Math" panose="02040503050406030204" pitchFamily="18" charset="0"/>
                          </a:rPr>
                        </m:ctrlPr>
                      </m:sSubPr>
                      <m:e>
                        <m:r>
                          <a:rPr lang="en-HK" b="0" i="1" smtClean="0">
                            <a:latin typeface="Cambria Math" panose="02040503050406030204" pitchFamily="18" charset="0"/>
                          </a:rPr>
                          <m:t>𝑟</m:t>
                        </m:r>
                      </m:e>
                      <m:sub>
                        <m:r>
                          <a:rPr lang="en-HK" b="0" i="1" smtClean="0">
                            <a:latin typeface="Cambria Math" panose="02040503050406030204" pitchFamily="18" charset="0"/>
                          </a:rPr>
                          <m:t>𝑦</m:t>
                        </m:r>
                        <m:r>
                          <a:rPr lang="en-HK" b="0" i="1" smtClean="0">
                            <a:latin typeface="Cambria Math" panose="02040503050406030204" pitchFamily="18" charset="0"/>
                          </a:rPr>
                          <m:t>+1</m:t>
                        </m:r>
                      </m:sub>
                    </m:sSub>
                    <m:r>
                      <a:rPr lang="en-HK" b="0" i="1" smtClean="0">
                        <a:latin typeface="Cambria Math" panose="02040503050406030204" pitchFamily="18" charset="0"/>
                      </a:rPr>
                      <m:t>∗</m:t>
                    </m:r>
                    <m:r>
                      <a:rPr lang="en-HK" b="0" i="1" smtClean="0">
                        <a:latin typeface="Cambria Math" panose="02040503050406030204" pitchFamily="18" charset="0"/>
                      </a:rPr>
                      <m:t>𝑔𝑦𝑑</m:t>
                    </m:r>
                  </m:oMath>
                </a14:m>
                <a:r>
                  <a:rPr lang="en-HK" dirty="0"/>
                  <a:t> (vertical lerp)</a:t>
                </a:r>
              </a:p>
              <a:p>
                <a:endParaRPr lang="en-HK" dirty="0"/>
              </a:p>
            </p:txBody>
          </p:sp>
        </mc:Choice>
        <mc:Fallback>
          <p:sp>
            <p:nvSpPr>
              <p:cNvPr id="3" name="Content Placeholder 2">
                <a:extLst>
                  <a:ext uri="{FF2B5EF4-FFF2-40B4-BE49-F238E27FC236}">
                    <a16:creationId xmlns:a16="http://schemas.microsoft.com/office/drawing/2014/main" id="{7ECAF07D-261B-42BF-B684-C1AED700B3ED}"/>
                  </a:ext>
                </a:extLst>
              </p:cNvPr>
              <p:cNvSpPr>
                <a:spLocks noGrp="1" noRot="1" noChangeAspect="1" noMove="1" noResize="1" noEditPoints="1" noAdjustHandles="1" noChangeArrowheads="1" noChangeShapeType="1" noTextEdit="1"/>
              </p:cNvSpPr>
              <p:nvPr>
                <p:ph idx="1"/>
              </p:nvPr>
            </p:nvSpPr>
            <p:spPr>
              <a:blipFill>
                <a:blip r:embed="rId3"/>
                <a:stretch>
                  <a:fillRect l="-1515" t="-1667"/>
                </a:stretch>
              </a:blipFill>
            </p:spPr>
            <p:txBody>
              <a:bodyPr/>
              <a:lstStyle/>
              <a:p>
                <a:r>
                  <a:rPr lang="en-HK">
                    <a:noFill/>
                  </a:rPr>
                  <a:t> </a:t>
                </a:r>
              </a:p>
            </p:txBody>
          </p:sp>
        </mc:Fallback>
      </mc:AlternateContent>
    </p:spTree>
    <p:extLst>
      <p:ext uri="{BB962C8B-B14F-4D97-AF65-F5344CB8AC3E}">
        <p14:creationId xmlns:p14="http://schemas.microsoft.com/office/powerpoint/2010/main" val="1531838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ACCFE-3743-476D-8E37-E259AA02E011}"/>
              </a:ext>
            </a:extLst>
          </p:cNvPr>
          <p:cNvSpPr>
            <a:spLocks noGrp="1"/>
          </p:cNvSpPr>
          <p:nvPr>
            <p:ph type="title"/>
          </p:nvPr>
        </p:nvSpPr>
        <p:spPr/>
        <p:txBody>
          <a:bodyPr/>
          <a:lstStyle/>
          <a:p>
            <a:r>
              <a:rPr lang="en-HK" dirty="0"/>
              <a:t>Bilinear transformation</a:t>
            </a:r>
          </a:p>
        </p:txBody>
      </p:sp>
      <p:pic>
        <p:nvPicPr>
          <p:cNvPr id="11" name="Content Placeholder 10">
            <a:extLst>
              <a:ext uri="{FF2B5EF4-FFF2-40B4-BE49-F238E27FC236}">
                <a16:creationId xmlns:a16="http://schemas.microsoft.com/office/drawing/2014/main" id="{992D7C89-DFCA-4775-8D95-FD0AC520DB6E}"/>
              </a:ext>
            </a:extLst>
          </p:cNvPr>
          <p:cNvPicPr>
            <a:picLocks noGrp="1" noChangeAspect="1"/>
          </p:cNvPicPr>
          <p:nvPr>
            <p:ph idx="1"/>
          </p:nvPr>
        </p:nvPicPr>
        <p:blipFill>
          <a:blip r:embed="rId2"/>
          <a:stretch>
            <a:fillRect/>
          </a:stretch>
        </p:blipFill>
        <p:spPr>
          <a:xfrm>
            <a:off x="2159926" y="1908649"/>
            <a:ext cx="7933107" cy="3711262"/>
          </a:xfrm>
        </p:spPr>
      </p:pic>
    </p:spTree>
    <p:extLst>
      <p:ext uri="{BB962C8B-B14F-4D97-AF65-F5344CB8AC3E}">
        <p14:creationId xmlns:p14="http://schemas.microsoft.com/office/powerpoint/2010/main" val="421302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0B83-FBE3-4CB9-834E-8ABD527EA0BA}"/>
              </a:ext>
            </a:extLst>
          </p:cNvPr>
          <p:cNvSpPr>
            <a:spLocks noGrp="1"/>
          </p:cNvSpPr>
          <p:nvPr>
            <p:ph type="title"/>
          </p:nvPr>
        </p:nvSpPr>
        <p:spPr/>
        <p:txBody>
          <a:bodyPr/>
          <a:lstStyle/>
          <a:p>
            <a:r>
              <a:rPr lang="en-HK" dirty="0"/>
              <a:t>Image Processor Pipelining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D3F68F-874C-4C1A-B387-295551186810}"/>
                  </a:ext>
                </a:extLst>
              </p:cNvPr>
              <p:cNvSpPr>
                <a:spLocks noGrp="1"/>
              </p:cNvSpPr>
              <p:nvPr>
                <p:ph idx="1"/>
              </p:nvPr>
            </p:nvSpPr>
            <p:spPr/>
            <p:txBody>
              <a:bodyPr>
                <a:normAutofit/>
              </a:bodyPr>
              <a:lstStyle/>
              <a:p>
                <a:pPr marL="0" indent="0">
                  <a:buNone/>
                </a:pPr>
                <a:r>
                  <a:rPr lang="en-HK" b="0" i="1" dirty="0">
                    <a:latin typeface="Cambria Math" panose="02040503050406030204" pitchFamily="18" charset="0"/>
                  </a:rPr>
                  <a:t>Loop y: 0-&gt;99 =&gt; Loop x: 0-&gt;99:</a:t>
                </a:r>
              </a:p>
              <a:p>
                <a:pPr marL="514350" indent="-514350">
                  <a:buFont typeface="+mj-lt"/>
                  <a:buAutoNum type="arabicPeriod"/>
                </a:pPr>
                <a14:m>
                  <m:oMath xmlns:m="http://schemas.openxmlformats.org/officeDocument/2006/math">
                    <m:r>
                      <a:rPr lang="en-HK" b="0" i="1" smtClean="0">
                        <a:latin typeface="Cambria Math" panose="02040503050406030204" pitchFamily="18" charset="0"/>
                      </a:rPr>
                      <m:t>𝑔𝑥</m:t>
                    </m:r>
                    <m:r>
                      <a:rPr lang="en-HK" b="0" i="1" smtClean="0">
                        <a:latin typeface="Cambria Math" panose="02040503050406030204" pitchFamily="18" charset="0"/>
                      </a:rPr>
                      <m:t>=</m:t>
                    </m:r>
                    <m:f>
                      <m:fPr>
                        <m:ctrlPr>
                          <a:rPr lang="en-HK" b="0" i="1" smtClean="0">
                            <a:latin typeface="Cambria Math" panose="02040503050406030204" pitchFamily="18" charset="0"/>
                          </a:rPr>
                        </m:ctrlPr>
                      </m:fPr>
                      <m:num>
                        <m:r>
                          <a:rPr lang="en-HK" b="0" i="1" smtClean="0">
                            <a:latin typeface="Cambria Math" panose="02040503050406030204" pitchFamily="18" charset="0"/>
                          </a:rPr>
                          <m:t>𝑥</m:t>
                        </m:r>
                      </m:num>
                      <m:den>
                        <m:r>
                          <a:rPr lang="en-HK" b="0" i="1" smtClean="0">
                            <a:latin typeface="Cambria Math" panose="02040503050406030204" pitchFamily="18" charset="0"/>
                          </a:rPr>
                          <m:t>𝑠</m:t>
                        </m:r>
                      </m:den>
                    </m:f>
                    <m:r>
                      <a:rPr lang="en-HK" b="0" i="1" smtClean="0">
                        <a:latin typeface="Cambria Math" panose="02040503050406030204" pitchFamily="18" charset="0"/>
                      </a:rPr>
                      <m:t>∗100</m:t>
                    </m:r>
                  </m:oMath>
                </a14:m>
                <a:r>
                  <a:rPr lang="en-HK" dirty="0"/>
                  <a:t> and </a:t>
                </a:r>
                <a14:m>
                  <m:oMath xmlns:m="http://schemas.openxmlformats.org/officeDocument/2006/math">
                    <m:r>
                      <a:rPr lang="en-HK" b="0" i="1" smtClean="0">
                        <a:latin typeface="Cambria Math" panose="02040503050406030204" pitchFamily="18" charset="0"/>
                      </a:rPr>
                      <m:t>𝑔𝑦</m:t>
                    </m:r>
                    <m:r>
                      <a:rPr lang="en-HK" b="0" i="1" smtClean="0">
                        <a:latin typeface="Cambria Math" panose="02040503050406030204" pitchFamily="18" charset="0"/>
                      </a:rPr>
                      <m:t>=</m:t>
                    </m:r>
                    <m:f>
                      <m:fPr>
                        <m:ctrlPr>
                          <a:rPr lang="en-HK" b="0" i="1" smtClean="0">
                            <a:latin typeface="Cambria Math" panose="02040503050406030204" pitchFamily="18" charset="0"/>
                          </a:rPr>
                        </m:ctrlPr>
                      </m:fPr>
                      <m:num>
                        <m:r>
                          <a:rPr lang="en-HK" b="0" i="1" smtClean="0">
                            <a:latin typeface="Cambria Math" panose="02040503050406030204" pitchFamily="18" charset="0"/>
                          </a:rPr>
                          <m:t>𝑦</m:t>
                        </m:r>
                      </m:num>
                      <m:den>
                        <m:r>
                          <a:rPr lang="en-HK" b="0" i="1" smtClean="0">
                            <a:latin typeface="Cambria Math" panose="02040503050406030204" pitchFamily="18" charset="0"/>
                          </a:rPr>
                          <m:t>𝑠</m:t>
                        </m:r>
                      </m:den>
                    </m:f>
                    <m:r>
                      <a:rPr lang="en-HK" b="0" i="1" smtClean="0">
                        <a:latin typeface="Cambria Math" panose="02040503050406030204" pitchFamily="18" charset="0"/>
                      </a:rPr>
                      <m:t>∗100</m:t>
                    </m:r>
                  </m:oMath>
                </a14:m>
                <a:r>
                  <a:rPr lang="en-HK" b="0" dirty="0"/>
                  <a:t>, </a:t>
                </a:r>
                <a14:m>
                  <m:oMath xmlns:m="http://schemas.openxmlformats.org/officeDocument/2006/math">
                    <m:r>
                      <a:rPr lang="en-HK" b="0" i="1" smtClean="0">
                        <a:latin typeface="Cambria Math" panose="02040503050406030204" pitchFamily="18" charset="0"/>
                      </a:rPr>
                      <m:t>𝑔𝑥𝑖</m:t>
                    </m:r>
                    <m:r>
                      <a:rPr lang="en-HK" b="0" i="1" smtClean="0">
                        <a:latin typeface="Cambria Math" panose="02040503050406030204" pitchFamily="18" charset="0"/>
                      </a:rPr>
                      <m:t>=</m:t>
                    </m:r>
                    <m:r>
                      <a:rPr lang="en-HK" b="0" i="1" smtClean="0">
                        <a:latin typeface="Cambria Math" panose="02040503050406030204" pitchFamily="18" charset="0"/>
                      </a:rPr>
                      <m:t>𝐼𝑛𝑡</m:t>
                    </m:r>
                    <m:r>
                      <a:rPr lang="en-HK" b="0" i="1" smtClean="0">
                        <a:latin typeface="Cambria Math" panose="02040503050406030204" pitchFamily="18" charset="0"/>
                      </a:rPr>
                      <m:t>[</m:t>
                    </m:r>
                    <m:r>
                      <a:rPr lang="en-HK" b="0" i="1" smtClean="0">
                        <a:latin typeface="Cambria Math" panose="02040503050406030204" pitchFamily="18" charset="0"/>
                      </a:rPr>
                      <m:t>𝑔𝑥</m:t>
                    </m:r>
                    <m:r>
                      <a:rPr lang="en-HK" b="0" i="1" smtClean="0">
                        <a:latin typeface="Cambria Math" panose="02040503050406030204" pitchFamily="18" charset="0"/>
                      </a:rPr>
                      <m:t>]</m:t>
                    </m:r>
                  </m:oMath>
                </a14:m>
                <a:r>
                  <a:rPr lang="en-HK" dirty="0"/>
                  <a:t>, </a:t>
                </a:r>
                <a14:m>
                  <m:oMath xmlns:m="http://schemas.openxmlformats.org/officeDocument/2006/math">
                    <m:r>
                      <a:rPr lang="en-HK" b="0" i="1" smtClean="0">
                        <a:latin typeface="Cambria Math" panose="02040503050406030204" pitchFamily="18" charset="0"/>
                      </a:rPr>
                      <m:t>𝑔𝑦𝑖</m:t>
                    </m:r>
                    <m:r>
                      <a:rPr lang="en-HK" b="0" i="1" smtClean="0">
                        <a:latin typeface="Cambria Math" panose="02040503050406030204" pitchFamily="18" charset="0"/>
                      </a:rPr>
                      <m:t>=</m:t>
                    </m:r>
                    <m:r>
                      <a:rPr lang="en-HK" b="0" i="1" smtClean="0">
                        <a:latin typeface="Cambria Math" panose="02040503050406030204" pitchFamily="18" charset="0"/>
                      </a:rPr>
                      <m:t>𝐼𝑛𝑡</m:t>
                    </m:r>
                    <m:r>
                      <a:rPr lang="en-HK" b="0" i="1" smtClean="0">
                        <a:latin typeface="Cambria Math" panose="02040503050406030204" pitchFamily="18" charset="0"/>
                      </a:rPr>
                      <m:t>[</m:t>
                    </m:r>
                    <m:r>
                      <a:rPr lang="en-HK" b="0" i="1" smtClean="0">
                        <a:latin typeface="Cambria Math" panose="02040503050406030204" pitchFamily="18" charset="0"/>
                      </a:rPr>
                      <m:t>𝑔𝑦</m:t>
                    </m:r>
                    <m:r>
                      <a:rPr lang="en-HK" b="0" i="1" smtClean="0">
                        <a:latin typeface="Cambria Math" panose="02040503050406030204" pitchFamily="18" charset="0"/>
                      </a:rPr>
                      <m:t>]</m:t>
                    </m:r>
                  </m:oMath>
                </a14:m>
                <a:r>
                  <a:rPr lang="en-HK" dirty="0"/>
                  <a:t>, </a:t>
                </a:r>
                <a14:m>
                  <m:oMath xmlns:m="http://schemas.openxmlformats.org/officeDocument/2006/math">
                    <m:r>
                      <a:rPr lang="en-HK" b="0" i="1" dirty="0" smtClean="0">
                        <a:latin typeface="Cambria Math" panose="02040503050406030204" pitchFamily="18" charset="0"/>
                      </a:rPr>
                      <m:t>𝑔𝑥𝑑</m:t>
                    </m:r>
                    <m:r>
                      <a:rPr lang="en-HK" b="0" i="1" dirty="0" smtClean="0">
                        <a:latin typeface="Cambria Math" panose="02040503050406030204" pitchFamily="18" charset="0"/>
                      </a:rPr>
                      <m:t>=</m:t>
                    </m:r>
                    <m:r>
                      <a:rPr lang="en-HK" b="0" i="1" dirty="0" smtClean="0">
                        <a:latin typeface="Cambria Math" panose="02040503050406030204" pitchFamily="18" charset="0"/>
                      </a:rPr>
                      <m:t>𝑔𝑥</m:t>
                    </m:r>
                    <m:r>
                      <a:rPr lang="en-HK" b="0" i="1" dirty="0" smtClean="0">
                        <a:latin typeface="Cambria Math" panose="02040503050406030204" pitchFamily="18" charset="0"/>
                      </a:rPr>
                      <m:t>−</m:t>
                    </m:r>
                    <m:r>
                      <a:rPr lang="en-HK" b="0" i="1" dirty="0" smtClean="0">
                        <a:latin typeface="Cambria Math" panose="02040503050406030204" pitchFamily="18" charset="0"/>
                      </a:rPr>
                      <m:t>𝑔𝑥𝑖</m:t>
                    </m:r>
                  </m:oMath>
                </a14:m>
                <a:r>
                  <a:rPr lang="en-HK" dirty="0"/>
                  <a:t>, </a:t>
                </a:r>
                <a14:m>
                  <m:oMath xmlns:m="http://schemas.openxmlformats.org/officeDocument/2006/math">
                    <m:r>
                      <a:rPr lang="en-HK" b="0" i="1" smtClean="0">
                        <a:latin typeface="Cambria Math" panose="02040503050406030204" pitchFamily="18" charset="0"/>
                      </a:rPr>
                      <m:t>𝑔𝑦𝑑</m:t>
                    </m:r>
                    <m:r>
                      <a:rPr lang="en-HK" b="0" i="1" smtClean="0">
                        <a:latin typeface="Cambria Math" panose="02040503050406030204" pitchFamily="18" charset="0"/>
                      </a:rPr>
                      <m:t>=</m:t>
                    </m:r>
                    <m:r>
                      <a:rPr lang="en-HK" b="0" i="1" smtClean="0">
                        <a:latin typeface="Cambria Math" panose="02040503050406030204" pitchFamily="18" charset="0"/>
                      </a:rPr>
                      <m:t>𝑔𝑦</m:t>
                    </m:r>
                    <m:r>
                      <a:rPr lang="en-HK" b="0" i="1" smtClean="0">
                        <a:latin typeface="Cambria Math" panose="02040503050406030204" pitchFamily="18" charset="0"/>
                      </a:rPr>
                      <m:t>−</m:t>
                    </m:r>
                    <m:r>
                      <a:rPr lang="en-HK" b="0" i="1" smtClean="0">
                        <a:latin typeface="Cambria Math" panose="02040503050406030204" pitchFamily="18" charset="0"/>
                      </a:rPr>
                      <m:t>𝑔𝑦𝑖</m:t>
                    </m:r>
                  </m:oMath>
                </a14:m>
                <a:r>
                  <a:rPr lang="en-HK" dirty="0"/>
                  <a:t> </a:t>
                </a:r>
                <a:r>
                  <a:rPr lang="en-HK" b="0" dirty="0"/>
                  <a:t>(</a:t>
                </a:r>
                <a:r>
                  <a:rPr lang="en-HK" b="1" dirty="0"/>
                  <a:t>compute source coordinates</a:t>
                </a:r>
                <a:r>
                  <a:rPr lang="en-HK" b="0" dirty="0"/>
                  <a:t>)</a:t>
                </a:r>
              </a:p>
              <a:p>
                <a:pPr marL="514350" indent="-514350">
                  <a:buFont typeface="+mj-lt"/>
                  <a:buAutoNum type="arabicPeriod"/>
                </a:pPr>
                <a:r>
                  <a:rPr lang="en-HK" b="1" dirty="0"/>
                  <a:t>Read data </a:t>
                </a:r>
                <a14:m>
                  <m:oMath xmlns:m="http://schemas.openxmlformats.org/officeDocument/2006/math">
                    <m:r>
                      <a:rPr lang="en-HK" b="0" i="1" smtClean="0">
                        <a:latin typeface="Cambria Math" panose="02040503050406030204" pitchFamily="18" charset="0"/>
                      </a:rPr>
                      <m:t>𝑖𝑚𝑔</m:t>
                    </m:r>
                    <m:d>
                      <m:dPr>
                        <m:begChr m:val="["/>
                        <m:endChr m:val="]"/>
                        <m:ctrlPr>
                          <a:rPr lang="en-HK" b="0" i="1" smtClean="0">
                            <a:latin typeface="Cambria Math" panose="02040503050406030204" pitchFamily="18" charset="0"/>
                          </a:rPr>
                        </m:ctrlPr>
                      </m:dPr>
                      <m:e>
                        <m:r>
                          <a:rPr lang="en-HK" b="0" i="1" smtClean="0">
                            <a:latin typeface="Cambria Math" panose="02040503050406030204" pitchFamily="18" charset="0"/>
                          </a:rPr>
                          <m:t>𝑔𝑦𝑖</m:t>
                        </m:r>
                      </m:e>
                    </m:d>
                    <m:d>
                      <m:dPr>
                        <m:begChr m:val="["/>
                        <m:endChr m:val="]"/>
                        <m:ctrlPr>
                          <a:rPr lang="en-HK" b="0" i="1" smtClean="0">
                            <a:latin typeface="Cambria Math" panose="02040503050406030204" pitchFamily="18" charset="0"/>
                          </a:rPr>
                        </m:ctrlPr>
                      </m:dPr>
                      <m:e>
                        <m:r>
                          <a:rPr lang="en-HK" b="0" i="1" smtClean="0">
                            <a:latin typeface="Cambria Math" panose="02040503050406030204" pitchFamily="18" charset="0"/>
                          </a:rPr>
                          <m:t>𝑔𝑥𝑖</m:t>
                        </m:r>
                      </m:e>
                    </m:d>
                    <m:r>
                      <a:rPr lang="en-HK" b="0" i="1" smtClean="0">
                        <a:latin typeface="Cambria Math" panose="02040503050406030204" pitchFamily="18" charset="0"/>
                      </a:rPr>
                      <m:t>, </m:t>
                    </m:r>
                    <m:r>
                      <a:rPr lang="en-HK" b="0" i="1" smtClean="0">
                        <a:latin typeface="Cambria Math" panose="02040503050406030204" pitchFamily="18" charset="0"/>
                      </a:rPr>
                      <m:t>𝑖𝑚𝑔</m:t>
                    </m:r>
                    <m:d>
                      <m:dPr>
                        <m:begChr m:val="["/>
                        <m:endChr m:val="]"/>
                        <m:ctrlPr>
                          <a:rPr lang="en-HK" b="0" i="1" smtClean="0">
                            <a:latin typeface="Cambria Math" panose="02040503050406030204" pitchFamily="18" charset="0"/>
                          </a:rPr>
                        </m:ctrlPr>
                      </m:dPr>
                      <m:e>
                        <m:r>
                          <a:rPr lang="en-HK" b="0" i="1" smtClean="0">
                            <a:latin typeface="Cambria Math" panose="02040503050406030204" pitchFamily="18" charset="0"/>
                          </a:rPr>
                          <m:t>𝑔𝑦𝑖</m:t>
                        </m:r>
                      </m:e>
                    </m:d>
                    <m:d>
                      <m:dPr>
                        <m:begChr m:val="["/>
                        <m:endChr m:val="]"/>
                        <m:ctrlPr>
                          <a:rPr lang="en-HK" b="0" i="1" smtClean="0">
                            <a:latin typeface="Cambria Math" panose="02040503050406030204" pitchFamily="18" charset="0"/>
                          </a:rPr>
                        </m:ctrlPr>
                      </m:dPr>
                      <m:e>
                        <m:r>
                          <a:rPr lang="en-HK" b="0" i="1" smtClean="0">
                            <a:latin typeface="Cambria Math" panose="02040503050406030204" pitchFamily="18" charset="0"/>
                          </a:rPr>
                          <m:t>𝑔𝑥𝑖</m:t>
                        </m:r>
                        <m:r>
                          <a:rPr lang="en-HK" b="0" i="1" smtClean="0">
                            <a:latin typeface="Cambria Math" panose="02040503050406030204" pitchFamily="18" charset="0"/>
                          </a:rPr>
                          <m:t>+1</m:t>
                        </m:r>
                      </m:e>
                    </m:d>
                    <m:r>
                      <a:rPr lang="en-HK" b="0" i="1" smtClean="0">
                        <a:latin typeface="Cambria Math" panose="02040503050406030204" pitchFamily="18" charset="0"/>
                      </a:rPr>
                      <m:t>,</m:t>
                    </m:r>
                    <m:r>
                      <a:rPr lang="en-HK" b="0" i="1" smtClean="0">
                        <a:latin typeface="Cambria Math" panose="02040503050406030204" pitchFamily="18" charset="0"/>
                      </a:rPr>
                      <m:t>𝑖𝑚𝑔</m:t>
                    </m:r>
                    <m:d>
                      <m:dPr>
                        <m:begChr m:val="["/>
                        <m:endChr m:val="]"/>
                        <m:ctrlPr>
                          <a:rPr lang="en-HK" b="0" i="1" smtClean="0">
                            <a:latin typeface="Cambria Math" panose="02040503050406030204" pitchFamily="18" charset="0"/>
                          </a:rPr>
                        </m:ctrlPr>
                      </m:dPr>
                      <m:e>
                        <m:r>
                          <a:rPr lang="en-HK" b="0" i="1" smtClean="0">
                            <a:latin typeface="Cambria Math" panose="02040503050406030204" pitchFamily="18" charset="0"/>
                          </a:rPr>
                          <m:t>𝑔𝑦𝑖</m:t>
                        </m:r>
                        <m:r>
                          <a:rPr lang="en-HK" b="0" i="1" smtClean="0">
                            <a:latin typeface="Cambria Math" panose="02040503050406030204" pitchFamily="18" charset="0"/>
                          </a:rPr>
                          <m:t>+1</m:t>
                        </m:r>
                      </m:e>
                    </m:d>
                    <m:d>
                      <m:dPr>
                        <m:begChr m:val="["/>
                        <m:endChr m:val="]"/>
                        <m:ctrlPr>
                          <a:rPr lang="en-HK" b="0" i="1" smtClean="0">
                            <a:latin typeface="Cambria Math" panose="02040503050406030204" pitchFamily="18" charset="0"/>
                          </a:rPr>
                        </m:ctrlPr>
                      </m:dPr>
                      <m:e>
                        <m:r>
                          <a:rPr lang="en-HK" b="0" i="1" smtClean="0">
                            <a:latin typeface="Cambria Math" panose="02040503050406030204" pitchFamily="18" charset="0"/>
                          </a:rPr>
                          <m:t>𝑔𝑥𝑖</m:t>
                        </m:r>
                      </m:e>
                    </m:d>
                    <m:r>
                      <a:rPr lang="en-HK" b="0" i="1" smtClean="0">
                        <a:latin typeface="Cambria Math" panose="02040503050406030204" pitchFamily="18" charset="0"/>
                      </a:rPr>
                      <m:t>,</m:t>
                    </m:r>
                    <m:r>
                      <a:rPr lang="en-HK" b="0" i="1" smtClean="0">
                        <a:latin typeface="Cambria Math" panose="02040503050406030204" pitchFamily="18" charset="0"/>
                      </a:rPr>
                      <m:t>𝑖𝑚𝑔</m:t>
                    </m:r>
                    <m:d>
                      <m:dPr>
                        <m:begChr m:val="["/>
                        <m:endChr m:val="]"/>
                        <m:ctrlPr>
                          <a:rPr lang="en-HK" b="0" i="1" smtClean="0">
                            <a:latin typeface="Cambria Math" panose="02040503050406030204" pitchFamily="18" charset="0"/>
                          </a:rPr>
                        </m:ctrlPr>
                      </m:dPr>
                      <m:e>
                        <m:r>
                          <a:rPr lang="en-HK" b="0" i="1" smtClean="0">
                            <a:latin typeface="Cambria Math" panose="02040503050406030204" pitchFamily="18" charset="0"/>
                          </a:rPr>
                          <m:t>𝑔𝑦𝑖</m:t>
                        </m:r>
                        <m:r>
                          <a:rPr lang="en-HK" b="0" i="1" smtClean="0">
                            <a:latin typeface="Cambria Math" panose="02040503050406030204" pitchFamily="18" charset="0"/>
                          </a:rPr>
                          <m:t>+1</m:t>
                        </m:r>
                      </m:e>
                    </m:d>
                    <m:r>
                      <a:rPr lang="en-HK" b="0" i="1" smtClean="0">
                        <a:latin typeface="Cambria Math" panose="02040503050406030204" pitchFamily="18" charset="0"/>
                      </a:rPr>
                      <m:t>[</m:t>
                    </m:r>
                    <m:r>
                      <a:rPr lang="en-HK" b="0" i="1" smtClean="0">
                        <a:latin typeface="Cambria Math" panose="02040503050406030204" pitchFamily="18" charset="0"/>
                      </a:rPr>
                      <m:t>𝑔𝑥𝑖</m:t>
                    </m:r>
                    <m:r>
                      <a:rPr lang="en-HK" b="0" i="1" smtClean="0">
                        <a:latin typeface="Cambria Math" panose="02040503050406030204" pitchFamily="18" charset="0"/>
                      </a:rPr>
                      <m:t>+1]</m:t>
                    </m:r>
                  </m:oMath>
                </a14:m>
                <a:endParaRPr lang="en-HK" dirty="0"/>
              </a:p>
              <a:p>
                <a:pPr marL="514350" indent="-514350">
                  <a:buFont typeface="+mj-lt"/>
                  <a:buAutoNum type="arabicPeriod"/>
                </a:pPr>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𝑟</m:t>
                        </m:r>
                      </m:e>
                      <m:sub>
                        <m:r>
                          <a:rPr lang="en-HK" b="0" i="1" smtClean="0">
                            <a:latin typeface="Cambria Math" panose="02040503050406030204" pitchFamily="18" charset="0"/>
                          </a:rPr>
                          <m:t>𝑦</m:t>
                        </m:r>
                      </m:sub>
                    </m:sSub>
                    <m:r>
                      <a:rPr lang="en-HK" b="0" i="1" smtClean="0">
                        <a:latin typeface="Cambria Math" panose="02040503050406030204" pitchFamily="18" charset="0"/>
                      </a:rPr>
                      <m:t>=</m:t>
                    </m:r>
                    <m:r>
                      <a:rPr lang="en-HK" b="0" i="1" smtClean="0">
                        <a:latin typeface="Cambria Math" panose="02040503050406030204" pitchFamily="18" charset="0"/>
                      </a:rPr>
                      <m:t>𝑖𝑚𝑔</m:t>
                    </m:r>
                    <m:r>
                      <a:rPr lang="en-HK" b="0" i="1" smtClean="0">
                        <a:latin typeface="Cambria Math" panose="02040503050406030204" pitchFamily="18" charset="0"/>
                      </a:rPr>
                      <m:t>[</m:t>
                    </m:r>
                    <m:r>
                      <a:rPr lang="en-HK" b="0" i="1" smtClean="0">
                        <a:latin typeface="Cambria Math" panose="02040503050406030204" pitchFamily="18" charset="0"/>
                      </a:rPr>
                      <m:t>𝑔𝑦𝑖</m:t>
                    </m:r>
                    <m:r>
                      <a:rPr lang="en-HK" b="0" i="1" smtClean="0">
                        <a:latin typeface="Cambria Math" panose="02040503050406030204" pitchFamily="18" charset="0"/>
                      </a:rPr>
                      <m:t>]</m:t>
                    </m:r>
                    <m:d>
                      <m:dPr>
                        <m:begChr m:val="["/>
                        <m:endChr m:val="]"/>
                        <m:ctrlPr>
                          <a:rPr lang="en-HK" b="0" i="1" smtClean="0">
                            <a:latin typeface="Cambria Math" panose="02040503050406030204" pitchFamily="18" charset="0"/>
                          </a:rPr>
                        </m:ctrlPr>
                      </m:dPr>
                      <m:e>
                        <m:r>
                          <a:rPr lang="en-HK" b="0" i="1" smtClean="0">
                            <a:latin typeface="Cambria Math" panose="02040503050406030204" pitchFamily="18" charset="0"/>
                          </a:rPr>
                          <m:t>𝑔𝑥𝑖</m:t>
                        </m:r>
                      </m:e>
                    </m:d>
                    <m:r>
                      <a:rPr lang="en-HK" b="0" i="1" smtClean="0">
                        <a:latin typeface="Cambria Math" panose="02040503050406030204" pitchFamily="18" charset="0"/>
                      </a:rPr>
                      <m:t>∗</m:t>
                    </m:r>
                    <m:d>
                      <m:dPr>
                        <m:ctrlPr>
                          <a:rPr lang="en-HK" b="0" i="1" smtClean="0">
                            <a:latin typeface="Cambria Math" panose="02040503050406030204" pitchFamily="18" charset="0"/>
                          </a:rPr>
                        </m:ctrlPr>
                      </m:dPr>
                      <m:e>
                        <m:r>
                          <a:rPr lang="en-HK" b="0" i="1" smtClean="0">
                            <a:latin typeface="Cambria Math" panose="02040503050406030204" pitchFamily="18" charset="0"/>
                          </a:rPr>
                          <m:t>1−</m:t>
                        </m:r>
                        <m:r>
                          <a:rPr lang="en-HK" b="0" i="1" smtClean="0">
                            <a:latin typeface="Cambria Math" panose="02040503050406030204" pitchFamily="18" charset="0"/>
                          </a:rPr>
                          <m:t>𝑔𝑦𝑖</m:t>
                        </m:r>
                      </m:e>
                    </m:d>
                    <m:r>
                      <a:rPr lang="en-HK" b="0" i="1" smtClean="0">
                        <a:latin typeface="Cambria Math" panose="02040503050406030204" pitchFamily="18" charset="0"/>
                      </a:rPr>
                      <m:t>+</m:t>
                    </m:r>
                    <m:r>
                      <a:rPr lang="en-HK" b="0" i="1" smtClean="0">
                        <a:latin typeface="Cambria Math" panose="02040503050406030204" pitchFamily="18" charset="0"/>
                      </a:rPr>
                      <m:t>𝑖𝑚𝑔</m:t>
                    </m:r>
                    <m:r>
                      <a:rPr lang="en-HK" b="0" i="1" smtClean="0">
                        <a:latin typeface="Cambria Math" panose="02040503050406030204" pitchFamily="18" charset="0"/>
                      </a:rPr>
                      <m:t>[</m:t>
                    </m:r>
                    <m:r>
                      <a:rPr lang="en-HK" b="0" i="1" smtClean="0">
                        <a:latin typeface="Cambria Math" panose="02040503050406030204" pitchFamily="18" charset="0"/>
                      </a:rPr>
                      <m:t>𝑔𝑦𝑖</m:t>
                    </m:r>
                    <m:r>
                      <a:rPr lang="en-HK" b="0" i="1" smtClean="0">
                        <a:latin typeface="Cambria Math" panose="02040503050406030204" pitchFamily="18" charset="0"/>
                      </a:rPr>
                      <m:t>]</m:t>
                    </m:r>
                    <m:d>
                      <m:dPr>
                        <m:begChr m:val="["/>
                        <m:endChr m:val="]"/>
                        <m:ctrlPr>
                          <a:rPr lang="en-HK" b="0" i="1" smtClean="0">
                            <a:latin typeface="Cambria Math" panose="02040503050406030204" pitchFamily="18" charset="0"/>
                          </a:rPr>
                        </m:ctrlPr>
                      </m:dPr>
                      <m:e>
                        <m:r>
                          <a:rPr lang="en-HK" b="0" i="1" smtClean="0">
                            <a:latin typeface="Cambria Math" panose="02040503050406030204" pitchFamily="18" charset="0"/>
                          </a:rPr>
                          <m:t>𝑔𝑥𝑖</m:t>
                        </m:r>
                        <m:r>
                          <a:rPr lang="en-HK" b="0" i="1" smtClean="0">
                            <a:latin typeface="Cambria Math" panose="02040503050406030204" pitchFamily="18" charset="0"/>
                          </a:rPr>
                          <m:t>+1</m:t>
                        </m:r>
                      </m:e>
                    </m:d>
                    <m:r>
                      <a:rPr lang="en-HK" b="0" i="1" smtClean="0">
                        <a:latin typeface="Cambria Math" panose="02040503050406030204" pitchFamily="18" charset="0"/>
                      </a:rPr>
                      <m:t>∗</m:t>
                    </m:r>
                    <m:r>
                      <a:rPr lang="en-HK" b="0" i="1" smtClean="0">
                        <a:latin typeface="Cambria Math" panose="02040503050406030204" pitchFamily="18" charset="0"/>
                      </a:rPr>
                      <m:t>𝑔𝑦</m:t>
                    </m:r>
                  </m:oMath>
                </a14:m>
                <a:r>
                  <a:rPr lang="en-HK" b="0" dirty="0"/>
                  <a:t>, </a:t>
                </a:r>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𝑟</m:t>
                        </m:r>
                      </m:e>
                      <m:sub>
                        <m:r>
                          <a:rPr lang="en-HK" b="0" i="1" smtClean="0">
                            <a:latin typeface="Cambria Math" panose="02040503050406030204" pitchFamily="18" charset="0"/>
                          </a:rPr>
                          <m:t>𝑦</m:t>
                        </m:r>
                        <m:r>
                          <a:rPr lang="en-HK" b="0" i="1" smtClean="0">
                            <a:latin typeface="Cambria Math" panose="02040503050406030204" pitchFamily="18" charset="0"/>
                          </a:rPr>
                          <m:t>+1</m:t>
                        </m:r>
                      </m:sub>
                    </m:sSub>
                    <m:r>
                      <a:rPr lang="en-HK" b="0" i="1" smtClean="0">
                        <a:latin typeface="Cambria Math" panose="02040503050406030204" pitchFamily="18" charset="0"/>
                      </a:rPr>
                      <m:t>=</m:t>
                    </m:r>
                    <m:r>
                      <a:rPr lang="en-HK" b="0" i="1" smtClean="0">
                        <a:latin typeface="Cambria Math" panose="02040503050406030204" pitchFamily="18" charset="0"/>
                      </a:rPr>
                      <m:t>𝑖𝑚𝑔</m:t>
                    </m:r>
                    <m:r>
                      <a:rPr lang="en-HK" b="0" i="1" smtClean="0">
                        <a:latin typeface="Cambria Math" panose="02040503050406030204" pitchFamily="18" charset="0"/>
                      </a:rPr>
                      <m:t>[</m:t>
                    </m:r>
                    <m:r>
                      <a:rPr lang="en-HK" b="0" i="1" smtClean="0">
                        <a:latin typeface="Cambria Math" panose="02040503050406030204" pitchFamily="18" charset="0"/>
                      </a:rPr>
                      <m:t>𝑔𝑦𝑖</m:t>
                    </m:r>
                    <m:r>
                      <a:rPr lang="en-HK" b="0" i="1" smtClean="0">
                        <a:latin typeface="Cambria Math" panose="02040503050406030204" pitchFamily="18" charset="0"/>
                      </a:rPr>
                      <m:t>+1]</m:t>
                    </m:r>
                    <m:d>
                      <m:dPr>
                        <m:begChr m:val="["/>
                        <m:endChr m:val="]"/>
                        <m:ctrlPr>
                          <a:rPr lang="en-HK" b="0" i="1" smtClean="0">
                            <a:latin typeface="Cambria Math" panose="02040503050406030204" pitchFamily="18" charset="0"/>
                          </a:rPr>
                        </m:ctrlPr>
                      </m:dPr>
                      <m:e>
                        <m:r>
                          <a:rPr lang="en-HK" b="0" i="1" smtClean="0">
                            <a:latin typeface="Cambria Math" panose="02040503050406030204" pitchFamily="18" charset="0"/>
                          </a:rPr>
                          <m:t>𝑔𝑥𝑖</m:t>
                        </m:r>
                      </m:e>
                    </m:d>
                    <m:r>
                      <a:rPr lang="en-HK" b="0" i="1" smtClean="0">
                        <a:latin typeface="Cambria Math" panose="02040503050406030204" pitchFamily="18" charset="0"/>
                      </a:rPr>
                      <m:t>∗</m:t>
                    </m:r>
                    <m:d>
                      <m:dPr>
                        <m:ctrlPr>
                          <a:rPr lang="en-HK" b="0" i="1" smtClean="0">
                            <a:latin typeface="Cambria Math" panose="02040503050406030204" pitchFamily="18" charset="0"/>
                          </a:rPr>
                        </m:ctrlPr>
                      </m:dPr>
                      <m:e>
                        <m:r>
                          <a:rPr lang="en-HK" b="0" i="1" smtClean="0">
                            <a:latin typeface="Cambria Math" panose="02040503050406030204" pitchFamily="18" charset="0"/>
                          </a:rPr>
                          <m:t>1−</m:t>
                        </m:r>
                        <m:r>
                          <a:rPr lang="en-HK" b="0" i="1" smtClean="0">
                            <a:latin typeface="Cambria Math" panose="02040503050406030204" pitchFamily="18" charset="0"/>
                          </a:rPr>
                          <m:t>𝑔𝑦𝑖</m:t>
                        </m:r>
                      </m:e>
                    </m:d>
                    <m:r>
                      <a:rPr lang="en-HK" b="0" i="1" smtClean="0">
                        <a:latin typeface="Cambria Math" panose="02040503050406030204" pitchFamily="18" charset="0"/>
                      </a:rPr>
                      <m:t>+</m:t>
                    </m:r>
                    <m:r>
                      <a:rPr lang="en-HK" b="0" i="1" smtClean="0">
                        <a:latin typeface="Cambria Math" panose="02040503050406030204" pitchFamily="18" charset="0"/>
                      </a:rPr>
                      <m:t>𝑖𝑚𝑔</m:t>
                    </m:r>
                    <m:r>
                      <a:rPr lang="en-HK" b="0" i="1" smtClean="0">
                        <a:latin typeface="Cambria Math" panose="02040503050406030204" pitchFamily="18" charset="0"/>
                      </a:rPr>
                      <m:t>[</m:t>
                    </m:r>
                    <m:r>
                      <a:rPr lang="en-HK" b="0" i="1" smtClean="0">
                        <a:latin typeface="Cambria Math" panose="02040503050406030204" pitchFamily="18" charset="0"/>
                      </a:rPr>
                      <m:t>𝑔𝑦𝑖</m:t>
                    </m:r>
                    <m:r>
                      <a:rPr lang="en-HK" b="0" i="1" smtClean="0">
                        <a:latin typeface="Cambria Math" panose="02040503050406030204" pitchFamily="18" charset="0"/>
                      </a:rPr>
                      <m:t>+1]</m:t>
                    </m:r>
                    <m:d>
                      <m:dPr>
                        <m:begChr m:val="["/>
                        <m:endChr m:val="]"/>
                        <m:ctrlPr>
                          <a:rPr lang="en-HK" b="0" i="1" smtClean="0">
                            <a:latin typeface="Cambria Math" panose="02040503050406030204" pitchFamily="18" charset="0"/>
                          </a:rPr>
                        </m:ctrlPr>
                      </m:dPr>
                      <m:e>
                        <m:r>
                          <a:rPr lang="en-HK" b="0" i="1" smtClean="0">
                            <a:latin typeface="Cambria Math" panose="02040503050406030204" pitchFamily="18" charset="0"/>
                          </a:rPr>
                          <m:t>𝑔𝑥𝑖</m:t>
                        </m:r>
                        <m:r>
                          <a:rPr lang="en-HK" b="0" i="1" smtClean="0">
                            <a:latin typeface="Cambria Math" panose="02040503050406030204" pitchFamily="18" charset="0"/>
                          </a:rPr>
                          <m:t>+1</m:t>
                        </m:r>
                      </m:e>
                    </m:d>
                    <m:r>
                      <a:rPr lang="en-HK" b="0" i="1" smtClean="0">
                        <a:latin typeface="Cambria Math" panose="02040503050406030204" pitchFamily="18" charset="0"/>
                      </a:rPr>
                      <m:t>∗</m:t>
                    </m:r>
                    <m:r>
                      <a:rPr lang="en-HK" b="0" i="1" smtClean="0">
                        <a:latin typeface="Cambria Math" panose="02040503050406030204" pitchFamily="18" charset="0"/>
                      </a:rPr>
                      <m:t>𝑔𝑦𝑖</m:t>
                    </m:r>
                  </m:oMath>
                </a14:m>
                <a:r>
                  <a:rPr lang="en-HK" dirty="0"/>
                  <a:t> (</a:t>
                </a:r>
                <a:r>
                  <a:rPr lang="en-HK" b="1" dirty="0"/>
                  <a:t>compute x lerp</a:t>
                </a:r>
                <a:r>
                  <a:rPr lang="en-HK" dirty="0"/>
                  <a:t>)</a:t>
                </a:r>
              </a:p>
              <a:p>
                <a:pPr marL="514350" indent="-514350">
                  <a:buFont typeface="+mj-lt"/>
                  <a:buAutoNum type="arabicPeriod"/>
                </a:pPr>
                <a14:m>
                  <m:oMath xmlns:m="http://schemas.openxmlformats.org/officeDocument/2006/math">
                    <m:r>
                      <a:rPr lang="en-HK" b="0" i="1" smtClean="0">
                        <a:latin typeface="Cambria Math" panose="02040503050406030204" pitchFamily="18" charset="0"/>
                      </a:rPr>
                      <m:t>𝑔</m:t>
                    </m:r>
                    <m:d>
                      <m:dPr>
                        <m:ctrlPr>
                          <a:rPr lang="en-HK" b="0" i="1" smtClean="0">
                            <a:latin typeface="Cambria Math" panose="02040503050406030204" pitchFamily="18" charset="0"/>
                          </a:rPr>
                        </m:ctrlPr>
                      </m:dPr>
                      <m:e>
                        <m:r>
                          <a:rPr lang="en-HK" b="0" i="1" smtClean="0">
                            <a:latin typeface="Cambria Math" panose="02040503050406030204" pitchFamily="18" charset="0"/>
                          </a:rPr>
                          <m:t>𝑥</m:t>
                        </m:r>
                        <m:r>
                          <a:rPr lang="en-HK" b="0" i="1" smtClean="0">
                            <a:latin typeface="Cambria Math" panose="02040503050406030204" pitchFamily="18" charset="0"/>
                          </a:rPr>
                          <m:t>,</m:t>
                        </m:r>
                        <m:r>
                          <a:rPr lang="en-HK" b="0" i="1" smtClean="0">
                            <a:latin typeface="Cambria Math" panose="02040503050406030204" pitchFamily="18" charset="0"/>
                          </a:rPr>
                          <m:t>𝑦</m:t>
                        </m:r>
                      </m:e>
                    </m:d>
                    <m:r>
                      <a:rPr lang="en-HK" b="0" i="1" smtClean="0">
                        <a:latin typeface="Cambria Math" panose="02040503050406030204" pitchFamily="18" charset="0"/>
                      </a:rPr>
                      <m:t>=</m:t>
                    </m:r>
                    <m:sSub>
                      <m:sSubPr>
                        <m:ctrlPr>
                          <a:rPr lang="en-HK" b="0" i="1" smtClean="0">
                            <a:latin typeface="Cambria Math" panose="02040503050406030204" pitchFamily="18" charset="0"/>
                          </a:rPr>
                        </m:ctrlPr>
                      </m:sSubPr>
                      <m:e>
                        <m:r>
                          <a:rPr lang="en-HK" b="0" i="1" smtClean="0">
                            <a:latin typeface="Cambria Math" panose="02040503050406030204" pitchFamily="18" charset="0"/>
                          </a:rPr>
                          <m:t>𝑟</m:t>
                        </m:r>
                      </m:e>
                      <m:sub>
                        <m:r>
                          <a:rPr lang="en-HK" b="0" i="1" smtClean="0">
                            <a:latin typeface="Cambria Math" panose="02040503050406030204" pitchFamily="18" charset="0"/>
                          </a:rPr>
                          <m:t>𝑦</m:t>
                        </m:r>
                      </m:sub>
                    </m:sSub>
                    <m:r>
                      <a:rPr lang="en-HK" b="0" i="1" smtClean="0">
                        <a:latin typeface="Cambria Math" panose="02040503050406030204" pitchFamily="18" charset="0"/>
                      </a:rPr>
                      <m:t>∗</m:t>
                    </m:r>
                    <m:d>
                      <m:dPr>
                        <m:ctrlPr>
                          <a:rPr lang="en-HK" b="0" i="1" smtClean="0">
                            <a:latin typeface="Cambria Math" panose="02040503050406030204" pitchFamily="18" charset="0"/>
                          </a:rPr>
                        </m:ctrlPr>
                      </m:dPr>
                      <m:e>
                        <m:r>
                          <a:rPr lang="en-HK" b="0" i="1" smtClean="0">
                            <a:latin typeface="Cambria Math" panose="02040503050406030204" pitchFamily="18" charset="0"/>
                          </a:rPr>
                          <m:t>1−</m:t>
                        </m:r>
                        <m:r>
                          <a:rPr lang="en-HK" b="0" i="1" smtClean="0">
                            <a:latin typeface="Cambria Math" panose="02040503050406030204" pitchFamily="18" charset="0"/>
                          </a:rPr>
                          <m:t>𝑔𝑦𝑑</m:t>
                        </m:r>
                      </m:e>
                    </m:d>
                    <m:r>
                      <a:rPr lang="en-HK" b="0" i="1" smtClean="0">
                        <a:latin typeface="Cambria Math" panose="02040503050406030204" pitchFamily="18" charset="0"/>
                      </a:rPr>
                      <m:t>+</m:t>
                    </m:r>
                    <m:sSub>
                      <m:sSubPr>
                        <m:ctrlPr>
                          <a:rPr lang="en-HK" b="0" i="1" smtClean="0">
                            <a:latin typeface="Cambria Math" panose="02040503050406030204" pitchFamily="18" charset="0"/>
                          </a:rPr>
                        </m:ctrlPr>
                      </m:sSubPr>
                      <m:e>
                        <m:r>
                          <a:rPr lang="en-HK" b="0" i="1" smtClean="0">
                            <a:latin typeface="Cambria Math" panose="02040503050406030204" pitchFamily="18" charset="0"/>
                          </a:rPr>
                          <m:t>𝑟</m:t>
                        </m:r>
                      </m:e>
                      <m:sub>
                        <m:r>
                          <a:rPr lang="en-HK" b="0" i="1" smtClean="0">
                            <a:latin typeface="Cambria Math" panose="02040503050406030204" pitchFamily="18" charset="0"/>
                          </a:rPr>
                          <m:t>𝑦</m:t>
                        </m:r>
                        <m:r>
                          <a:rPr lang="en-HK" b="0" i="1" smtClean="0">
                            <a:latin typeface="Cambria Math" panose="02040503050406030204" pitchFamily="18" charset="0"/>
                          </a:rPr>
                          <m:t>+1</m:t>
                        </m:r>
                      </m:sub>
                    </m:sSub>
                    <m:r>
                      <a:rPr lang="en-HK" b="0" i="1" smtClean="0">
                        <a:latin typeface="Cambria Math" panose="02040503050406030204" pitchFamily="18" charset="0"/>
                      </a:rPr>
                      <m:t>∗</m:t>
                    </m:r>
                    <m:r>
                      <a:rPr lang="en-HK" b="0" i="1" smtClean="0">
                        <a:latin typeface="Cambria Math" panose="02040503050406030204" pitchFamily="18" charset="0"/>
                      </a:rPr>
                      <m:t>𝑔𝑦𝑑</m:t>
                    </m:r>
                  </m:oMath>
                </a14:m>
                <a:r>
                  <a:rPr lang="en-HK" dirty="0"/>
                  <a:t> (</a:t>
                </a:r>
                <a:r>
                  <a:rPr lang="en-HK" b="1" dirty="0"/>
                  <a:t>compute y lerp</a:t>
                </a:r>
                <a:r>
                  <a:rPr lang="en-HK" dirty="0"/>
                  <a:t>)</a:t>
                </a:r>
              </a:p>
              <a:p>
                <a:pPr marL="514350" indent="-514350">
                  <a:buFont typeface="+mj-lt"/>
                  <a:buAutoNum type="arabicPeriod"/>
                </a:pPr>
                <a:r>
                  <a:rPr lang="en-HK" b="1" dirty="0"/>
                  <a:t>Save data </a:t>
                </a:r>
                <a14:m>
                  <m:oMath xmlns:m="http://schemas.openxmlformats.org/officeDocument/2006/math">
                    <m:r>
                      <a:rPr lang="en-HK" b="0" i="1" smtClean="0">
                        <a:latin typeface="Cambria Math" panose="02040503050406030204" pitchFamily="18" charset="0"/>
                      </a:rPr>
                      <m:t>𝑔</m:t>
                    </m:r>
                    <m:d>
                      <m:dPr>
                        <m:ctrlPr>
                          <a:rPr lang="en-HK" b="0" i="1" smtClean="0">
                            <a:latin typeface="Cambria Math" panose="02040503050406030204" pitchFamily="18" charset="0"/>
                          </a:rPr>
                        </m:ctrlPr>
                      </m:dPr>
                      <m:e>
                        <m:r>
                          <a:rPr lang="en-HK" b="0" i="1" smtClean="0">
                            <a:latin typeface="Cambria Math" panose="02040503050406030204" pitchFamily="18" charset="0"/>
                          </a:rPr>
                          <m:t>𝑥</m:t>
                        </m:r>
                        <m:r>
                          <a:rPr lang="en-HK" b="0" i="1" smtClean="0">
                            <a:latin typeface="Cambria Math" panose="02040503050406030204" pitchFamily="18" charset="0"/>
                          </a:rPr>
                          <m:t>,</m:t>
                        </m:r>
                        <m:r>
                          <a:rPr lang="en-HK" b="0" i="1" smtClean="0">
                            <a:latin typeface="Cambria Math" panose="02040503050406030204" pitchFamily="18" charset="0"/>
                          </a:rPr>
                          <m:t>𝑦</m:t>
                        </m:r>
                      </m:e>
                    </m:d>
                  </m:oMath>
                </a14:m>
                <a:endParaRPr lang="en-HK" dirty="0"/>
              </a:p>
            </p:txBody>
          </p:sp>
        </mc:Choice>
        <mc:Fallback>
          <p:sp>
            <p:nvSpPr>
              <p:cNvPr id="3" name="Content Placeholder 2">
                <a:extLst>
                  <a:ext uri="{FF2B5EF4-FFF2-40B4-BE49-F238E27FC236}">
                    <a16:creationId xmlns:a16="http://schemas.microsoft.com/office/drawing/2014/main" id="{FBD3F68F-874C-4C1A-B387-295551186810}"/>
                  </a:ext>
                </a:extLst>
              </p:cNvPr>
              <p:cNvSpPr>
                <a:spLocks noGrp="1" noRot="1" noChangeAspect="1" noMove="1" noResize="1" noEditPoints="1" noAdjustHandles="1" noChangeArrowheads="1" noChangeShapeType="1" noTextEdit="1"/>
              </p:cNvSpPr>
              <p:nvPr>
                <p:ph idx="1"/>
              </p:nvPr>
            </p:nvSpPr>
            <p:spPr>
              <a:blipFill>
                <a:blip r:embed="rId2"/>
                <a:stretch>
                  <a:fillRect l="-1576" t="-1667" r="-606"/>
                </a:stretch>
              </a:blipFill>
            </p:spPr>
            <p:txBody>
              <a:bodyPr/>
              <a:lstStyle/>
              <a:p>
                <a:r>
                  <a:rPr lang="en-HK">
                    <a:noFill/>
                  </a:rPr>
                  <a:t> </a:t>
                </a:r>
              </a:p>
            </p:txBody>
          </p:sp>
        </mc:Fallback>
      </mc:AlternateContent>
    </p:spTree>
    <p:extLst>
      <p:ext uri="{BB962C8B-B14F-4D97-AF65-F5344CB8AC3E}">
        <p14:creationId xmlns:p14="http://schemas.microsoft.com/office/powerpoint/2010/main" val="335532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36DE2-0847-4A35-B59A-2F9FD3842FF9}"/>
              </a:ext>
            </a:extLst>
          </p:cNvPr>
          <p:cNvSpPr>
            <a:spLocks noGrp="1"/>
          </p:cNvSpPr>
          <p:nvPr>
            <p:ph type="title"/>
          </p:nvPr>
        </p:nvSpPr>
        <p:spPr/>
        <p:txBody>
          <a:bodyPr/>
          <a:lstStyle/>
          <a:p>
            <a:r>
              <a:rPr lang="en-HK" dirty="0"/>
              <a:t>Potential speedup</a:t>
            </a:r>
          </a:p>
        </p:txBody>
      </p:sp>
      <p:sp>
        <p:nvSpPr>
          <p:cNvPr id="3" name="Content Placeholder 2">
            <a:extLst>
              <a:ext uri="{FF2B5EF4-FFF2-40B4-BE49-F238E27FC236}">
                <a16:creationId xmlns:a16="http://schemas.microsoft.com/office/drawing/2014/main" id="{95FC140C-CC0F-4CD9-8729-B563B63E5B21}"/>
              </a:ext>
            </a:extLst>
          </p:cNvPr>
          <p:cNvSpPr>
            <a:spLocks noGrp="1"/>
          </p:cNvSpPr>
          <p:nvPr>
            <p:ph idx="1"/>
          </p:nvPr>
        </p:nvSpPr>
        <p:spPr/>
        <p:txBody>
          <a:bodyPr/>
          <a:lstStyle/>
          <a:p>
            <a:pPr marL="457200" indent="-457200">
              <a:buFont typeface="+mj-lt"/>
              <a:buAutoNum type="arabicPeriod"/>
            </a:pPr>
            <a:r>
              <a:rPr lang="en-HK" dirty="0"/>
              <a:t>Load rows of image to be accessed into registers first (keeping 2 rows of 100x3 bytes register for faster access) Once one row is used up, load another from memory</a:t>
            </a:r>
          </a:p>
          <a:p>
            <a:pPr marL="457200" indent="-457200">
              <a:buFont typeface="+mj-lt"/>
              <a:buAutoNum type="arabicPeriod"/>
            </a:pPr>
            <a:r>
              <a:rPr lang="en-HK" dirty="0"/>
              <a:t>Use precomputed memory location map</a:t>
            </a:r>
          </a:p>
        </p:txBody>
      </p:sp>
    </p:spTree>
    <p:extLst>
      <p:ext uri="{BB962C8B-B14F-4D97-AF65-F5344CB8AC3E}">
        <p14:creationId xmlns:p14="http://schemas.microsoft.com/office/powerpoint/2010/main" val="24826370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42</TotalTime>
  <Words>718</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Retrospect</vt:lpstr>
      <vt:lpstr>ELEC4320 Project Proposal</vt:lpstr>
      <vt:lpstr>Image Resize Algorithm (Level-5)</vt:lpstr>
      <vt:lpstr>Setup</vt:lpstr>
      <vt:lpstr>FSM</vt:lpstr>
      <vt:lpstr>Communication (Computer-driven)</vt:lpstr>
      <vt:lpstr>Bilinear transformation</vt:lpstr>
      <vt:lpstr>Bilinear transformation</vt:lpstr>
      <vt:lpstr>Image Processor Pipelining</vt:lpstr>
      <vt:lpstr>Potential speedup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Q3</dc:title>
  <dc:creator>Man Chak YIM</dc:creator>
  <cp:lastModifiedBy>Man Chak YIM</cp:lastModifiedBy>
  <cp:revision>1</cp:revision>
  <dcterms:created xsi:type="dcterms:W3CDTF">2021-11-07T15:11:49Z</dcterms:created>
  <dcterms:modified xsi:type="dcterms:W3CDTF">2021-11-07T15:54:41Z</dcterms:modified>
</cp:coreProperties>
</file>