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66" r:id="rId1"/>
  </p:sldMasterIdLst>
  <p:notesMasterIdLst>
    <p:notesMasterId r:id="rId23"/>
  </p:notesMasterIdLst>
  <p:handoutMasterIdLst>
    <p:handoutMasterId r:id="rId24"/>
  </p:handoutMasterIdLst>
  <p:sldIdLst>
    <p:sldId id="578" r:id="rId2"/>
    <p:sldId id="627" r:id="rId3"/>
    <p:sldId id="600" r:id="rId4"/>
    <p:sldId id="617" r:id="rId5"/>
    <p:sldId id="608" r:id="rId6"/>
    <p:sldId id="618" r:id="rId7"/>
    <p:sldId id="623" r:id="rId8"/>
    <p:sldId id="620" r:id="rId9"/>
    <p:sldId id="612" r:id="rId10"/>
    <p:sldId id="621" r:id="rId11"/>
    <p:sldId id="606" r:id="rId12"/>
    <p:sldId id="625" r:id="rId13"/>
    <p:sldId id="565" r:id="rId14"/>
    <p:sldId id="572" r:id="rId15"/>
    <p:sldId id="622" r:id="rId16"/>
    <p:sldId id="629" r:id="rId17"/>
    <p:sldId id="574" r:id="rId18"/>
    <p:sldId id="628" r:id="rId19"/>
    <p:sldId id="630" r:id="rId20"/>
    <p:sldId id="603" r:id="rId21"/>
    <p:sldId id="626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4E0CE"/>
    <a:srgbClr val="FCDDC4"/>
    <a:srgbClr val="E9E6D7"/>
    <a:srgbClr val="FDD78B"/>
    <a:srgbClr val="FFD597"/>
    <a:srgbClr val="FFC46D"/>
    <a:srgbClr val="FFD685"/>
    <a:srgbClr val="FFCC66"/>
    <a:srgbClr val="FDDEA1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436" autoAdjust="0"/>
    <p:restoredTop sz="99850" autoAdjust="0"/>
  </p:normalViewPr>
  <p:slideViewPr>
    <p:cSldViewPr>
      <p:cViewPr>
        <p:scale>
          <a:sx n="100" d="100"/>
          <a:sy n="100" d="100"/>
        </p:scale>
        <p:origin x="-1818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2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86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86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86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B05FAD6-32A5-4211-BD51-D96D745F156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317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98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8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0"/>
            <a:r>
              <a:rPr lang="es-ES_tradnl" noProof="0" smtClean="0"/>
              <a:t>Segundo nivel</a:t>
            </a:r>
          </a:p>
          <a:p>
            <a:pPr lvl="0"/>
            <a:r>
              <a:rPr lang="es-ES_tradnl" noProof="0" smtClean="0"/>
              <a:t>Tercer nivel</a:t>
            </a:r>
          </a:p>
          <a:p>
            <a:pPr lvl="0"/>
            <a:r>
              <a:rPr lang="es-ES_tradnl" noProof="0" smtClean="0"/>
              <a:t>Cuarto nivel</a:t>
            </a:r>
          </a:p>
          <a:p>
            <a:pPr lvl="0"/>
            <a:r>
              <a:rPr lang="es-ES_tradnl" noProof="0" smtClean="0"/>
              <a:t>Quinto nivel</a:t>
            </a:r>
          </a:p>
        </p:txBody>
      </p:sp>
      <p:sp>
        <p:nvSpPr>
          <p:cNvPr id="198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98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6CC93FF-168B-4263-9398-DBEDF051D760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375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CC93FF-168B-4263-9398-DBEDF051D760}" type="slidenum">
              <a:rPr lang="es-ES_tradnl" smtClean="0"/>
              <a:pPr>
                <a:defRPr/>
              </a:pPr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412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31" b="59525"/>
          <a:stretch/>
        </p:blipFill>
        <p:spPr>
          <a:xfrm>
            <a:off x="7758641" y="5925345"/>
            <a:ext cx="1373904" cy="93265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683568" y="3212976"/>
            <a:ext cx="7772400" cy="132600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Nombre del curso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187624" y="4653136"/>
            <a:ext cx="6768752" cy="9856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Autores y semestre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 dirty="0"/>
          </a:p>
        </p:txBody>
      </p:sp>
      <p:pic>
        <p:nvPicPr>
          <p:cNvPr id="10" name="Imagen 9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1144677"/>
            <a:ext cx="2659360" cy="1763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423923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1 Marcador de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2116516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12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31" b="59525"/>
          <a:stretch/>
        </p:blipFill>
        <p:spPr>
          <a:xfrm>
            <a:off x="7758641" y="5925345"/>
            <a:ext cx="1373904" cy="932656"/>
          </a:xfrm>
          <a:prstGeom prst="rect">
            <a:avLst/>
          </a:prstGeom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2 Subtítulo"/>
          <p:cNvSpPr>
            <a:spLocks noGrp="1"/>
          </p:cNvSpPr>
          <p:nvPr>
            <p:ph type="subTitle" idx="13" hasCustomPrompt="1"/>
          </p:nvPr>
        </p:nvSpPr>
        <p:spPr>
          <a:xfrm>
            <a:off x="683568" y="4653136"/>
            <a:ext cx="7776864" cy="98566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la unidad de aprendizaje</a:t>
            </a:r>
            <a:endParaRPr lang="es-PE" dirty="0"/>
          </a:p>
        </p:txBody>
      </p:sp>
      <p:sp>
        <p:nvSpPr>
          <p:cNvPr id="15" name="1 Título"/>
          <p:cNvSpPr>
            <a:spLocks noGrp="1"/>
          </p:cNvSpPr>
          <p:nvPr>
            <p:ph type="ctrTitle" hasCustomPrompt="1"/>
          </p:nvPr>
        </p:nvSpPr>
        <p:spPr>
          <a:xfrm>
            <a:off x="683568" y="3212976"/>
            <a:ext cx="7772400" cy="1326009"/>
          </a:xfrm>
        </p:spPr>
        <p:txBody>
          <a:bodyPr/>
          <a:lstStyle>
            <a:lvl1pPr algn="l">
              <a:defRPr sz="28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tema</a:t>
            </a:r>
            <a:endParaRPr lang="es-PE" dirty="0"/>
          </a:p>
        </p:txBody>
      </p:sp>
      <p:pic>
        <p:nvPicPr>
          <p:cNvPr id="9" name="Imagen 8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1090331"/>
            <a:ext cx="2659360" cy="1763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729527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1 Marcador de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832865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1 Marcador de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7748933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943997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06468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1052736"/>
            <a:ext cx="5111750" cy="5073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052736"/>
            <a:ext cx="3008313" cy="50734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1 Marcador de título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8285257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792288" y="5157192"/>
            <a:ext cx="5486400" cy="426170"/>
          </a:xfrm>
        </p:spPr>
        <p:txBody>
          <a:bodyPr anchor="b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título</a:t>
            </a:r>
            <a:endParaRPr lang="es-PE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80728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661248"/>
            <a:ext cx="5486400" cy="5109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6001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título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112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403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Algoritmos y Estructura de Datos</a:t>
            </a:r>
            <a:endParaRPr lang="es-PE" dirty="0"/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1187624" y="4653136"/>
            <a:ext cx="6768752" cy="1440160"/>
          </a:xfrm>
        </p:spPr>
        <p:txBody>
          <a:bodyPr>
            <a:normAutofit/>
          </a:bodyPr>
          <a:lstStyle/>
          <a:p>
            <a:r>
              <a:rPr lang="es-PE" dirty="0">
                <a:solidFill>
                  <a:srgbClr val="5F5F5F"/>
                </a:solidFill>
              </a:rPr>
              <a:t>Equipo de Profesores del Curso</a:t>
            </a:r>
          </a:p>
          <a:p>
            <a:r>
              <a:rPr lang="es-PE" dirty="0" smtClean="0">
                <a:solidFill>
                  <a:srgbClr val="5F5F5F"/>
                </a:solidFill>
              </a:rPr>
              <a:t>Ciclo 2017 </a:t>
            </a:r>
            <a:r>
              <a:rPr lang="es-PE" smtClean="0">
                <a:solidFill>
                  <a:srgbClr val="5F5F5F"/>
                </a:solidFill>
              </a:rPr>
              <a:t>– </a:t>
            </a:r>
            <a:r>
              <a:rPr lang="es-PE" smtClean="0">
                <a:solidFill>
                  <a:srgbClr val="5F5F5F"/>
                </a:solidFill>
              </a:rPr>
              <a:t>II</a:t>
            </a:r>
            <a:endParaRPr lang="es-PE" dirty="0" smtClean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1594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</a:t>
            </a:r>
            <a:endParaRPr lang="es-ES" dirty="0"/>
          </a:p>
        </p:txBody>
      </p:sp>
      <p:grpSp>
        <p:nvGrpSpPr>
          <p:cNvPr id="5" name="Grupo 4"/>
          <p:cNvGrpSpPr/>
          <p:nvPr/>
        </p:nvGrpSpPr>
        <p:grpSpPr>
          <a:xfrm>
            <a:off x="5076056" y="2898206"/>
            <a:ext cx="2736304" cy="2880321"/>
            <a:chOff x="611560" y="1597958"/>
            <a:chExt cx="2736304" cy="2306463"/>
          </a:xfrm>
        </p:grpSpPr>
        <p:sp>
          <p:nvSpPr>
            <p:cNvPr id="10" name="Rectángulo 9"/>
            <p:cNvSpPr/>
            <p:nvPr/>
          </p:nvSpPr>
          <p:spPr>
            <a:xfrm>
              <a:off x="611560" y="1597958"/>
              <a:ext cx="2736304" cy="525205"/>
            </a:xfrm>
            <a:prstGeom prst="rect">
              <a:avLst/>
            </a:prstGeom>
            <a:solidFill>
              <a:srgbClr val="9BD2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 smtClean="0">
                  <a:solidFill>
                    <a:schemeClr val="tx1"/>
                  </a:solidFill>
                </a:rPr>
                <a:t>Alumno</a:t>
              </a:r>
              <a:endParaRPr lang="es-PE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611560" y="2123163"/>
              <a:ext cx="2736304" cy="1161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err="1">
                  <a:solidFill>
                    <a:schemeClr val="tx1"/>
                  </a:solidFill>
                </a:rPr>
                <a:t>c</a:t>
              </a:r>
              <a:r>
                <a:rPr lang="es-ES" sz="2000" dirty="0" err="1" smtClean="0">
                  <a:solidFill>
                    <a:schemeClr val="tx1"/>
                  </a:solidFill>
                </a:rPr>
                <a:t>odigo</a:t>
              </a:r>
              <a:endParaRPr lang="es-ES" sz="2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ES" sz="2000" dirty="0" smtClean="0">
                  <a:solidFill>
                    <a:schemeClr val="tx1"/>
                  </a:solidFill>
                </a:rPr>
                <a:t>nombre</a:t>
              </a:r>
            </a:p>
            <a:p>
              <a:pPr algn="ctr"/>
              <a:r>
                <a:rPr lang="es-ES" sz="2000" dirty="0" smtClean="0">
                  <a:solidFill>
                    <a:schemeClr val="tx1"/>
                  </a:solidFill>
                </a:rPr>
                <a:t>nota1</a:t>
              </a:r>
            </a:p>
            <a:p>
              <a:pPr algn="ctr"/>
              <a:r>
                <a:rPr lang="es-ES" sz="2000" dirty="0" smtClean="0">
                  <a:solidFill>
                    <a:schemeClr val="tx1"/>
                  </a:solidFill>
                </a:rPr>
                <a:t>nota2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611560" y="3284984"/>
              <a:ext cx="2736304" cy="6194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chemeClr val="tx1"/>
                  </a:solidFill>
                </a:rPr>
                <a:t>promedio</a:t>
              </a:r>
            </a:p>
          </p:txBody>
        </p:sp>
      </p:grpSp>
      <p:sp>
        <p:nvSpPr>
          <p:cNvPr id="13" name="Marcador de contenido 2"/>
          <p:cNvSpPr>
            <a:spLocks noGrp="1"/>
          </p:cNvSpPr>
          <p:nvPr>
            <p:ph idx="1"/>
          </p:nvPr>
        </p:nvSpPr>
        <p:spPr>
          <a:xfrm>
            <a:off x="250825" y="1052513"/>
            <a:ext cx="8641655" cy="1152351"/>
          </a:xfrm>
        </p:spPr>
        <p:txBody>
          <a:bodyPr>
            <a:normAutofit/>
          </a:bodyPr>
          <a:lstStyle/>
          <a:p>
            <a:pPr algn="just"/>
            <a:r>
              <a:rPr lang="es-ES" sz="2000" dirty="0" smtClean="0"/>
              <a:t>Diagrama UML de una clase</a:t>
            </a:r>
          </a:p>
          <a:p>
            <a:pPr marL="0" indent="0" algn="just">
              <a:buNone/>
            </a:pPr>
            <a:r>
              <a:rPr lang="es-ES" dirty="0"/>
              <a:t> </a:t>
            </a:r>
            <a:r>
              <a:rPr lang="es-ES" dirty="0" smtClean="0"/>
              <a:t>     UML = </a:t>
            </a:r>
            <a:r>
              <a:rPr lang="es-ES" dirty="0"/>
              <a:t>Lenguaje Unificado de Modelado</a:t>
            </a:r>
          </a:p>
          <a:p>
            <a:pPr algn="just"/>
            <a:endParaRPr lang="es-ES" sz="2000" dirty="0" smtClean="0"/>
          </a:p>
        </p:txBody>
      </p:sp>
      <p:grpSp>
        <p:nvGrpSpPr>
          <p:cNvPr id="14" name="Grupo 13"/>
          <p:cNvGrpSpPr/>
          <p:nvPr/>
        </p:nvGrpSpPr>
        <p:grpSpPr>
          <a:xfrm>
            <a:off x="1331640" y="2911151"/>
            <a:ext cx="2736304" cy="2880321"/>
            <a:chOff x="611560" y="1597958"/>
            <a:chExt cx="2736304" cy="2306463"/>
          </a:xfrm>
        </p:grpSpPr>
        <p:sp>
          <p:nvSpPr>
            <p:cNvPr id="15" name="Rectángulo 14"/>
            <p:cNvSpPr/>
            <p:nvPr/>
          </p:nvSpPr>
          <p:spPr>
            <a:xfrm>
              <a:off x="611560" y="1597958"/>
              <a:ext cx="2736304" cy="525205"/>
            </a:xfrm>
            <a:prstGeom prst="rect">
              <a:avLst/>
            </a:prstGeom>
            <a:solidFill>
              <a:srgbClr val="9BD2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 smtClean="0">
                  <a:solidFill>
                    <a:schemeClr val="tx1"/>
                  </a:solidFill>
                </a:rPr>
                <a:t>NombreClase</a:t>
              </a:r>
              <a:endParaRPr lang="es-PE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611560" y="2123163"/>
              <a:ext cx="2736304" cy="1161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chemeClr val="tx1"/>
                  </a:solidFill>
                </a:rPr>
                <a:t>Atributos</a:t>
              </a:r>
              <a:endParaRPr lang="es-PE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611560" y="3284984"/>
              <a:ext cx="2736304" cy="6194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chemeClr val="tx1"/>
                  </a:solidFill>
                </a:rPr>
                <a:t>Operaciones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14702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2448272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1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1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E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Alumno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7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//  Atributos</a:t>
            </a:r>
            <a:endParaRPr lang="es-ES" sz="1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7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ES" sz="1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ES" sz="1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700" b="1" dirty="0">
                <a:solidFill>
                  <a:srgbClr val="0000C0"/>
                </a:solidFill>
                <a:latin typeface="Consolas" panose="020B0609020204030204" pitchFamily="49" charset="0"/>
              </a:rPr>
              <a:t>codigo</a:t>
            </a:r>
            <a:r>
              <a:rPr lang="es-E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700" b="1" dirty="0">
                <a:solidFill>
                  <a:srgbClr val="0000C0"/>
                </a:solidFill>
                <a:latin typeface="Consolas" panose="020B0609020204030204" pitchFamily="49" charset="0"/>
              </a:rPr>
              <a:t>nota1</a:t>
            </a:r>
            <a:r>
              <a:rPr lang="es-E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700" b="1" dirty="0">
                <a:solidFill>
                  <a:srgbClr val="0000C0"/>
                </a:solidFill>
                <a:latin typeface="Consolas" panose="020B0609020204030204" pitchFamily="49" charset="0"/>
              </a:rPr>
              <a:t>nota2</a:t>
            </a:r>
            <a:r>
              <a:rPr lang="es-E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7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ES" sz="17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700" b="1" dirty="0">
                <a:solidFill>
                  <a:srgbClr val="0000C0"/>
                </a:solidFill>
                <a:latin typeface="Consolas" panose="020B0609020204030204" pitchFamily="49" charset="0"/>
              </a:rPr>
              <a:t>nombre</a:t>
            </a:r>
            <a:r>
              <a:rPr lang="es-ES" sz="1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ES" sz="1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7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//  Operaciones</a:t>
            </a:r>
            <a:endParaRPr lang="es-ES" sz="1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7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ES" sz="1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s-ES" sz="1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promedio()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7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s-ES" sz="1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700" b="1" dirty="0">
                <a:solidFill>
                  <a:srgbClr val="0000C0"/>
                </a:solidFill>
                <a:latin typeface="Consolas" panose="020B0609020204030204" pitchFamily="49" charset="0"/>
              </a:rPr>
              <a:t>nota1</a:t>
            </a:r>
            <a:r>
              <a:rPr lang="es-E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ES" sz="1700" b="1" dirty="0">
                <a:solidFill>
                  <a:srgbClr val="0000C0"/>
                </a:solidFill>
                <a:latin typeface="Consolas" panose="020B0609020204030204" pitchFamily="49" charset="0"/>
              </a:rPr>
              <a:t>nota2</a:t>
            </a:r>
            <a:r>
              <a:rPr lang="es-E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) / 2.0;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E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PE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</a:t>
            </a:r>
            <a:endParaRPr lang="es-PE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250825" y="1052513"/>
            <a:ext cx="8641655" cy="936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</a:pPr>
            <a:r>
              <a:rPr lang="es-ES" dirty="0" smtClean="0"/>
              <a:t>Todo </a:t>
            </a:r>
            <a:r>
              <a:rPr lang="es-ES" dirty="0"/>
              <a:t>nombre de </a:t>
            </a:r>
            <a:r>
              <a:rPr lang="es-ES" dirty="0" smtClean="0"/>
              <a:t>clase debe </a:t>
            </a:r>
            <a:r>
              <a:rPr lang="es-ES" dirty="0"/>
              <a:t>comenzar con letra </a:t>
            </a:r>
            <a:r>
              <a:rPr lang="es-ES" dirty="0" smtClean="0"/>
              <a:t>mayúscula</a:t>
            </a:r>
            <a:r>
              <a:rPr lang="es-ES" dirty="0"/>
              <a:t>.</a:t>
            </a:r>
            <a:endParaRPr lang="es-ES" dirty="0" smtClean="0"/>
          </a:p>
          <a:p>
            <a:pPr algn="just" fontAlgn="auto">
              <a:spcAft>
                <a:spcPts val="0"/>
              </a:spcAft>
            </a:pPr>
            <a:endParaRPr lang="es-ES" dirty="0"/>
          </a:p>
          <a:p>
            <a:pPr algn="just" fontAlgn="auto">
              <a:spcAft>
                <a:spcPts val="0"/>
              </a:spcAft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613105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0825" y="1052513"/>
            <a:ext cx="8569647" cy="2376487"/>
          </a:xfrm>
        </p:spPr>
        <p:txBody>
          <a:bodyPr>
            <a:normAutofit fontScale="92500" lnSpcReduction="20000"/>
          </a:bodyPr>
          <a:lstStyle/>
          <a:p>
            <a:pPr algn="just" eaLnBrk="1" hangingPunct="1"/>
            <a:r>
              <a:rPr lang="es-ES" sz="2000" dirty="0" smtClean="0"/>
              <a:t>Un objeto es </a:t>
            </a:r>
            <a:r>
              <a:rPr lang="es-ES" sz="2000" dirty="0"/>
              <a:t>una instancia o ejemplar </a:t>
            </a:r>
            <a:r>
              <a:rPr lang="es-ES" sz="2000" dirty="0" smtClean="0"/>
              <a:t>creado en base a una clase y ubicado en la memoria del computador.</a:t>
            </a:r>
          </a:p>
          <a:p>
            <a:pPr algn="just" eaLnBrk="1" hangingPunct="1"/>
            <a:r>
              <a:rPr lang="es-ES" sz="2000" dirty="0" smtClean="0"/>
              <a:t>Para cada objeto se creará una copia de cada una de las variables miembro.</a:t>
            </a:r>
          </a:p>
          <a:p>
            <a:pPr algn="just" eaLnBrk="1" hangingPunct="1"/>
            <a:r>
              <a:rPr lang="es-ES" sz="2000" dirty="0" smtClean="0"/>
              <a:t>Los métodos miembro son compartidos por todos los objetos de la clase.</a:t>
            </a:r>
          </a:p>
          <a:p>
            <a:pPr algn="just" eaLnBrk="1" hangingPunct="1"/>
            <a:r>
              <a:rPr lang="es-ES" dirty="0" smtClean="0"/>
              <a:t>Todo nombre de objeto debe comenzar con letra minúscula.</a:t>
            </a:r>
          </a:p>
          <a:p>
            <a:pPr algn="just"/>
            <a:r>
              <a:rPr lang="es-ES" dirty="0"/>
              <a:t>La clase se carga a la memoria RAM la primera vez que se menciona en el código, en adelante será utilizada desde la RAM para crear objetos (se convierte en una fábrica de objetos</a:t>
            </a:r>
            <a:r>
              <a:rPr lang="es-ES" dirty="0" smtClean="0"/>
              <a:t>).</a:t>
            </a:r>
          </a:p>
          <a:p>
            <a:pPr algn="just" eaLnBrk="1" hangingPunct="1"/>
            <a:endParaRPr lang="es-ES" sz="2000" dirty="0" smtClean="0"/>
          </a:p>
          <a:p>
            <a:pPr eaLnBrk="1" hangingPunct="1"/>
            <a:endParaRPr lang="es-ES" sz="20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</a:t>
            </a:r>
            <a:endParaRPr lang="es-PE" dirty="0"/>
          </a:p>
        </p:txBody>
      </p:sp>
      <p:grpSp>
        <p:nvGrpSpPr>
          <p:cNvPr id="21" name="Grupo 22"/>
          <p:cNvGrpSpPr/>
          <p:nvPr/>
        </p:nvGrpSpPr>
        <p:grpSpPr>
          <a:xfrm>
            <a:off x="3518133" y="3221360"/>
            <a:ext cx="5071920" cy="3005660"/>
            <a:chOff x="3374117" y="3120777"/>
            <a:chExt cx="5071920" cy="3005660"/>
          </a:xfrm>
        </p:grpSpPr>
        <p:pic>
          <p:nvPicPr>
            <p:cNvPr id="22" name="Picture 4" descr="http://mlv-s1-p.mlstatic.com/memoria-dimm-sdram-pc100-128-mb-168-pin-pentium-p2-p3-pc-13566-MLV2941821710_072012-F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6332">
              <a:off x="4814940" y="3622890"/>
              <a:ext cx="3631097" cy="2503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Elipse 4"/>
            <p:cNvSpPr/>
            <p:nvPr/>
          </p:nvSpPr>
          <p:spPr>
            <a:xfrm>
              <a:off x="6261866" y="4615002"/>
              <a:ext cx="288032" cy="28803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Forma libre 15"/>
            <p:cNvSpPr/>
            <p:nvPr/>
          </p:nvSpPr>
          <p:spPr>
            <a:xfrm>
              <a:off x="3374117" y="3933056"/>
              <a:ext cx="1817315" cy="900172"/>
            </a:xfrm>
            <a:custGeom>
              <a:avLst/>
              <a:gdLst>
                <a:gd name="connsiteX0" fmla="*/ 0 w 1504335"/>
                <a:gd name="connsiteY0" fmla="*/ 825972 h 825972"/>
                <a:gd name="connsiteX1" fmla="*/ 648929 w 1504335"/>
                <a:gd name="connsiteY1" fmla="*/ 62 h 825972"/>
                <a:gd name="connsiteX2" fmla="*/ 1504335 w 1504335"/>
                <a:gd name="connsiteY2" fmla="*/ 781727 h 82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4335" h="825972">
                  <a:moveTo>
                    <a:pt x="0" y="825972"/>
                  </a:moveTo>
                  <a:cubicBezTo>
                    <a:pt x="199103" y="416704"/>
                    <a:pt x="398207" y="7436"/>
                    <a:pt x="648929" y="62"/>
                  </a:cubicBezTo>
                  <a:cubicBezTo>
                    <a:pt x="899651" y="-7312"/>
                    <a:pt x="1378974" y="641617"/>
                    <a:pt x="1504335" y="781727"/>
                  </a:cubicBezTo>
                </a:path>
              </a:pathLst>
            </a:cu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16"/>
            <p:cNvSpPr/>
            <p:nvPr/>
          </p:nvSpPr>
          <p:spPr>
            <a:xfrm>
              <a:off x="5220072" y="4653136"/>
              <a:ext cx="360040" cy="288032"/>
            </a:xfrm>
            <a:prstGeom prst="rect">
              <a:avLst/>
            </a:prstGeom>
            <a:solidFill>
              <a:srgbClr val="9BD2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CuadroTexto 18"/>
            <p:cNvSpPr txBox="1"/>
            <p:nvPr/>
          </p:nvSpPr>
          <p:spPr>
            <a:xfrm>
              <a:off x="3577605" y="3120777"/>
              <a:ext cx="136815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500" i="1" dirty="0"/>
                <a:t>l</a:t>
              </a:r>
              <a:r>
                <a:rPr lang="es-ES" sz="1500" i="1" dirty="0" smtClean="0"/>
                <a:t>a clase se carga a la memoria</a:t>
              </a:r>
              <a:endParaRPr lang="es-ES" sz="1500" i="1" dirty="0"/>
            </a:p>
          </p:txBody>
        </p:sp>
        <p:sp>
          <p:nvSpPr>
            <p:cNvPr id="27" name="Elipse 27"/>
            <p:cNvSpPr/>
            <p:nvPr/>
          </p:nvSpPr>
          <p:spPr>
            <a:xfrm>
              <a:off x="6680260" y="4615002"/>
              <a:ext cx="288032" cy="28803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Elipse 28"/>
            <p:cNvSpPr/>
            <p:nvPr/>
          </p:nvSpPr>
          <p:spPr>
            <a:xfrm>
              <a:off x="7090200" y="4620044"/>
              <a:ext cx="288032" cy="28803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CuadroTexto 33"/>
            <p:cNvSpPr txBox="1"/>
            <p:nvPr/>
          </p:nvSpPr>
          <p:spPr>
            <a:xfrm>
              <a:off x="5862811" y="3134494"/>
              <a:ext cx="13681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i="1" dirty="0"/>
                <a:t>s</a:t>
              </a:r>
              <a:r>
                <a:rPr lang="es-ES" sz="1600" i="1" dirty="0" smtClean="0"/>
                <a:t>e crean objetos de la clase</a:t>
              </a:r>
              <a:endParaRPr lang="es-ES" sz="1600" i="1" dirty="0"/>
            </a:p>
          </p:txBody>
        </p:sp>
        <p:sp>
          <p:nvSpPr>
            <p:cNvPr id="30" name="Forma libre 20"/>
            <p:cNvSpPr/>
            <p:nvPr/>
          </p:nvSpPr>
          <p:spPr>
            <a:xfrm>
              <a:off x="5595730" y="3974372"/>
              <a:ext cx="1192696" cy="806350"/>
            </a:xfrm>
            <a:custGeom>
              <a:avLst/>
              <a:gdLst>
                <a:gd name="connsiteX0" fmla="*/ 0 w 1192696"/>
                <a:gd name="connsiteY0" fmla="*/ 806350 h 806350"/>
                <a:gd name="connsiteX1" fmla="*/ 864705 w 1192696"/>
                <a:gd name="connsiteY1" fmla="*/ 1280 h 806350"/>
                <a:gd name="connsiteX2" fmla="*/ 1192696 w 1192696"/>
                <a:gd name="connsiteY2" fmla="*/ 617506 h 80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696" h="806350">
                  <a:moveTo>
                    <a:pt x="0" y="806350"/>
                  </a:moveTo>
                  <a:cubicBezTo>
                    <a:pt x="332961" y="419552"/>
                    <a:pt x="665922" y="32754"/>
                    <a:pt x="864705" y="1280"/>
                  </a:cubicBezTo>
                  <a:cubicBezTo>
                    <a:pt x="1063488" y="-30194"/>
                    <a:pt x="1094961" y="528054"/>
                    <a:pt x="1192696" y="617506"/>
                  </a:cubicBezTo>
                </a:path>
              </a:pathLst>
            </a:cu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CuadroTexto 7"/>
          <p:cNvSpPr txBox="1"/>
          <p:nvPr/>
        </p:nvSpPr>
        <p:spPr>
          <a:xfrm>
            <a:off x="4572000" y="616829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o</a:t>
            </a:r>
            <a:r>
              <a:rPr lang="es-ES" dirty="0" smtClean="0"/>
              <a:t>bjeto en la memoria RAM</a:t>
            </a:r>
            <a:endParaRPr lang="es-ES" dirty="0"/>
          </a:p>
        </p:txBody>
      </p:sp>
      <p:sp>
        <p:nvSpPr>
          <p:cNvPr id="33" name="CuadroTexto 34"/>
          <p:cNvSpPr txBox="1"/>
          <p:nvPr/>
        </p:nvSpPr>
        <p:spPr>
          <a:xfrm>
            <a:off x="529208" y="6165460"/>
            <a:ext cx="296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Clase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89" y="3970577"/>
            <a:ext cx="2963367" cy="1594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25903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0825" y="1700808"/>
            <a:ext cx="8642350" cy="1728192"/>
          </a:xfrm>
        </p:spPr>
        <p:txBody>
          <a:bodyPr/>
          <a:lstStyle/>
          <a:p>
            <a:pPr marL="0" indent="0">
              <a:spcBef>
                <a:spcPts val="400"/>
              </a:spcBef>
              <a:spcAft>
                <a:spcPts val="600"/>
              </a:spcAft>
              <a:buNone/>
            </a:pP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Declarar </a:t>
            </a:r>
            <a:r>
              <a:rPr lang="es-ES" sz="18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 variable referencia</a:t>
            </a:r>
          </a:p>
          <a:p>
            <a:pPr marL="0" indent="0">
              <a:spcBef>
                <a:spcPts val="400"/>
              </a:spcBef>
              <a:spcAft>
                <a:spcPts val="600"/>
              </a:spcAft>
              <a:buNone/>
            </a:pPr>
            <a:r>
              <a:rPr lang="es-ES" sz="1800" b="1" dirty="0" smtClean="0">
                <a:solidFill>
                  <a:schemeClr val="accent1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NombreClase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nombreObjeto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spcAft>
                <a:spcPts val="600"/>
              </a:spcAft>
              <a:buNone/>
            </a:pPr>
            <a:r>
              <a:rPr lang="es-ES" sz="18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Crear </a:t>
            </a:r>
            <a:r>
              <a:rPr lang="es-ES" sz="18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 </a:t>
            </a: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objeto usando el operador new</a:t>
            </a:r>
            <a:endParaRPr lang="es-ES" sz="1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spcAft>
                <a:spcPts val="600"/>
              </a:spcAft>
              <a:buNone/>
            </a:pPr>
            <a:r>
              <a:rPr lang="es-ES" sz="1800" b="1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nombreObjeto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NombreClase();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Declaración y creación de objetos</a:t>
            </a:r>
            <a:endParaRPr lang="es-PE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250825" y="1145722"/>
            <a:ext cx="8639425" cy="4621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dirty="0" smtClean="0">
                <a:solidFill>
                  <a:srgbClr val="C00000"/>
                </a:solidFill>
              </a:rPr>
              <a:t>Forma 1</a:t>
            </a:r>
            <a:endParaRPr lang="es-ES" sz="2000" b="1" dirty="0">
              <a:solidFill>
                <a:srgbClr val="C00000"/>
              </a:solidFill>
            </a:endParaRPr>
          </a:p>
          <a:p>
            <a:pPr lvl="1"/>
            <a:endParaRPr lang="es-ES" sz="2000" dirty="0">
              <a:latin typeface="Franklin Gothic Medium" panose="020B0603020102020204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es-PE" sz="2000" dirty="0">
              <a:solidFill>
                <a:srgbClr val="7F0055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47899" y="4365104"/>
            <a:ext cx="864235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4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Declarar una variable referencia</a:t>
            </a:r>
          </a:p>
          <a:p>
            <a:pPr marL="0" indent="0" fontAlgn="auto">
              <a:spcBef>
                <a:spcPts val="4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s-ES" sz="1800" b="1" dirty="0" smtClean="0">
                <a:solidFill>
                  <a:schemeClr val="accent1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Alumno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fontAlgn="auto">
              <a:spcBef>
                <a:spcPts val="4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Crear el objeto usando el operador new</a:t>
            </a:r>
          </a:p>
          <a:p>
            <a:pPr marL="0" indent="0" fontAlgn="auto">
              <a:spcBef>
                <a:spcPts val="400"/>
              </a:spcBef>
              <a:spcAft>
                <a:spcPts val="600"/>
              </a:spcAft>
              <a:buNone/>
            </a:pPr>
            <a:r>
              <a:rPr lang="es-ES" sz="18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Alumno();</a:t>
            </a:r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247899" y="3758988"/>
            <a:ext cx="8639425" cy="4621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dirty="0" smtClean="0">
                <a:solidFill>
                  <a:srgbClr val="C00000"/>
                </a:solidFill>
              </a:rPr>
              <a:t>Ejemplo</a:t>
            </a:r>
            <a:endParaRPr lang="es-ES" sz="2000" b="1" dirty="0">
              <a:solidFill>
                <a:srgbClr val="C00000"/>
              </a:solidFill>
            </a:endParaRPr>
          </a:p>
          <a:p>
            <a:pPr lvl="1"/>
            <a:endParaRPr lang="es-ES" sz="2000" dirty="0">
              <a:latin typeface="Franklin Gothic Medium" panose="020B0603020102020204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es-PE" sz="2000" dirty="0">
              <a:solidFill>
                <a:srgbClr val="7F0055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76818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Declaración y creación de objetos</a:t>
            </a:r>
            <a:endParaRPr lang="es-PE" dirty="0"/>
          </a:p>
        </p:txBody>
      </p:sp>
      <p:sp>
        <p:nvSpPr>
          <p:cNvPr id="27" name="Rectángulo 26"/>
          <p:cNvSpPr/>
          <p:nvPr/>
        </p:nvSpPr>
        <p:spPr>
          <a:xfrm>
            <a:off x="1979712" y="1988840"/>
            <a:ext cx="6275040" cy="545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rgbClr val="0070C0"/>
                </a:solidFill>
              </a:rPr>
              <a:t>Si es global, se inicializa automáticamente </a:t>
            </a:r>
          </a:p>
          <a:p>
            <a:pPr algn="ctr"/>
            <a:r>
              <a:rPr lang="es-ES" sz="2000" dirty="0" smtClean="0">
                <a:solidFill>
                  <a:srgbClr val="0070C0"/>
                </a:solidFill>
              </a:rPr>
              <a:t>        con el valor </a:t>
            </a:r>
            <a:r>
              <a:rPr lang="es-ES" sz="2000" dirty="0" err="1" smtClean="0">
                <a:solidFill>
                  <a:srgbClr val="7F0055"/>
                </a:solidFill>
                <a:latin typeface="Franklin Gothic Medium" panose="020B0603020102020204" pitchFamily="34" charset="0"/>
              </a:rPr>
              <a:t>null</a:t>
            </a:r>
            <a:r>
              <a:rPr lang="es-ES" sz="2000" dirty="0" smtClean="0">
                <a:solidFill>
                  <a:srgbClr val="0070C0"/>
                </a:solidFill>
              </a:rPr>
              <a:t>. Si es local, no contiene nada.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803357" y="1959616"/>
            <a:ext cx="834519" cy="345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107504" y="1959616"/>
            <a:ext cx="594268" cy="345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2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s-ES" sz="2000" b="1" dirty="0" smtClean="0">
              <a:solidFill>
                <a:schemeClr val="tx1"/>
              </a:solidFill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1043608" y="4811413"/>
            <a:ext cx="1770623" cy="345779"/>
            <a:chOff x="1346081" y="4991432"/>
            <a:chExt cx="1770623" cy="345779"/>
          </a:xfrm>
        </p:grpSpPr>
        <p:sp>
          <p:nvSpPr>
            <p:cNvPr id="15" name="Rectángulo 14"/>
            <p:cNvSpPr/>
            <p:nvPr/>
          </p:nvSpPr>
          <p:spPr>
            <a:xfrm>
              <a:off x="2282185" y="4991432"/>
              <a:ext cx="834519" cy="345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tx1"/>
                  </a:solidFill>
                </a:rPr>
                <a:t>@</a:t>
              </a:r>
              <a:r>
                <a:rPr lang="es-ES" sz="1200" dirty="0" smtClean="0">
                  <a:solidFill>
                    <a:schemeClr val="tx1"/>
                  </a:solidFill>
                </a:rPr>
                <a:t>9e86b4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1346081" y="4991432"/>
              <a:ext cx="834519" cy="345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2000" b="1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es-ES" sz="20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ector recto de flecha 18"/>
          <p:cNvCxnSpPr/>
          <p:nvPr/>
        </p:nvCxnSpPr>
        <p:spPr bwMode="auto">
          <a:xfrm>
            <a:off x="2814231" y="4991404"/>
            <a:ext cx="145450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ángulo 22"/>
          <p:cNvSpPr/>
          <p:nvPr/>
        </p:nvSpPr>
        <p:spPr>
          <a:xfrm>
            <a:off x="6470174" y="3843470"/>
            <a:ext cx="2607523" cy="34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rgbClr val="0070C0"/>
                </a:solidFill>
              </a:rPr>
              <a:t>o</a:t>
            </a:r>
            <a:r>
              <a:rPr lang="es-ES" sz="2000" dirty="0" smtClean="0">
                <a:solidFill>
                  <a:srgbClr val="0070C0"/>
                </a:solidFill>
              </a:rPr>
              <a:t>bjeto Alumno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873471" y="3659285"/>
            <a:ext cx="2607523" cy="34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rgbClr val="0070C0"/>
                </a:solidFill>
              </a:rPr>
              <a:t>v</a:t>
            </a:r>
            <a:r>
              <a:rPr lang="es-ES" sz="2000" dirty="0" smtClean="0">
                <a:solidFill>
                  <a:srgbClr val="0070C0"/>
                </a:solidFill>
              </a:rPr>
              <a:t>ariable referencia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513037" y="5641974"/>
            <a:ext cx="3567489" cy="596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rgbClr val="0070C0"/>
                </a:solidFill>
              </a:rPr>
              <a:t>d</a:t>
            </a:r>
            <a:r>
              <a:rPr lang="es-ES" sz="2000" dirty="0" smtClean="0">
                <a:solidFill>
                  <a:srgbClr val="0070C0"/>
                </a:solidFill>
              </a:rPr>
              <a:t>irección de memoria del objeto</a:t>
            </a:r>
          </a:p>
          <a:p>
            <a:pPr algn="ctr"/>
            <a:r>
              <a:rPr lang="es-ES" sz="1500" i="1" dirty="0" smtClean="0">
                <a:solidFill>
                  <a:srgbClr val="0070C0"/>
                </a:solidFill>
              </a:rPr>
              <a:t>(expresión hexadecimal aleatoria)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4268733" y="3979697"/>
            <a:ext cx="2463508" cy="1969583"/>
            <a:chOff x="4268733" y="3979697"/>
            <a:chExt cx="2463508" cy="1969583"/>
          </a:xfrm>
        </p:grpSpPr>
        <p:sp>
          <p:nvSpPr>
            <p:cNvPr id="12" name="Rectángulo 11"/>
            <p:cNvSpPr/>
            <p:nvPr/>
          </p:nvSpPr>
          <p:spPr bwMode="auto">
            <a:xfrm>
              <a:off x="4268733" y="3979697"/>
              <a:ext cx="2463508" cy="1969583"/>
            </a:xfrm>
            <a:prstGeom prst="rect">
              <a:avLst/>
            </a:prstGeom>
            <a:solidFill>
              <a:srgbClr val="9BD2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5471987" y="4149080"/>
              <a:ext cx="1044228" cy="3600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4340740" y="4149080"/>
              <a:ext cx="1044228" cy="360039"/>
            </a:xfrm>
            <a:prstGeom prst="rect">
              <a:avLst/>
            </a:prstGeom>
            <a:solidFill>
              <a:srgbClr val="9B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2000" dirty="0" smtClean="0">
                  <a:solidFill>
                    <a:schemeClr val="tx1"/>
                  </a:solidFill>
                </a:rPr>
                <a:t>codigo</a:t>
              </a: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5471987" y="4581128"/>
              <a:ext cx="1044228" cy="3600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err="1" smtClean="0">
                  <a:solidFill>
                    <a:srgbClr val="7F0055"/>
                  </a:solidFill>
                  <a:latin typeface="Franklin Gothic Medium" panose="020B0603020102020204" pitchFamily="34" charset="0"/>
                </a:rPr>
                <a:t>null</a:t>
              </a:r>
              <a:endParaRPr lang="es-E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4340740" y="4581129"/>
              <a:ext cx="1044228" cy="360039"/>
            </a:xfrm>
            <a:prstGeom prst="rect">
              <a:avLst/>
            </a:prstGeom>
            <a:solidFill>
              <a:srgbClr val="9B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2000" dirty="0" smtClean="0">
                  <a:solidFill>
                    <a:schemeClr val="tx1"/>
                  </a:solidFill>
                </a:rPr>
                <a:t>nombre</a:t>
              </a:r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5472000" y="5013177"/>
              <a:ext cx="1044000" cy="3600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4355976" y="5013177"/>
              <a:ext cx="1044228" cy="360039"/>
            </a:xfrm>
            <a:prstGeom prst="rect">
              <a:avLst/>
            </a:prstGeom>
            <a:solidFill>
              <a:srgbClr val="9B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2000" dirty="0" smtClean="0">
                  <a:solidFill>
                    <a:schemeClr val="tx1"/>
                  </a:solidFill>
                </a:rPr>
                <a:t>nota1</a:t>
              </a: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5472000" y="5445225"/>
              <a:ext cx="1044228" cy="3600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4355976" y="5445225"/>
              <a:ext cx="1044228" cy="360039"/>
            </a:xfrm>
            <a:prstGeom prst="rect">
              <a:avLst/>
            </a:prstGeom>
            <a:solidFill>
              <a:srgbClr val="9B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2000" dirty="0" smtClean="0">
                  <a:solidFill>
                    <a:schemeClr val="tx1"/>
                  </a:solidFill>
                </a:rPr>
                <a:t>nota2</a:t>
              </a:r>
            </a:p>
          </p:txBody>
        </p:sp>
      </p:grpSp>
      <p:sp>
        <p:nvSpPr>
          <p:cNvPr id="30" name="Forma libre 23"/>
          <p:cNvSpPr/>
          <p:nvPr/>
        </p:nvSpPr>
        <p:spPr bwMode="auto">
          <a:xfrm rot="5645099" flipV="1">
            <a:off x="1536278" y="4257662"/>
            <a:ext cx="807950" cy="394091"/>
          </a:xfrm>
          <a:custGeom>
            <a:avLst/>
            <a:gdLst>
              <a:gd name="connsiteX0" fmla="*/ 914400 w 914400"/>
              <a:gd name="connsiteY0" fmla="*/ 0 h 955343"/>
              <a:gd name="connsiteX1" fmla="*/ 177421 w 914400"/>
              <a:gd name="connsiteY1" fmla="*/ 450376 h 955343"/>
              <a:gd name="connsiteX2" fmla="*/ 600501 w 914400"/>
              <a:gd name="connsiteY2" fmla="*/ 573206 h 955343"/>
              <a:gd name="connsiteX3" fmla="*/ 0 w 914400"/>
              <a:gd name="connsiteY3" fmla="*/ 955343 h 955343"/>
              <a:gd name="connsiteX4" fmla="*/ 0 w 914400"/>
              <a:gd name="connsiteY4" fmla="*/ 955343 h 9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955343">
                <a:moveTo>
                  <a:pt x="914400" y="0"/>
                </a:moveTo>
                <a:cubicBezTo>
                  <a:pt x="572068" y="177421"/>
                  <a:pt x="229737" y="354842"/>
                  <a:pt x="177421" y="450376"/>
                </a:cubicBezTo>
                <a:cubicBezTo>
                  <a:pt x="125105" y="545910"/>
                  <a:pt x="630071" y="489045"/>
                  <a:pt x="600501" y="573206"/>
                </a:cubicBezTo>
                <a:cubicBezTo>
                  <a:pt x="570931" y="657367"/>
                  <a:pt x="0" y="955343"/>
                  <a:pt x="0" y="955343"/>
                </a:cubicBezTo>
                <a:lnTo>
                  <a:pt x="0" y="955343"/>
                </a:lnTo>
              </a:path>
            </a:pathLst>
          </a:custGeom>
          <a:ln>
            <a:headEnd type="triangle" w="med" len="med"/>
            <a:tailEnd type="none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Forma libre 38"/>
          <p:cNvSpPr/>
          <p:nvPr/>
        </p:nvSpPr>
        <p:spPr bwMode="auto">
          <a:xfrm rot="19522449">
            <a:off x="2175176" y="5294677"/>
            <a:ext cx="357923" cy="336248"/>
          </a:xfrm>
          <a:custGeom>
            <a:avLst/>
            <a:gdLst>
              <a:gd name="connsiteX0" fmla="*/ 914400 w 914400"/>
              <a:gd name="connsiteY0" fmla="*/ 0 h 955343"/>
              <a:gd name="connsiteX1" fmla="*/ 177421 w 914400"/>
              <a:gd name="connsiteY1" fmla="*/ 450376 h 955343"/>
              <a:gd name="connsiteX2" fmla="*/ 600501 w 914400"/>
              <a:gd name="connsiteY2" fmla="*/ 573206 h 955343"/>
              <a:gd name="connsiteX3" fmla="*/ 0 w 914400"/>
              <a:gd name="connsiteY3" fmla="*/ 955343 h 955343"/>
              <a:gd name="connsiteX4" fmla="*/ 0 w 914400"/>
              <a:gd name="connsiteY4" fmla="*/ 955343 h 9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955343">
                <a:moveTo>
                  <a:pt x="914400" y="0"/>
                </a:moveTo>
                <a:cubicBezTo>
                  <a:pt x="572068" y="177421"/>
                  <a:pt x="229737" y="354842"/>
                  <a:pt x="177421" y="450376"/>
                </a:cubicBezTo>
                <a:cubicBezTo>
                  <a:pt x="125105" y="545910"/>
                  <a:pt x="630071" y="489045"/>
                  <a:pt x="600501" y="573206"/>
                </a:cubicBezTo>
                <a:cubicBezTo>
                  <a:pt x="570931" y="657367"/>
                  <a:pt x="0" y="955343"/>
                  <a:pt x="0" y="955343"/>
                </a:cubicBezTo>
                <a:lnTo>
                  <a:pt x="0" y="955343"/>
                </a:lnTo>
              </a:path>
            </a:pathLst>
          </a:custGeom>
          <a:ln>
            <a:headEnd type="triangle" w="med" len="med"/>
            <a:tailEnd type="none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orma libre 23"/>
          <p:cNvSpPr/>
          <p:nvPr/>
        </p:nvSpPr>
        <p:spPr bwMode="auto">
          <a:xfrm rot="8527905" flipV="1">
            <a:off x="1882634" y="1813111"/>
            <a:ext cx="861013" cy="809078"/>
          </a:xfrm>
          <a:custGeom>
            <a:avLst/>
            <a:gdLst>
              <a:gd name="connsiteX0" fmla="*/ 914400 w 914400"/>
              <a:gd name="connsiteY0" fmla="*/ 0 h 955343"/>
              <a:gd name="connsiteX1" fmla="*/ 177421 w 914400"/>
              <a:gd name="connsiteY1" fmla="*/ 450376 h 955343"/>
              <a:gd name="connsiteX2" fmla="*/ 600501 w 914400"/>
              <a:gd name="connsiteY2" fmla="*/ 573206 h 955343"/>
              <a:gd name="connsiteX3" fmla="*/ 0 w 914400"/>
              <a:gd name="connsiteY3" fmla="*/ 955343 h 955343"/>
              <a:gd name="connsiteX4" fmla="*/ 0 w 914400"/>
              <a:gd name="connsiteY4" fmla="*/ 955343 h 9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955343">
                <a:moveTo>
                  <a:pt x="914400" y="0"/>
                </a:moveTo>
                <a:cubicBezTo>
                  <a:pt x="572068" y="177421"/>
                  <a:pt x="229737" y="354842"/>
                  <a:pt x="177421" y="450376"/>
                </a:cubicBezTo>
                <a:cubicBezTo>
                  <a:pt x="125105" y="545910"/>
                  <a:pt x="630071" y="489045"/>
                  <a:pt x="600501" y="573206"/>
                </a:cubicBezTo>
                <a:cubicBezTo>
                  <a:pt x="570931" y="657367"/>
                  <a:pt x="0" y="955343"/>
                  <a:pt x="0" y="955343"/>
                </a:cubicBezTo>
                <a:lnTo>
                  <a:pt x="0" y="955343"/>
                </a:lnTo>
              </a:path>
            </a:pathLst>
          </a:custGeom>
          <a:ln>
            <a:headEnd type="triangle" w="med" len="med"/>
            <a:tailEnd type="none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orma libre 31"/>
          <p:cNvSpPr/>
          <p:nvPr/>
        </p:nvSpPr>
        <p:spPr bwMode="auto">
          <a:xfrm>
            <a:off x="6887518" y="4221089"/>
            <a:ext cx="788443" cy="792088"/>
          </a:xfrm>
          <a:custGeom>
            <a:avLst/>
            <a:gdLst>
              <a:gd name="connsiteX0" fmla="*/ 914400 w 914400"/>
              <a:gd name="connsiteY0" fmla="*/ 0 h 955343"/>
              <a:gd name="connsiteX1" fmla="*/ 177421 w 914400"/>
              <a:gd name="connsiteY1" fmla="*/ 450376 h 955343"/>
              <a:gd name="connsiteX2" fmla="*/ 600501 w 914400"/>
              <a:gd name="connsiteY2" fmla="*/ 573206 h 955343"/>
              <a:gd name="connsiteX3" fmla="*/ 0 w 914400"/>
              <a:gd name="connsiteY3" fmla="*/ 955343 h 955343"/>
              <a:gd name="connsiteX4" fmla="*/ 0 w 914400"/>
              <a:gd name="connsiteY4" fmla="*/ 955343 h 9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955343">
                <a:moveTo>
                  <a:pt x="914400" y="0"/>
                </a:moveTo>
                <a:cubicBezTo>
                  <a:pt x="572068" y="177421"/>
                  <a:pt x="229737" y="354842"/>
                  <a:pt x="177421" y="450376"/>
                </a:cubicBezTo>
                <a:cubicBezTo>
                  <a:pt x="125105" y="545910"/>
                  <a:pt x="630071" y="489045"/>
                  <a:pt x="600501" y="573206"/>
                </a:cubicBezTo>
                <a:cubicBezTo>
                  <a:pt x="570931" y="657367"/>
                  <a:pt x="0" y="955343"/>
                  <a:pt x="0" y="955343"/>
                </a:cubicBezTo>
                <a:lnTo>
                  <a:pt x="0" y="955343"/>
                </a:lnTo>
              </a:path>
            </a:pathLst>
          </a:custGeom>
          <a:ln>
            <a:headEnd type="none" w="med" len="med"/>
            <a:tailEnd type="triangle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Marcador de contenido 2"/>
          <p:cNvSpPr txBox="1">
            <a:spLocks/>
          </p:cNvSpPr>
          <p:nvPr/>
        </p:nvSpPr>
        <p:spPr>
          <a:xfrm>
            <a:off x="324000" y="1268760"/>
            <a:ext cx="8496000" cy="403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Alumno </a:t>
            </a:r>
            <a:r>
              <a:rPr lang="es-ES" sz="2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s-ES" sz="19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s-ES" sz="19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Marcador de contenido 2"/>
          <p:cNvSpPr txBox="1">
            <a:spLocks/>
          </p:cNvSpPr>
          <p:nvPr/>
        </p:nvSpPr>
        <p:spPr>
          <a:xfrm>
            <a:off x="324000" y="3097963"/>
            <a:ext cx="8496000" cy="403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s-ES" sz="19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s-ES" sz="19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s-ES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Alumno();</a:t>
            </a:r>
          </a:p>
        </p:txBody>
      </p:sp>
      <p:sp>
        <p:nvSpPr>
          <p:cNvPr id="44" name="Rectángulo 42"/>
          <p:cNvSpPr/>
          <p:nvPr/>
        </p:nvSpPr>
        <p:spPr>
          <a:xfrm>
            <a:off x="7089998" y="5151859"/>
            <a:ext cx="1584176" cy="132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100" dirty="0">
                <a:solidFill>
                  <a:srgbClr val="0070C0"/>
                </a:solidFill>
              </a:rPr>
              <a:t>u</a:t>
            </a:r>
            <a:r>
              <a:rPr lang="es-ES" sz="1100" dirty="0" smtClean="0">
                <a:solidFill>
                  <a:srgbClr val="0070C0"/>
                </a:solidFill>
              </a:rPr>
              <a:t>n </a:t>
            </a:r>
            <a:r>
              <a:rPr lang="es-ES" sz="1100" dirty="0">
                <a:solidFill>
                  <a:srgbClr val="0070C0"/>
                </a:solidFill>
              </a:rPr>
              <a:t>atributo se inicializa por </a:t>
            </a:r>
            <a:r>
              <a:rPr lang="es-ES" sz="1100" dirty="0" smtClean="0">
                <a:solidFill>
                  <a:srgbClr val="0070C0"/>
                </a:solidFill>
              </a:rPr>
              <a:t>defecto con:</a:t>
            </a:r>
          </a:p>
          <a:p>
            <a:pPr algn="ctr"/>
            <a:r>
              <a:rPr lang="es-ES" sz="1100" b="1" dirty="0" smtClean="0">
                <a:solidFill>
                  <a:schemeClr val="tx1"/>
                </a:solidFill>
              </a:rPr>
              <a:t>0 </a:t>
            </a:r>
            <a:r>
              <a:rPr lang="es-ES" sz="1100" dirty="0">
                <a:solidFill>
                  <a:srgbClr val="0070C0"/>
                </a:solidFill>
              </a:rPr>
              <a:t>si es </a:t>
            </a:r>
            <a:r>
              <a:rPr lang="es-ES" sz="1100" dirty="0" smtClean="0">
                <a:solidFill>
                  <a:srgbClr val="0070C0"/>
                </a:solidFill>
              </a:rPr>
              <a:t>entero</a:t>
            </a:r>
          </a:p>
          <a:p>
            <a:pPr algn="ctr"/>
            <a:r>
              <a:rPr lang="es-ES" sz="1100" b="1" dirty="0" smtClean="0">
                <a:solidFill>
                  <a:schemeClr val="tx1"/>
                </a:solidFill>
              </a:rPr>
              <a:t>0.0</a:t>
            </a:r>
            <a:r>
              <a:rPr lang="es-ES" sz="1100" dirty="0" smtClean="0">
                <a:solidFill>
                  <a:srgbClr val="0070C0"/>
                </a:solidFill>
              </a:rPr>
              <a:t> </a:t>
            </a:r>
            <a:r>
              <a:rPr lang="es-ES" sz="1100" dirty="0">
                <a:solidFill>
                  <a:srgbClr val="0070C0"/>
                </a:solidFill>
              </a:rPr>
              <a:t>si es </a:t>
            </a:r>
            <a:r>
              <a:rPr lang="es-ES" sz="1100" dirty="0" smtClean="0">
                <a:solidFill>
                  <a:srgbClr val="0070C0"/>
                </a:solidFill>
              </a:rPr>
              <a:t>real</a:t>
            </a:r>
          </a:p>
          <a:p>
            <a:pPr algn="ctr"/>
            <a:r>
              <a:rPr lang="es-ES" sz="1100" b="1" dirty="0" smtClean="0">
                <a:solidFill>
                  <a:schemeClr val="tx1"/>
                </a:solidFill>
              </a:rPr>
              <a:t>vacío</a:t>
            </a:r>
            <a:r>
              <a:rPr lang="es-ES" sz="1100" b="1" dirty="0" smtClean="0">
                <a:solidFill>
                  <a:srgbClr val="0070C0"/>
                </a:solidFill>
              </a:rPr>
              <a:t> </a:t>
            </a:r>
            <a:r>
              <a:rPr lang="es-ES" sz="1100" dirty="0" smtClean="0">
                <a:solidFill>
                  <a:srgbClr val="0070C0"/>
                </a:solidFill>
              </a:rPr>
              <a:t>si es </a:t>
            </a:r>
            <a:r>
              <a:rPr lang="es-ES" sz="1100" dirty="0" err="1" smtClean="0">
                <a:solidFill>
                  <a:srgbClr val="0070C0"/>
                </a:solidFill>
              </a:rPr>
              <a:t>caracter</a:t>
            </a:r>
            <a:endParaRPr lang="es-ES" sz="1100" dirty="0" smtClean="0">
              <a:solidFill>
                <a:srgbClr val="0070C0"/>
              </a:solidFill>
            </a:endParaRPr>
          </a:p>
          <a:p>
            <a:pPr algn="ctr"/>
            <a:r>
              <a:rPr lang="es-ES" sz="1100" b="1" dirty="0">
                <a:solidFill>
                  <a:schemeClr val="tx1"/>
                </a:solidFill>
              </a:rPr>
              <a:t>f</a:t>
            </a:r>
            <a:r>
              <a:rPr lang="es-ES" sz="1100" b="1" dirty="0" smtClean="0">
                <a:solidFill>
                  <a:schemeClr val="tx1"/>
                </a:solidFill>
              </a:rPr>
              <a:t>alse</a:t>
            </a:r>
            <a:r>
              <a:rPr lang="es-ES" sz="1100" dirty="0" smtClean="0">
                <a:solidFill>
                  <a:srgbClr val="0070C0"/>
                </a:solidFill>
              </a:rPr>
              <a:t> si es booleano</a:t>
            </a:r>
          </a:p>
          <a:p>
            <a:pPr algn="ctr"/>
            <a:r>
              <a:rPr lang="es-ES" sz="1100" b="1" dirty="0" smtClean="0">
                <a:solidFill>
                  <a:schemeClr val="tx1"/>
                </a:solidFill>
              </a:rPr>
              <a:t>null</a:t>
            </a:r>
            <a:r>
              <a:rPr lang="es-ES" sz="1100" dirty="0" smtClean="0">
                <a:solidFill>
                  <a:srgbClr val="0070C0"/>
                </a:solidFill>
              </a:rPr>
              <a:t> si es cadena</a:t>
            </a:r>
            <a:endParaRPr lang="es-ES" sz="1100" dirty="0">
              <a:solidFill>
                <a:srgbClr val="0070C0"/>
              </a:solidFill>
            </a:endParaRPr>
          </a:p>
        </p:txBody>
      </p:sp>
      <p:sp>
        <p:nvSpPr>
          <p:cNvPr id="31" name="Rectángulo 26"/>
          <p:cNvSpPr/>
          <p:nvPr/>
        </p:nvSpPr>
        <p:spPr>
          <a:xfrm>
            <a:off x="527979" y="6246272"/>
            <a:ext cx="6997471" cy="476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  <a:latin typeface="+mj-lt"/>
              </a:rPr>
              <a:t>Si mandamos a imprimir el objeto </a:t>
            </a:r>
            <a:r>
              <a:rPr lang="es-ES" sz="1600" b="1" dirty="0">
                <a:solidFill>
                  <a:schemeClr val="bg2">
                    <a:lumMod val="50000"/>
                  </a:schemeClr>
                </a:solidFill>
                <a:latin typeface="+mj-lt"/>
                <a:cs typeface="Consolas" panose="020B0609020204030204" pitchFamily="49" charset="0"/>
              </a:rPr>
              <a:t>a</a:t>
            </a:r>
            <a:r>
              <a:rPr lang="es-ES" sz="1600" dirty="0" smtClean="0">
                <a:solidFill>
                  <a:schemeClr val="tx1"/>
                </a:solidFill>
                <a:latin typeface="+mj-lt"/>
              </a:rPr>
              <a:t> Java muestra su dirección de memoria</a:t>
            </a:r>
          </a:p>
        </p:txBody>
      </p:sp>
    </p:spTree>
    <p:extLst>
      <p:ext uri="{BB962C8B-B14F-4D97-AF65-F5344CB8AC3E}">
        <p14:creationId xmlns:p14="http://schemas.microsoft.com/office/powerpoint/2010/main" val="116558394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0825" y="1700808"/>
            <a:ext cx="8642350" cy="1008112"/>
          </a:xfrm>
        </p:spPr>
        <p:txBody>
          <a:bodyPr/>
          <a:lstStyle/>
          <a:p>
            <a:pPr marL="0" indent="0">
              <a:spcBef>
                <a:spcPts val="400"/>
              </a:spcBef>
              <a:spcAft>
                <a:spcPts val="600"/>
              </a:spcAft>
              <a:buNone/>
            </a:pP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Declarar </a:t>
            </a:r>
            <a:r>
              <a:rPr lang="es-ES" sz="18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 variable </a:t>
            </a: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referencia y crear el objeto con new</a:t>
            </a:r>
            <a:endParaRPr lang="es-ES" sz="1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spcAft>
                <a:spcPts val="600"/>
              </a:spcAft>
              <a:buNone/>
            </a:pPr>
            <a:r>
              <a:rPr lang="es-ES" sz="1800" b="1" dirty="0" smtClean="0">
                <a:solidFill>
                  <a:schemeClr val="accent1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NombreClase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nombreObjeto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NombreClase();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Declaración y creación de objetos</a:t>
            </a:r>
            <a:endParaRPr lang="es-PE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250825" y="1145722"/>
            <a:ext cx="8639425" cy="4621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dirty="0" smtClean="0">
                <a:solidFill>
                  <a:srgbClr val="C00000"/>
                </a:solidFill>
              </a:rPr>
              <a:t>Forma 2</a:t>
            </a:r>
            <a:endParaRPr lang="es-ES" sz="2000" b="1" dirty="0">
              <a:solidFill>
                <a:srgbClr val="C00000"/>
              </a:solidFill>
            </a:endParaRPr>
          </a:p>
          <a:p>
            <a:pPr lvl="1"/>
            <a:endParaRPr lang="es-ES" sz="2000" dirty="0">
              <a:latin typeface="Franklin Gothic Medium" panose="020B0603020102020204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es-PE" sz="2000" dirty="0">
              <a:solidFill>
                <a:srgbClr val="7F0055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47899" y="3501008"/>
            <a:ext cx="864235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4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Declarar una variable referencia y crear el objeto con new</a:t>
            </a:r>
          </a:p>
          <a:p>
            <a:pPr marL="0" indent="0" fontAlgn="auto">
              <a:spcBef>
                <a:spcPts val="400"/>
              </a:spcBef>
              <a:spcAft>
                <a:spcPts val="600"/>
              </a:spcAft>
              <a:buNone/>
            </a:pPr>
            <a:r>
              <a:rPr lang="es-ES" sz="1800" b="1" dirty="0" smtClean="0">
                <a:solidFill>
                  <a:schemeClr val="accent1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Alumno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Alumno();</a:t>
            </a:r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247899" y="2924944"/>
            <a:ext cx="8639425" cy="4621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dirty="0" smtClean="0">
                <a:solidFill>
                  <a:srgbClr val="C00000"/>
                </a:solidFill>
              </a:rPr>
              <a:t>Ejemplo</a:t>
            </a:r>
            <a:endParaRPr lang="es-ES" sz="2000" b="1" dirty="0">
              <a:solidFill>
                <a:srgbClr val="C00000"/>
              </a:solidFill>
            </a:endParaRPr>
          </a:p>
          <a:p>
            <a:pPr lvl="1"/>
            <a:endParaRPr lang="es-ES" sz="2000" dirty="0">
              <a:latin typeface="Franklin Gothic Medium" panose="020B0603020102020204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es-PE" sz="2000" dirty="0">
              <a:solidFill>
                <a:srgbClr val="7F0055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21600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Declaración y creación de objetos</a:t>
            </a:r>
            <a:endParaRPr lang="es-PE" dirty="0"/>
          </a:p>
        </p:txBody>
      </p:sp>
      <p:grpSp>
        <p:nvGrpSpPr>
          <p:cNvPr id="17" name="Grupo 16"/>
          <p:cNvGrpSpPr/>
          <p:nvPr/>
        </p:nvGrpSpPr>
        <p:grpSpPr>
          <a:xfrm>
            <a:off x="1043608" y="4811413"/>
            <a:ext cx="1770623" cy="345779"/>
            <a:chOff x="1346081" y="4991432"/>
            <a:chExt cx="1770623" cy="345779"/>
          </a:xfrm>
        </p:grpSpPr>
        <p:sp>
          <p:nvSpPr>
            <p:cNvPr id="15" name="Rectángulo 14"/>
            <p:cNvSpPr/>
            <p:nvPr/>
          </p:nvSpPr>
          <p:spPr>
            <a:xfrm>
              <a:off x="2282185" y="4991432"/>
              <a:ext cx="834519" cy="345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tx1"/>
                  </a:solidFill>
                </a:rPr>
                <a:t>@</a:t>
              </a:r>
              <a:r>
                <a:rPr lang="es-ES" sz="1200" dirty="0" smtClean="0">
                  <a:solidFill>
                    <a:schemeClr val="tx1"/>
                  </a:solidFill>
                </a:rPr>
                <a:t>9e86b4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1346081" y="4991432"/>
              <a:ext cx="834519" cy="345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2000" b="1" dirty="0" smtClean="0">
                  <a:solidFill>
                    <a:schemeClr val="bg2">
                      <a:lumMod val="50000"/>
                    </a:schemeClr>
                  </a:solidFill>
                </a:rPr>
                <a:t>a</a:t>
              </a:r>
            </a:p>
          </p:txBody>
        </p:sp>
      </p:grpSp>
      <p:cxnSp>
        <p:nvCxnSpPr>
          <p:cNvPr id="19" name="Conector recto de flecha 18"/>
          <p:cNvCxnSpPr/>
          <p:nvPr/>
        </p:nvCxnSpPr>
        <p:spPr bwMode="auto">
          <a:xfrm>
            <a:off x="2814231" y="4991404"/>
            <a:ext cx="145450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ángulo 22"/>
          <p:cNvSpPr/>
          <p:nvPr/>
        </p:nvSpPr>
        <p:spPr>
          <a:xfrm>
            <a:off x="6470174" y="3843470"/>
            <a:ext cx="2607523" cy="34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rgbClr val="0070C0"/>
                </a:solidFill>
              </a:rPr>
              <a:t>o</a:t>
            </a:r>
            <a:r>
              <a:rPr lang="es-ES" sz="2000" dirty="0" smtClean="0">
                <a:solidFill>
                  <a:srgbClr val="0070C0"/>
                </a:solidFill>
              </a:rPr>
              <a:t>bjeto Alumno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873471" y="3659285"/>
            <a:ext cx="2607523" cy="34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rgbClr val="0070C0"/>
                </a:solidFill>
              </a:rPr>
              <a:t>v</a:t>
            </a:r>
            <a:r>
              <a:rPr lang="es-ES" sz="2000" dirty="0" smtClean="0">
                <a:solidFill>
                  <a:srgbClr val="0070C0"/>
                </a:solidFill>
              </a:rPr>
              <a:t>ariable referencia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513037" y="5641974"/>
            <a:ext cx="3567489" cy="596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rgbClr val="0070C0"/>
                </a:solidFill>
              </a:rPr>
              <a:t>d</a:t>
            </a:r>
            <a:r>
              <a:rPr lang="es-ES" sz="2000" dirty="0" smtClean="0">
                <a:solidFill>
                  <a:srgbClr val="0070C0"/>
                </a:solidFill>
              </a:rPr>
              <a:t>irección de memoria del objeto</a:t>
            </a:r>
          </a:p>
          <a:p>
            <a:pPr algn="ctr"/>
            <a:r>
              <a:rPr lang="es-ES" sz="1500" i="1" dirty="0" smtClean="0">
                <a:solidFill>
                  <a:srgbClr val="0070C0"/>
                </a:solidFill>
              </a:rPr>
              <a:t>(expresión hexadecimal aleatoria)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4268733" y="3979697"/>
            <a:ext cx="2463508" cy="1969583"/>
            <a:chOff x="4268733" y="3979697"/>
            <a:chExt cx="2463508" cy="1969583"/>
          </a:xfrm>
        </p:grpSpPr>
        <p:sp>
          <p:nvSpPr>
            <p:cNvPr id="12" name="Rectángulo 11"/>
            <p:cNvSpPr/>
            <p:nvPr/>
          </p:nvSpPr>
          <p:spPr bwMode="auto">
            <a:xfrm>
              <a:off x="4268733" y="3979697"/>
              <a:ext cx="2463508" cy="1969583"/>
            </a:xfrm>
            <a:prstGeom prst="rect">
              <a:avLst/>
            </a:prstGeom>
            <a:solidFill>
              <a:srgbClr val="9BD2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5471987" y="4149080"/>
              <a:ext cx="1044228" cy="3600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4340740" y="4149080"/>
              <a:ext cx="1044228" cy="360039"/>
            </a:xfrm>
            <a:prstGeom prst="rect">
              <a:avLst/>
            </a:prstGeom>
            <a:solidFill>
              <a:srgbClr val="9B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2000" dirty="0" smtClean="0">
                  <a:solidFill>
                    <a:schemeClr val="tx1"/>
                  </a:solidFill>
                </a:rPr>
                <a:t>codigo</a:t>
              </a: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5471987" y="4581128"/>
              <a:ext cx="1044228" cy="3600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err="1" smtClean="0">
                  <a:solidFill>
                    <a:srgbClr val="7F0055"/>
                  </a:solidFill>
                  <a:latin typeface="Franklin Gothic Medium" panose="020B0603020102020204" pitchFamily="34" charset="0"/>
                </a:rPr>
                <a:t>null</a:t>
              </a:r>
              <a:endParaRPr lang="es-E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4340740" y="4581129"/>
              <a:ext cx="1044228" cy="360039"/>
            </a:xfrm>
            <a:prstGeom prst="rect">
              <a:avLst/>
            </a:prstGeom>
            <a:solidFill>
              <a:srgbClr val="9B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2000" dirty="0" smtClean="0">
                  <a:solidFill>
                    <a:schemeClr val="tx1"/>
                  </a:solidFill>
                </a:rPr>
                <a:t>nombre</a:t>
              </a:r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5472000" y="5013177"/>
              <a:ext cx="1044000" cy="3600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4355976" y="5013177"/>
              <a:ext cx="1044228" cy="360039"/>
            </a:xfrm>
            <a:prstGeom prst="rect">
              <a:avLst/>
            </a:prstGeom>
            <a:solidFill>
              <a:srgbClr val="9B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2000" dirty="0" smtClean="0">
                  <a:solidFill>
                    <a:schemeClr val="tx1"/>
                  </a:solidFill>
                </a:rPr>
                <a:t>nota1</a:t>
              </a: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5472000" y="5445225"/>
              <a:ext cx="1044228" cy="3600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4355976" y="5445225"/>
              <a:ext cx="1044228" cy="360039"/>
            </a:xfrm>
            <a:prstGeom prst="rect">
              <a:avLst/>
            </a:prstGeom>
            <a:solidFill>
              <a:srgbClr val="9B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2000" dirty="0" smtClean="0">
                  <a:solidFill>
                    <a:schemeClr val="tx1"/>
                  </a:solidFill>
                </a:rPr>
                <a:t>nota2</a:t>
              </a:r>
            </a:p>
          </p:txBody>
        </p:sp>
      </p:grpSp>
      <p:sp>
        <p:nvSpPr>
          <p:cNvPr id="30" name="Forma libre 23"/>
          <p:cNvSpPr/>
          <p:nvPr/>
        </p:nvSpPr>
        <p:spPr bwMode="auto">
          <a:xfrm rot="5645099" flipV="1">
            <a:off x="1536278" y="4257662"/>
            <a:ext cx="807950" cy="394091"/>
          </a:xfrm>
          <a:custGeom>
            <a:avLst/>
            <a:gdLst>
              <a:gd name="connsiteX0" fmla="*/ 914400 w 914400"/>
              <a:gd name="connsiteY0" fmla="*/ 0 h 955343"/>
              <a:gd name="connsiteX1" fmla="*/ 177421 w 914400"/>
              <a:gd name="connsiteY1" fmla="*/ 450376 h 955343"/>
              <a:gd name="connsiteX2" fmla="*/ 600501 w 914400"/>
              <a:gd name="connsiteY2" fmla="*/ 573206 h 955343"/>
              <a:gd name="connsiteX3" fmla="*/ 0 w 914400"/>
              <a:gd name="connsiteY3" fmla="*/ 955343 h 955343"/>
              <a:gd name="connsiteX4" fmla="*/ 0 w 914400"/>
              <a:gd name="connsiteY4" fmla="*/ 955343 h 9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955343">
                <a:moveTo>
                  <a:pt x="914400" y="0"/>
                </a:moveTo>
                <a:cubicBezTo>
                  <a:pt x="572068" y="177421"/>
                  <a:pt x="229737" y="354842"/>
                  <a:pt x="177421" y="450376"/>
                </a:cubicBezTo>
                <a:cubicBezTo>
                  <a:pt x="125105" y="545910"/>
                  <a:pt x="630071" y="489045"/>
                  <a:pt x="600501" y="573206"/>
                </a:cubicBezTo>
                <a:cubicBezTo>
                  <a:pt x="570931" y="657367"/>
                  <a:pt x="0" y="955343"/>
                  <a:pt x="0" y="955343"/>
                </a:cubicBezTo>
                <a:lnTo>
                  <a:pt x="0" y="955343"/>
                </a:lnTo>
              </a:path>
            </a:pathLst>
          </a:custGeom>
          <a:ln>
            <a:headEnd type="triangle" w="med" len="med"/>
            <a:tailEnd type="none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Forma libre 38"/>
          <p:cNvSpPr/>
          <p:nvPr/>
        </p:nvSpPr>
        <p:spPr bwMode="auto">
          <a:xfrm rot="19522449">
            <a:off x="2175176" y="5294677"/>
            <a:ext cx="357923" cy="336248"/>
          </a:xfrm>
          <a:custGeom>
            <a:avLst/>
            <a:gdLst>
              <a:gd name="connsiteX0" fmla="*/ 914400 w 914400"/>
              <a:gd name="connsiteY0" fmla="*/ 0 h 955343"/>
              <a:gd name="connsiteX1" fmla="*/ 177421 w 914400"/>
              <a:gd name="connsiteY1" fmla="*/ 450376 h 955343"/>
              <a:gd name="connsiteX2" fmla="*/ 600501 w 914400"/>
              <a:gd name="connsiteY2" fmla="*/ 573206 h 955343"/>
              <a:gd name="connsiteX3" fmla="*/ 0 w 914400"/>
              <a:gd name="connsiteY3" fmla="*/ 955343 h 955343"/>
              <a:gd name="connsiteX4" fmla="*/ 0 w 914400"/>
              <a:gd name="connsiteY4" fmla="*/ 955343 h 9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955343">
                <a:moveTo>
                  <a:pt x="914400" y="0"/>
                </a:moveTo>
                <a:cubicBezTo>
                  <a:pt x="572068" y="177421"/>
                  <a:pt x="229737" y="354842"/>
                  <a:pt x="177421" y="450376"/>
                </a:cubicBezTo>
                <a:cubicBezTo>
                  <a:pt x="125105" y="545910"/>
                  <a:pt x="630071" y="489045"/>
                  <a:pt x="600501" y="573206"/>
                </a:cubicBezTo>
                <a:cubicBezTo>
                  <a:pt x="570931" y="657367"/>
                  <a:pt x="0" y="955343"/>
                  <a:pt x="0" y="955343"/>
                </a:cubicBezTo>
                <a:lnTo>
                  <a:pt x="0" y="955343"/>
                </a:lnTo>
              </a:path>
            </a:pathLst>
          </a:custGeom>
          <a:ln>
            <a:headEnd type="triangle" w="med" len="med"/>
            <a:tailEnd type="none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orma libre 31"/>
          <p:cNvSpPr/>
          <p:nvPr/>
        </p:nvSpPr>
        <p:spPr bwMode="auto">
          <a:xfrm>
            <a:off x="6887518" y="4221089"/>
            <a:ext cx="788443" cy="792088"/>
          </a:xfrm>
          <a:custGeom>
            <a:avLst/>
            <a:gdLst>
              <a:gd name="connsiteX0" fmla="*/ 914400 w 914400"/>
              <a:gd name="connsiteY0" fmla="*/ 0 h 955343"/>
              <a:gd name="connsiteX1" fmla="*/ 177421 w 914400"/>
              <a:gd name="connsiteY1" fmla="*/ 450376 h 955343"/>
              <a:gd name="connsiteX2" fmla="*/ 600501 w 914400"/>
              <a:gd name="connsiteY2" fmla="*/ 573206 h 955343"/>
              <a:gd name="connsiteX3" fmla="*/ 0 w 914400"/>
              <a:gd name="connsiteY3" fmla="*/ 955343 h 955343"/>
              <a:gd name="connsiteX4" fmla="*/ 0 w 914400"/>
              <a:gd name="connsiteY4" fmla="*/ 955343 h 9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955343">
                <a:moveTo>
                  <a:pt x="914400" y="0"/>
                </a:moveTo>
                <a:cubicBezTo>
                  <a:pt x="572068" y="177421"/>
                  <a:pt x="229737" y="354842"/>
                  <a:pt x="177421" y="450376"/>
                </a:cubicBezTo>
                <a:cubicBezTo>
                  <a:pt x="125105" y="545910"/>
                  <a:pt x="630071" y="489045"/>
                  <a:pt x="600501" y="573206"/>
                </a:cubicBezTo>
                <a:cubicBezTo>
                  <a:pt x="570931" y="657367"/>
                  <a:pt x="0" y="955343"/>
                  <a:pt x="0" y="955343"/>
                </a:cubicBezTo>
                <a:lnTo>
                  <a:pt x="0" y="955343"/>
                </a:lnTo>
              </a:path>
            </a:pathLst>
          </a:custGeom>
          <a:ln>
            <a:headEnd type="none" w="med" len="med"/>
            <a:tailEnd type="triangle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Marcador de contenido 2"/>
          <p:cNvSpPr txBox="1">
            <a:spLocks/>
          </p:cNvSpPr>
          <p:nvPr/>
        </p:nvSpPr>
        <p:spPr>
          <a:xfrm>
            <a:off x="324000" y="3097963"/>
            <a:ext cx="8496000" cy="403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9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Alumno </a:t>
            </a:r>
            <a:r>
              <a:rPr lang="es-ES" sz="1900" b="1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s-ES" sz="19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s-ES" sz="19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s-ES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Alumno();</a:t>
            </a:r>
          </a:p>
        </p:txBody>
      </p:sp>
      <p:sp>
        <p:nvSpPr>
          <p:cNvPr id="31" name="Rectángulo 42"/>
          <p:cNvSpPr/>
          <p:nvPr/>
        </p:nvSpPr>
        <p:spPr>
          <a:xfrm>
            <a:off x="7089998" y="5151859"/>
            <a:ext cx="1584176" cy="132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100" dirty="0">
                <a:solidFill>
                  <a:srgbClr val="0070C0"/>
                </a:solidFill>
              </a:rPr>
              <a:t>u</a:t>
            </a:r>
            <a:r>
              <a:rPr lang="es-ES" sz="1100" dirty="0" smtClean="0">
                <a:solidFill>
                  <a:srgbClr val="0070C0"/>
                </a:solidFill>
              </a:rPr>
              <a:t>n </a:t>
            </a:r>
            <a:r>
              <a:rPr lang="es-ES" sz="1100" dirty="0">
                <a:solidFill>
                  <a:srgbClr val="0070C0"/>
                </a:solidFill>
              </a:rPr>
              <a:t>atributo se inicializa por </a:t>
            </a:r>
            <a:r>
              <a:rPr lang="es-ES" sz="1100" dirty="0" smtClean="0">
                <a:solidFill>
                  <a:srgbClr val="0070C0"/>
                </a:solidFill>
              </a:rPr>
              <a:t>defecto con:</a:t>
            </a:r>
          </a:p>
          <a:p>
            <a:pPr algn="ctr"/>
            <a:r>
              <a:rPr lang="es-ES" sz="1100" b="1" dirty="0" smtClean="0">
                <a:solidFill>
                  <a:schemeClr val="tx1"/>
                </a:solidFill>
              </a:rPr>
              <a:t>0 </a:t>
            </a:r>
            <a:r>
              <a:rPr lang="es-ES" sz="1100" dirty="0">
                <a:solidFill>
                  <a:srgbClr val="0070C0"/>
                </a:solidFill>
              </a:rPr>
              <a:t>si es </a:t>
            </a:r>
            <a:r>
              <a:rPr lang="es-ES" sz="1100" dirty="0" smtClean="0">
                <a:solidFill>
                  <a:srgbClr val="0070C0"/>
                </a:solidFill>
              </a:rPr>
              <a:t>entero</a:t>
            </a:r>
          </a:p>
          <a:p>
            <a:pPr algn="ctr"/>
            <a:r>
              <a:rPr lang="es-ES" sz="1100" b="1" dirty="0" smtClean="0">
                <a:solidFill>
                  <a:schemeClr val="tx1"/>
                </a:solidFill>
              </a:rPr>
              <a:t>0.0</a:t>
            </a:r>
            <a:r>
              <a:rPr lang="es-ES" sz="1100" dirty="0" smtClean="0">
                <a:solidFill>
                  <a:srgbClr val="0070C0"/>
                </a:solidFill>
              </a:rPr>
              <a:t> </a:t>
            </a:r>
            <a:r>
              <a:rPr lang="es-ES" sz="1100" dirty="0">
                <a:solidFill>
                  <a:srgbClr val="0070C0"/>
                </a:solidFill>
              </a:rPr>
              <a:t>si es </a:t>
            </a:r>
            <a:r>
              <a:rPr lang="es-ES" sz="1100" dirty="0" smtClean="0">
                <a:solidFill>
                  <a:srgbClr val="0070C0"/>
                </a:solidFill>
              </a:rPr>
              <a:t>real</a:t>
            </a:r>
          </a:p>
          <a:p>
            <a:pPr algn="ctr"/>
            <a:r>
              <a:rPr lang="es-ES" sz="1100" b="1" dirty="0" smtClean="0">
                <a:solidFill>
                  <a:schemeClr val="tx1"/>
                </a:solidFill>
              </a:rPr>
              <a:t>vacío</a:t>
            </a:r>
            <a:r>
              <a:rPr lang="es-ES" sz="1100" b="1" dirty="0" smtClean="0">
                <a:solidFill>
                  <a:srgbClr val="0070C0"/>
                </a:solidFill>
              </a:rPr>
              <a:t> </a:t>
            </a:r>
            <a:r>
              <a:rPr lang="es-ES" sz="1100" dirty="0" smtClean="0">
                <a:solidFill>
                  <a:srgbClr val="0070C0"/>
                </a:solidFill>
              </a:rPr>
              <a:t>si es </a:t>
            </a:r>
            <a:r>
              <a:rPr lang="es-ES" sz="1100" dirty="0" err="1" smtClean="0">
                <a:solidFill>
                  <a:srgbClr val="0070C0"/>
                </a:solidFill>
              </a:rPr>
              <a:t>caracter</a:t>
            </a:r>
            <a:endParaRPr lang="es-ES" sz="1100" dirty="0" smtClean="0">
              <a:solidFill>
                <a:srgbClr val="0070C0"/>
              </a:solidFill>
            </a:endParaRPr>
          </a:p>
          <a:p>
            <a:pPr algn="ctr"/>
            <a:r>
              <a:rPr lang="es-ES" sz="1100" b="1" dirty="0">
                <a:solidFill>
                  <a:schemeClr val="tx1"/>
                </a:solidFill>
              </a:rPr>
              <a:t>f</a:t>
            </a:r>
            <a:r>
              <a:rPr lang="es-ES" sz="1100" b="1" dirty="0" smtClean="0">
                <a:solidFill>
                  <a:schemeClr val="tx1"/>
                </a:solidFill>
              </a:rPr>
              <a:t>alse</a:t>
            </a:r>
            <a:r>
              <a:rPr lang="es-ES" sz="1100" dirty="0" smtClean="0">
                <a:solidFill>
                  <a:srgbClr val="0070C0"/>
                </a:solidFill>
              </a:rPr>
              <a:t> si es booleano</a:t>
            </a:r>
          </a:p>
          <a:p>
            <a:pPr algn="ctr"/>
            <a:r>
              <a:rPr lang="es-ES" sz="1100" b="1" dirty="0" smtClean="0">
                <a:solidFill>
                  <a:schemeClr val="tx1"/>
                </a:solidFill>
              </a:rPr>
              <a:t>null</a:t>
            </a:r>
            <a:r>
              <a:rPr lang="es-ES" sz="1100" dirty="0" smtClean="0">
                <a:solidFill>
                  <a:srgbClr val="0070C0"/>
                </a:solidFill>
              </a:rPr>
              <a:t> si es cadena</a:t>
            </a:r>
            <a:endParaRPr lang="es-ES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7560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0825" y="1052513"/>
            <a:ext cx="8642350" cy="3240584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s-ES" sz="2000" dirty="0" smtClean="0"/>
              <a:t>El acceso a las variables y a los métodos de una clase, para un objeto en particular, se hace mediante la variable referencia (nombre del objeto)</a:t>
            </a:r>
            <a:br>
              <a:rPr lang="es-ES" sz="2000" dirty="0" smtClean="0"/>
            </a:br>
            <a:r>
              <a:rPr lang="es-ES" sz="2000" dirty="0" smtClean="0"/>
              <a:t>y el operador punto (</a:t>
            </a:r>
            <a:r>
              <a:rPr lang="es-ES" sz="2000" b="1" dirty="0" smtClean="0"/>
              <a:t>.</a:t>
            </a:r>
            <a:r>
              <a:rPr lang="es-ES" sz="2000" dirty="0" smtClean="0"/>
              <a:t>)</a:t>
            </a:r>
          </a:p>
          <a:p>
            <a:pPr marL="0" indent="0">
              <a:spcBef>
                <a:spcPts val="1800"/>
              </a:spcBef>
              <a:spcAft>
                <a:spcPts val="600"/>
              </a:spcAft>
              <a:buNone/>
            </a:pPr>
            <a:r>
              <a:rPr lang="es-ES" sz="18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Asigna </a:t>
            </a:r>
            <a:r>
              <a:rPr lang="es-ES" sz="18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valores a los atributos del </a:t>
            </a: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objeto </a:t>
            </a:r>
            <a:r>
              <a:rPr lang="es-ES" sz="18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pPr marL="0" indent="0">
              <a:buNone/>
            </a:pPr>
            <a:r>
              <a:rPr lang="es-ES" sz="1800" b="1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s-ES" sz="1800" b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codigo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12345;</a:t>
            </a:r>
          </a:p>
          <a:p>
            <a:pPr marL="0" indent="0">
              <a:buNone/>
            </a:pPr>
            <a:r>
              <a:rPr lang="es-ES" sz="18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s-ES" sz="1800" b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18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"Juan"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s-ES" sz="1800" b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nota1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13;</a:t>
            </a:r>
          </a:p>
          <a:p>
            <a:pPr marL="0" indent="0">
              <a:buNone/>
            </a:pPr>
            <a:r>
              <a:rPr lang="es-ES" sz="18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s-ES" sz="1800" b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nota2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15;</a:t>
            </a:r>
          </a:p>
          <a:p>
            <a:pPr marL="0" indent="0">
              <a:spcAft>
                <a:spcPts val="600"/>
              </a:spcAft>
              <a:buNone/>
            </a:pPr>
            <a:endParaRPr lang="es-ES" sz="20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Acceso a los miembros de una clase</a:t>
            </a:r>
            <a:endParaRPr lang="es-PE" dirty="0"/>
          </a:p>
        </p:txBody>
      </p:sp>
      <p:grpSp>
        <p:nvGrpSpPr>
          <p:cNvPr id="6" name="Grupo 5"/>
          <p:cNvGrpSpPr/>
          <p:nvPr/>
        </p:nvGrpSpPr>
        <p:grpSpPr>
          <a:xfrm>
            <a:off x="467543" y="4149080"/>
            <a:ext cx="5688633" cy="1969583"/>
            <a:chOff x="1115616" y="4483753"/>
            <a:chExt cx="5688633" cy="1969583"/>
          </a:xfrm>
        </p:grpSpPr>
        <p:grpSp>
          <p:nvGrpSpPr>
            <p:cNvPr id="13" name="Grupo 12"/>
            <p:cNvGrpSpPr/>
            <p:nvPr/>
          </p:nvGrpSpPr>
          <p:grpSpPr>
            <a:xfrm>
              <a:off x="1115616" y="5229200"/>
              <a:ext cx="1770623" cy="345779"/>
              <a:chOff x="1346081" y="4991432"/>
              <a:chExt cx="1770623" cy="345779"/>
            </a:xfrm>
          </p:grpSpPr>
          <p:sp>
            <p:nvSpPr>
              <p:cNvPr id="15" name="Rectángulo 14"/>
              <p:cNvSpPr/>
              <p:nvPr/>
            </p:nvSpPr>
            <p:spPr>
              <a:xfrm>
                <a:off x="2282185" y="4991432"/>
                <a:ext cx="834519" cy="345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dirty="0">
                    <a:solidFill>
                      <a:schemeClr val="tx1"/>
                    </a:solidFill>
                  </a:rPr>
                  <a:t>@9e86b4</a:t>
                </a:r>
              </a:p>
            </p:txBody>
          </p:sp>
          <p:sp>
            <p:nvSpPr>
              <p:cNvPr id="16" name="Rectángulo 15"/>
              <p:cNvSpPr/>
              <p:nvPr/>
            </p:nvSpPr>
            <p:spPr>
              <a:xfrm>
                <a:off x="1346081" y="4991432"/>
                <a:ext cx="834519" cy="3457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a</a:t>
                </a:r>
              </a:p>
            </p:txBody>
          </p:sp>
        </p:grpSp>
        <p:cxnSp>
          <p:nvCxnSpPr>
            <p:cNvPr id="14" name="Conector recto de flecha 13"/>
            <p:cNvCxnSpPr/>
            <p:nvPr/>
          </p:nvCxnSpPr>
          <p:spPr bwMode="auto">
            <a:xfrm>
              <a:off x="2886239" y="5405874"/>
              <a:ext cx="1454502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3" name="Grupo 22"/>
            <p:cNvGrpSpPr/>
            <p:nvPr/>
          </p:nvGrpSpPr>
          <p:grpSpPr>
            <a:xfrm>
              <a:off x="4340741" y="4483753"/>
              <a:ext cx="2463508" cy="1969583"/>
              <a:chOff x="4268733" y="3979697"/>
              <a:chExt cx="2463508" cy="1969583"/>
            </a:xfrm>
          </p:grpSpPr>
          <p:sp>
            <p:nvSpPr>
              <p:cNvPr id="24" name="Rectángulo 23"/>
              <p:cNvSpPr/>
              <p:nvPr/>
            </p:nvSpPr>
            <p:spPr bwMode="auto">
              <a:xfrm>
                <a:off x="4268733" y="3979697"/>
                <a:ext cx="2463508" cy="1969583"/>
              </a:xfrm>
              <a:prstGeom prst="rect">
                <a:avLst/>
              </a:prstGeom>
              <a:solidFill>
                <a:srgbClr val="9BD2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P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Rectángulo 24"/>
              <p:cNvSpPr/>
              <p:nvPr/>
            </p:nvSpPr>
            <p:spPr>
              <a:xfrm>
                <a:off x="5471987" y="4149080"/>
                <a:ext cx="1044228" cy="3600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/>
                    </a:solidFill>
                  </a:rPr>
                  <a:t>12345</a:t>
                </a:r>
              </a:p>
            </p:txBody>
          </p:sp>
          <p:sp>
            <p:nvSpPr>
              <p:cNvPr id="26" name="Rectángulo 25"/>
              <p:cNvSpPr/>
              <p:nvPr/>
            </p:nvSpPr>
            <p:spPr>
              <a:xfrm>
                <a:off x="4340740" y="4149080"/>
                <a:ext cx="1044228" cy="360039"/>
              </a:xfrm>
              <a:prstGeom prst="rect">
                <a:avLst/>
              </a:prstGeom>
              <a:solidFill>
                <a:srgbClr val="9B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dirty="0" smtClean="0">
                    <a:solidFill>
                      <a:schemeClr val="tx1"/>
                    </a:solidFill>
                  </a:rPr>
                  <a:t>codigo</a:t>
                </a:r>
              </a:p>
            </p:txBody>
          </p:sp>
          <p:sp>
            <p:nvSpPr>
              <p:cNvPr id="27" name="Rectángulo 26"/>
              <p:cNvSpPr/>
              <p:nvPr/>
            </p:nvSpPr>
            <p:spPr>
              <a:xfrm>
                <a:off x="5471987" y="4581129"/>
                <a:ext cx="1044228" cy="3600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/>
                    </a:solidFill>
                  </a:rPr>
                  <a:t>Juan</a:t>
                </a:r>
              </a:p>
            </p:txBody>
          </p:sp>
          <p:sp>
            <p:nvSpPr>
              <p:cNvPr id="28" name="Rectángulo 27"/>
              <p:cNvSpPr/>
              <p:nvPr/>
            </p:nvSpPr>
            <p:spPr>
              <a:xfrm>
                <a:off x="4340740" y="4581129"/>
                <a:ext cx="1044228" cy="360039"/>
              </a:xfrm>
              <a:prstGeom prst="rect">
                <a:avLst/>
              </a:prstGeom>
              <a:solidFill>
                <a:srgbClr val="9B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dirty="0" smtClean="0">
                    <a:solidFill>
                      <a:schemeClr val="tx1"/>
                    </a:solidFill>
                  </a:rPr>
                  <a:t>nombre</a:t>
                </a:r>
              </a:p>
            </p:txBody>
          </p:sp>
          <p:sp>
            <p:nvSpPr>
              <p:cNvPr id="29" name="Rectángulo 28"/>
              <p:cNvSpPr/>
              <p:nvPr/>
            </p:nvSpPr>
            <p:spPr>
              <a:xfrm>
                <a:off x="5472065" y="5013177"/>
                <a:ext cx="1044000" cy="3600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30" name="Rectángulo 29"/>
              <p:cNvSpPr/>
              <p:nvPr/>
            </p:nvSpPr>
            <p:spPr>
              <a:xfrm>
                <a:off x="4355976" y="5013177"/>
                <a:ext cx="1044228" cy="360039"/>
              </a:xfrm>
              <a:prstGeom prst="rect">
                <a:avLst/>
              </a:prstGeom>
              <a:solidFill>
                <a:srgbClr val="9B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dirty="0" smtClean="0">
                    <a:solidFill>
                      <a:schemeClr val="tx1"/>
                    </a:solidFill>
                  </a:rPr>
                  <a:t>nota1</a:t>
                </a:r>
              </a:p>
            </p:txBody>
          </p:sp>
          <p:sp>
            <p:nvSpPr>
              <p:cNvPr id="31" name="Rectángulo 30"/>
              <p:cNvSpPr/>
              <p:nvPr/>
            </p:nvSpPr>
            <p:spPr>
              <a:xfrm>
                <a:off x="5472065" y="5445225"/>
                <a:ext cx="1044228" cy="3600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32" name="Rectángulo 31"/>
              <p:cNvSpPr/>
              <p:nvPr/>
            </p:nvSpPr>
            <p:spPr>
              <a:xfrm>
                <a:off x="4355976" y="5445225"/>
                <a:ext cx="1044228" cy="360039"/>
              </a:xfrm>
              <a:prstGeom prst="rect">
                <a:avLst/>
              </a:prstGeom>
              <a:solidFill>
                <a:srgbClr val="9B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dirty="0" smtClean="0">
                    <a:solidFill>
                      <a:schemeClr val="tx1"/>
                    </a:solidFill>
                  </a:rPr>
                  <a:t>nota2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207673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Paquete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244974" y="1124744"/>
            <a:ext cx="8503490" cy="3096344"/>
          </a:xfrm>
        </p:spPr>
        <p:txBody>
          <a:bodyPr>
            <a:normAutofit/>
          </a:bodyPr>
          <a:lstStyle/>
          <a:p>
            <a:pPr algn="just" fontAlgn="auto">
              <a:spcAft>
                <a:spcPts val="0"/>
              </a:spcAft>
            </a:pPr>
            <a:r>
              <a:rPr lang="es-ES" dirty="0" smtClean="0"/>
              <a:t>Un </a:t>
            </a:r>
            <a:r>
              <a:rPr lang="es-ES" dirty="0"/>
              <a:t>paquete es un </a:t>
            </a:r>
            <a:r>
              <a:rPr lang="es-ES" dirty="0" smtClean="0"/>
              <a:t>identificador </a:t>
            </a:r>
            <a:r>
              <a:rPr lang="es-ES" dirty="0"/>
              <a:t>que </a:t>
            </a:r>
            <a:r>
              <a:rPr lang="es-ES" dirty="0" smtClean="0"/>
              <a:t>congrega a una o </a:t>
            </a:r>
            <a:r>
              <a:rPr lang="es-ES" dirty="0"/>
              <a:t>varias </a:t>
            </a:r>
            <a:r>
              <a:rPr lang="es-ES" dirty="0" smtClean="0"/>
              <a:t>clases.</a:t>
            </a:r>
          </a:p>
          <a:p>
            <a:pPr algn="just"/>
            <a:r>
              <a:rPr lang="es-ES" dirty="0"/>
              <a:t>Por cada paquete, Java crea una carpeta con el mismo nombre del paquete.</a:t>
            </a:r>
          </a:p>
          <a:p>
            <a:pPr algn="just"/>
            <a:r>
              <a:rPr lang="es-ES" dirty="0" smtClean="0"/>
              <a:t>Se usan paquetes para </a:t>
            </a:r>
            <a:r>
              <a:rPr lang="es-ES" dirty="0"/>
              <a:t>evitar conflictos entre clases con el mismo </a:t>
            </a:r>
            <a:r>
              <a:rPr lang="es-ES" dirty="0" smtClean="0"/>
              <a:t>nombre. </a:t>
            </a:r>
            <a:endParaRPr lang="es-ES" dirty="0"/>
          </a:p>
          <a:p>
            <a:pPr algn="just" fontAlgn="auto">
              <a:spcAft>
                <a:spcPts val="600"/>
              </a:spcAft>
            </a:pPr>
            <a:r>
              <a:rPr lang="es-ES" dirty="0" smtClean="0"/>
              <a:t>Para crear un paquete se usa la siguiente sentencia como la primera de todas dentro de la clase: </a:t>
            </a:r>
            <a:r>
              <a:rPr lang="es-E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s-E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nombrePaquete</a:t>
            </a:r>
            <a:r>
              <a:rPr lang="es-E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s-ES" dirty="0" smtClean="0"/>
              <a:t>Por ejemplo, para implementar la clase Alumno en el paquete </a:t>
            </a:r>
            <a:r>
              <a:rPr lang="es-ES" b="1" dirty="0" smtClean="0"/>
              <a:t>semana_01 </a:t>
            </a:r>
            <a:r>
              <a:rPr lang="es-ES" dirty="0" smtClean="0"/>
              <a:t>debe anteponerse al inicio de dicha clase </a:t>
            </a:r>
            <a:r>
              <a:rPr lang="es-E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semana_01;</a:t>
            </a:r>
          </a:p>
          <a:p>
            <a:pPr>
              <a:spcAft>
                <a:spcPts val="600"/>
              </a:spcAft>
            </a:pPr>
            <a:r>
              <a:rPr lang="es-ES" dirty="0"/>
              <a:t>Todo nombre de paquete debe comenzar con letra minúscula</a:t>
            </a:r>
            <a:r>
              <a:rPr lang="es-ES" dirty="0" smtClean="0"/>
              <a:t>.</a:t>
            </a:r>
            <a:endParaRPr lang="es-ES" sz="1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314904"/>
            <a:ext cx="3234557" cy="185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270051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Especificador de acceso </a:t>
            </a:r>
            <a:r>
              <a:rPr lang="es-ES" dirty="0" err="1" smtClean="0"/>
              <a:t>public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244974" y="1124744"/>
            <a:ext cx="8503490" cy="864096"/>
          </a:xfrm>
        </p:spPr>
        <p:txBody>
          <a:bodyPr>
            <a:normAutofit/>
          </a:bodyPr>
          <a:lstStyle/>
          <a:p>
            <a:pPr algn="just" fontAlgn="auto">
              <a:spcAft>
                <a:spcPts val="0"/>
              </a:spcAft>
            </a:pPr>
            <a:r>
              <a:rPr lang="es-ES" dirty="0" smtClean="0"/>
              <a:t>Permite el acceso a la clase desde cualquier lugar del programa.</a:t>
            </a:r>
          </a:p>
          <a:p>
            <a:pPr algn="just"/>
            <a:r>
              <a:rPr lang="es-ES" dirty="0" smtClean="0"/>
              <a:t>Los atributos y operaciones también tienen que ser declarados como </a:t>
            </a:r>
            <a:r>
              <a:rPr lang="es-ES" dirty="0" err="1" smtClean="0"/>
              <a:t>public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83568" y="2276872"/>
            <a:ext cx="7787208" cy="3024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ES" sz="1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</a:t>
            </a:r>
            <a:r>
              <a:rPr lang="es-ES" sz="1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ackage</a:t>
            </a:r>
            <a:r>
              <a:rPr lang="es-ES" sz="17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s-ES" sz="1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semana_01; </a:t>
            </a:r>
            <a:endParaRPr lang="es-ES" sz="17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ES" sz="17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ES" sz="1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1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ES" sz="1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Alumno {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ES" sz="17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//  Atributos públicos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ES" sz="17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ES" sz="1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1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ES" sz="1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7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codigo</a:t>
            </a:r>
            <a:r>
              <a:rPr lang="es-ES" sz="1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7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nota1</a:t>
            </a:r>
            <a:r>
              <a:rPr lang="es-ES" sz="1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7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nota2</a:t>
            </a:r>
            <a:r>
              <a:rPr lang="es-ES" sz="1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ES" sz="17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ES" sz="1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1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7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7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nombre</a:t>
            </a:r>
            <a:r>
              <a:rPr lang="es-ES" sz="1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ES" sz="17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ES" sz="17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//  Operaciones públicas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ES" sz="17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ES" sz="1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1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s-ES" sz="1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promedio() {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ES" sz="17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ES" sz="1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ES" sz="1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7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nota1</a:t>
            </a:r>
            <a:r>
              <a:rPr lang="es-ES" sz="1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ES" sz="17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nota2</a:t>
            </a:r>
            <a:r>
              <a:rPr lang="es-ES" sz="1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/ 2.0;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ES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ES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347" y="5670004"/>
            <a:ext cx="17716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17278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Clases y Objetos</a:t>
            </a:r>
            <a:br>
              <a:rPr lang="es-ES" dirty="0" smtClean="0"/>
            </a:br>
            <a:r>
              <a:rPr lang="es-ES" sz="2000" smtClean="0"/>
              <a:t>Conceptos básicos de </a:t>
            </a:r>
            <a:r>
              <a:rPr lang="es-ES" sz="2000" dirty="0" smtClean="0"/>
              <a:t>POO</a:t>
            </a:r>
            <a:endParaRPr lang="es-PE" sz="2000" dirty="0"/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1187624" y="4653136"/>
            <a:ext cx="6768752" cy="144016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5F5F5F"/>
                </a:solidFill>
              </a:rPr>
              <a:t>Unidad 1</a:t>
            </a:r>
            <a:endParaRPr lang="es-PE" dirty="0">
              <a:solidFill>
                <a:srgbClr val="5F5F5F"/>
              </a:solidFill>
            </a:endParaRPr>
          </a:p>
          <a:p>
            <a:r>
              <a:rPr lang="es-PE" dirty="0" smtClean="0">
                <a:solidFill>
                  <a:srgbClr val="5F5F5F"/>
                </a:solidFill>
              </a:rPr>
              <a:t>Semana 01</a:t>
            </a:r>
          </a:p>
        </p:txBody>
      </p:sp>
    </p:spTree>
    <p:extLst>
      <p:ext uri="{BB962C8B-B14F-4D97-AF65-F5344CB8AC3E}">
        <p14:creationId xmlns:p14="http://schemas.microsoft.com/office/powerpoint/2010/main" val="407051013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0824" y="1052513"/>
            <a:ext cx="8643045" cy="1584399"/>
          </a:xfrm>
        </p:spPr>
        <p:txBody>
          <a:bodyPr>
            <a:normAutofit/>
          </a:bodyPr>
          <a:lstStyle/>
          <a:p>
            <a:r>
              <a:rPr lang="es-ES" sz="2000" dirty="0" smtClean="0"/>
              <a:t>La sentencia </a:t>
            </a:r>
            <a:r>
              <a:rPr lang="es-ES" sz="2000" b="1" dirty="0" smtClean="0"/>
              <a:t>import</a:t>
            </a:r>
            <a:r>
              <a:rPr lang="es-ES" sz="2000" dirty="0" smtClean="0"/>
              <a:t> permite acceder a los atributos y operaciones </a:t>
            </a:r>
            <a:r>
              <a:rPr lang="es-ES" b="1" dirty="0"/>
              <a:t>public</a:t>
            </a:r>
            <a:r>
              <a:rPr lang="es-ES" sz="2000" dirty="0" smtClean="0"/>
              <a:t> de las clases de otro paquete que hayan sido declaradas como </a:t>
            </a:r>
            <a:r>
              <a:rPr lang="es-ES" sz="2000" b="1" dirty="0" smtClean="0"/>
              <a:t>public</a:t>
            </a:r>
            <a:r>
              <a:rPr lang="es-ES" sz="2000" dirty="0" smtClean="0"/>
              <a:t>. </a:t>
            </a:r>
          </a:p>
          <a:p>
            <a:pPr>
              <a:spcAft>
                <a:spcPts val="600"/>
              </a:spcAft>
            </a:pPr>
            <a:r>
              <a:rPr lang="es-ES" sz="2000" dirty="0" smtClean="0"/>
              <a:t>La sentencia import tiene la siguiente sintaxis:</a:t>
            </a:r>
          </a:p>
          <a:p>
            <a:pPr marL="360000" lvl="1" indent="0">
              <a:buNone/>
            </a:pPr>
            <a:r>
              <a:rPr lang="es-ES" b="1" dirty="0" err="1">
                <a:solidFill>
                  <a:srgbClr val="7F0055"/>
                </a:solidFill>
              </a:rPr>
              <a:t>import</a:t>
            </a:r>
            <a:r>
              <a:rPr lang="es-ES" b="1" dirty="0">
                <a:solidFill>
                  <a:srgbClr val="7F0055"/>
                </a:solidFill>
              </a:rPr>
              <a:t> </a:t>
            </a:r>
            <a:r>
              <a:rPr lang="es-ES" b="1" dirty="0" err="1" smtClean="0">
                <a:solidFill>
                  <a:srgbClr val="000000"/>
                </a:solidFill>
              </a:rPr>
              <a:t>nombrePaquete.NombreClase</a:t>
            </a:r>
            <a:r>
              <a:rPr lang="es-ES" dirty="0" smtClean="0">
                <a:solidFill>
                  <a:srgbClr val="000000"/>
                </a:solidFill>
              </a:rPr>
              <a:t>;</a:t>
            </a:r>
          </a:p>
          <a:p>
            <a:pPr marL="360000" lvl="1" indent="0">
              <a:buNone/>
            </a:pPr>
            <a:endParaRPr lang="es-ES" dirty="0" smtClean="0"/>
          </a:p>
          <a:p>
            <a:endParaRPr lang="es-ES" sz="20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Sentencia import</a:t>
            </a:r>
            <a:endParaRPr lang="es-PE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250824" y="2677019"/>
            <a:ext cx="8639426" cy="100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600"/>
              </a:spcAft>
            </a:pPr>
            <a:r>
              <a:rPr lang="es-ES" dirty="0" smtClean="0"/>
              <a:t>Por ejemplo, para poder utilizar la clase </a:t>
            </a:r>
            <a:r>
              <a:rPr lang="es-ES" b="1" dirty="0" smtClean="0"/>
              <a:t>Alumno</a:t>
            </a:r>
            <a:r>
              <a:rPr lang="es-ES" dirty="0" smtClean="0"/>
              <a:t> en la clase </a:t>
            </a:r>
            <a:r>
              <a:rPr lang="es-ES" b="1" dirty="0" smtClean="0"/>
              <a:t>Ejemplo</a:t>
            </a:r>
            <a:r>
              <a:rPr lang="es-ES" dirty="0"/>
              <a:t> </a:t>
            </a:r>
            <a:r>
              <a:rPr lang="es-ES" dirty="0" smtClean="0"/>
              <a:t>se debe colocar la siguiente sentencia: </a:t>
            </a:r>
            <a:r>
              <a:rPr lang="es-ES" b="1" dirty="0" err="1" smtClean="0">
                <a:solidFill>
                  <a:srgbClr val="7F0055"/>
                </a:solidFill>
              </a:rPr>
              <a:t>import</a:t>
            </a:r>
            <a:r>
              <a:rPr lang="es-ES" b="1" dirty="0" smtClean="0">
                <a:solidFill>
                  <a:srgbClr val="7F0055"/>
                </a:solidFill>
              </a:rPr>
              <a:t> </a:t>
            </a:r>
            <a:r>
              <a:rPr lang="es-ES" b="1" dirty="0" smtClean="0">
                <a:solidFill>
                  <a:srgbClr val="000000"/>
                </a:solidFill>
              </a:rPr>
              <a:t>semana_01.Alumno</a:t>
            </a:r>
            <a:r>
              <a:rPr lang="es-ES" dirty="0" smtClean="0">
                <a:solidFill>
                  <a:srgbClr val="000000"/>
                </a:solidFill>
              </a:rPr>
              <a:t>;</a:t>
            </a:r>
            <a:endParaRPr lang="es-ES" dirty="0" smtClean="0"/>
          </a:p>
          <a:p>
            <a:pPr fontAlgn="auto">
              <a:spcAft>
                <a:spcPts val="0"/>
              </a:spcAft>
            </a:pPr>
            <a:endParaRPr lang="es-ES" dirty="0" smtClean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251520" y="5229200"/>
            <a:ext cx="863873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No se requiere importar aquellas clases que forman parte del mismo paquete.</a:t>
            </a:r>
          </a:p>
          <a:p>
            <a:pPr marL="342000"/>
            <a:r>
              <a:rPr lang="es-ES" dirty="0" smtClean="0">
                <a:solidFill>
                  <a:srgbClr val="000000"/>
                </a:solidFill>
              </a:rPr>
              <a:t>Para importar todas las clases implementadas dentro de un mismo paquete se puede utilizar el símbolo asterisco. Así:</a:t>
            </a:r>
          </a:p>
          <a:p>
            <a:pPr marL="360000" lvl="2" indent="0">
              <a:buFont typeface="Arial" pitchFamily="34" charset="0"/>
              <a:buNone/>
            </a:pPr>
            <a:r>
              <a:rPr lang="es-ES" b="1" dirty="0" err="1" smtClean="0">
                <a:solidFill>
                  <a:srgbClr val="7F0055"/>
                </a:solidFill>
              </a:rPr>
              <a:t>import</a:t>
            </a:r>
            <a:r>
              <a:rPr lang="es-ES" b="1" dirty="0" smtClean="0">
                <a:solidFill>
                  <a:srgbClr val="7F0055"/>
                </a:solidFill>
              </a:rPr>
              <a:t> </a:t>
            </a:r>
            <a:r>
              <a:rPr lang="es-ES" b="1" dirty="0" err="1" smtClean="0">
                <a:solidFill>
                  <a:srgbClr val="000000"/>
                </a:solidFill>
              </a:rPr>
              <a:t>nombrePaquete</a:t>
            </a:r>
            <a:r>
              <a:rPr lang="es-ES" b="1" dirty="0" smtClean="0">
                <a:solidFill>
                  <a:srgbClr val="000000"/>
                </a:solidFill>
              </a:rPr>
              <a:t>.*</a:t>
            </a:r>
            <a:r>
              <a:rPr lang="es-ES" dirty="0" smtClean="0">
                <a:solidFill>
                  <a:srgbClr val="000000"/>
                </a:solidFill>
              </a:rPr>
              <a:t>;</a:t>
            </a:r>
          </a:p>
          <a:p>
            <a:pPr marL="302850"/>
            <a:endParaRPr lang="es-ES" dirty="0" smtClean="0">
              <a:solidFill>
                <a:srgbClr val="000000"/>
              </a:solidFill>
            </a:endParaRPr>
          </a:p>
          <a:p>
            <a:pPr marL="360000" lvl="1" indent="0">
              <a:buFont typeface="Arial" pitchFamily="34" charset="0"/>
              <a:buNone/>
            </a:pPr>
            <a:endParaRPr lang="es-ES" dirty="0" smtClean="0"/>
          </a:p>
          <a:p>
            <a:endParaRPr lang="es-E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26" y="3566380"/>
            <a:ext cx="52578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025" y="3543300"/>
            <a:ext cx="2844397" cy="16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45705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Ejemplo</a:t>
            </a:r>
            <a:endParaRPr lang="es-P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1173672" y="3718407"/>
            <a:ext cx="6998728" cy="29523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lphaLcParenR"/>
            </a:pPr>
            <a:r>
              <a:rPr lang="es-ES" sz="1800" dirty="0" smtClean="0"/>
              <a:t>Implementa la clase </a:t>
            </a:r>
            <a:r>
              <a:rPr lang="es-ES" sz="1800" b="1" dirty="0" smtClean="0"/>
              <a:t>Alumno </a:t>
            </a:r>
            <a:r>
              <a:rPr lang="es-ES" sz="1800" dirty="0" smtClean="0"/>
              <a:t>en el </a:t>
            </a:r>
            <a:r>
              <a:rPr lang="es-ES" sz="1800" i="1" dirty="0" err="1" smtClean="0"/>
              <a:t>package</a:t>
            </a:r>
            <a:r>
              <a:rPr lang="es-ES" sz="1800" dirty="0" smtClean="0"/>
              <a:t> </a:t>
            </a:r>
            <a:r>
              <a:rPr lang="es-ES" sz="1800" b="1" i="1" dirty="0" smtClean="0"/>
              <a:t>semana_01</a:t>
            </a:r>
            <a:endParaRPr lang="es-ES" sz="1800" b="1" i="1" dirty="0"/>
          </a:p>
          <a:p>
            <a:pPr marL="457200" indent="-457200">
              <a:buAutoNum type="alphaLcParenR"/>
            </a:pPr>
            <a:r>
              <a:rPr lang="es-ES" sz="1800" dirty="0" smtClean="0"/>
              <a:t>Coloca en la clase </a:t>
            </a:r>
            <a:r>
              <a:rPr lang="es-ES" sz="1800" b="1" dirty="0" smtClean="0"/>
              <a:t>Ejemplo</a:t>
            </a:r>
            <a:r>
              <a:rPr lang="es-ES" sz="1800" dirty="0" smtClean="0"/>
              <a:t>:</a:t>
            </a:r>
            <a:br>
              <a:rPr lang="es-ES" sz="1800" dirty="0" smtClean="0"/>
            </a:br>
            <a:r>
              <a:rPr lang="es-ES" sz="1800" i="1" dirty="0" err="1" smtClean="0"/>
              <a:t>import</a:t>
            </a:r>
            <a:r>
              <a:rPr lang="es-ES" sz="1800" dirty="0" smtClean="0"/>
              <a:t> semana_01.Alumno;</a:t>
            </a:r>
          </a:p>
          <a:p>
            <a:pPr marL="457200" indent="-457200">
              <a:buFont typeface="Arial" pitchFamily="34" charset="0"/>
              <a:buAutoNum type="alphaLcParenR"/>
            </a:pPr>
            <a:r>
              <a:rPr lang="es-ES" sz="1800" dirty="0"/>
              <a:t>A</a:t>
            </a:r>
            <a:r>
              <a:rPr lang="es-ES" sz="1800" dirty="0" smtClean="0"/>
              <a:t> la pulsación del botón Procesar:</a:t>
            </a:r>
          </a:p>
          <a:p>
            <a:pPr marL="0" indent="0">
              <a:buNone/>
            </a:pPr>
            <a:r>
              <a:rPr lang="es-ES" sz="1800" dirty="0"/>
              <a:t> </a:t>
            </a:r>
            <a:r>
              <a:rPr lang="es-ES" sz="1800" dirty="0" smtClean="0"/>
              <a:t>        - Declara y crea un objeto Alumno.</a:t>
            </a:r>
          </a:p>
          <a:p>
            <a:pPr marL="0" indent="0">
              <a:buNone/>
            </a:pPr>
            <a:r>
              <a:rPr lang="es-ES" sz="1800" dirty="0"/>
              <a:t> </a:t>
            </a:r>
            <a:r>
              <a:rPr lang="es-ES" sz="1800" dirty="0" smtClean="0"/>
              <a:t>        - Ingresa datos fijos.</a:t>
            </a:r>
          </a:p>
          <a:p>
            <a:pPr marL="0" indent="0">
              <a:buNone/>
            </a:pPr>
            <a:r>
              <a:rPr lang="es-ES" sz="1800" dirty="0"/>
              <a:t> </a:t>
            </a:r>
            <a:r>
              <a:rPr lang="es-ES" sz="1800" dirty="0" smtClean="0"/>
              <a:t>        - Visualiza todos sus datos.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647" y="1254608"/>
            <a:ext cx="3926778" cy="224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018749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Introducción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Clase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Objeto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Declaración y creación de objetos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Acceso a los miembros de una clase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Paquete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Especificador de acceso </a:t>
            </a:r>
            <a:r>
              <a:rPr lang="es-ES" dirty="0" err="1" smtClean="0"/>
              <a:t>public</a:t>
            </a:r>
            <a:endParaRPr lang="es-E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Sentencia </a:t>
            </a:r>
            <a:r>
              <a:rPr lang="es-ES" dirty="0" err="1" smtClean="0"/>
              <a:t>import</a:t>
            </a:r>
            <a:endParaRPr lang="es-ES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Ejemplo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57556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864095"/>
          </a:xfrm>
        </p:spPr>
        <p:txBody>
          <a:bodyPr>
            <a:normAutofit/>
          </a:bodyPr>
          <a:lstStyle/>
          <a:p>
            <a:pPr algn="just"/>
            <a:r>
              <a:rPr lang="es-ES" sz="2000" dirty="0" smtClean="0"/>
              <a:t>En el mundo real vivimos rodeados de objetos: personas, sillas, computadoras, tazas, platos, etc.</a:t>
            </a:r>
            <a:endParaRPr lang="es-ES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pic>
        <p:nvPicPr>
          <p:cNvPr id="1026" name="Picture 2" descr="http://cde.publimetro.e3.pe/ima/0/0/0/2/0/206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22" y="2348879"/>
            <a:ext cx="5261756" cy="373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4208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1224135"/>
          </a:xfrm>
        </p:spPr>
        <p:txBody>
          <a:bodyPr/>
          <a:lstStyle/>
          <a:p>
            <a:pPr algn="just"/>
            <a:r>
              <a:rPr lang="es-ES" dirty="0"/>
              <a:t>La POO (Programación Orientada a Objetos) es una metodología de programación </a:t>
            </a:r>
            <a:r>
              <a:rPr lang="es-ES" dirty="0" smtClean="0"/>
              <a:t>que permite </a:t>
            </a:r>
            <a:r>
              <a:rPr lang="es-ES" dirty="0"/>
              <a:t>crear programas </a:t>
            </a:r>
            <a:r>
              <a:rPr lang="es-ES" dirty="0" smtClean="0"/>
              <a:t>de computadora tomando al objeto como </a:t>
            </a:r>
            <a:r>
              <a:rPr lang="es-ES" dirty="0"/>
              <a:t>unidad esencial de </a:t>
            </a:r>
            <a:r>
              <a:rPr lang="es-ES" dirty="0" smtClean="0"/>
              <a:t>programación.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grpSp>
        <p:nvGrpSpPr>
          <p:cNvPr id="49" name="Grupo 48"/>
          <p:cNvGrpSpPr/>
          <p:nvPr/>
        </p:nvGrpSpPr>
        <p:grpSpPr>
          <a:xfrm>
            <a:off x="871128" y="2204864"/>
            <a:ext cx="7711548" cy="4464496"/>
            <a:chOff x="457200" y="1268761"/>
            <a:chExt cx="7740713" cy="5034037"/>
          </a:xfrm>
        </p:grpSpPr>
        <p:sp>
          <p:nvSpPr>
            <p:cNvPr id="50" name="Rectángulo 49"/>
            <p:cNvSpPr/>
            <p:nvPr/>
          </p:nvSpPr>
          <p:spPr>
            <a:xfrm>
              <a:off x="457200" y="1268761"/>
              <a:ext cx="7740713" cy="432047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51" name="Grupo 50"/>
            <p:cNvGrpSpPr/>
            <p:nvPr/>
          </p:nvGrpSpPr>
          <p:grpSpPr>
            <a:xfrm>
              <a:off x="1331640" y="1291668"/>
              <a:ext cx="5904656" cy="3912027"/>
              <a:chOff x="1331640" y="1291668"/>
              <a:chExt cx="5904656" cy="3912027"/>
            </a:xfrm>
          </p:grpSpPr>
          <p:grpSp>
            <p:nvGrpSpPr>
              <p:cNvPr id="53" name="Grupo 52"/>
              <p:cNvGrpSpPr/>
              <p:nvPr/>
            </p:nvGrpSpPr>
            <p:grpSpPr>
              <a:xfrm>
                <a:off x="1331640" y="1291668"/>
                <a:ext cx="5904656" cy="3912027"/>
                <a:chOff x="1979712" y="1939740"/>
                <a:chExt cx="5904656" cy="3912027"/>
              </a:xfrm>
            </p:grpSpPr>
            <p:grpSp>
              <p:nvGrpSpPr>
                <p:cNvPr id="57" name="Grupo 56"/>
                <p:cNvGrpSpPr/>
                <p:nvPr/>
              </p:nvGrpSpPr>
              <p:grpSpPr>
                <a:xfrm>
                  <a:off x="3947931" y="1939740"/>
                  <a:ext cx="1968219" cy="2033724"/>
                  <a:chOff x="2051720" y="1103855"/>
                  <a:chExt cx="2376264" cy="2613177"/>
                </a:xfrm>
              </p:grpSpPr>
              <p:sp>
                <p:nvSpPr>
                  <p:cNvPr id="68" name="Elipse 67"/>
                  <p:cNvSpPr/>
                  <p:nvPr/>
                </p:nvSpPr>
                <p:spPr>
                  <a:xfrm>
                    <a:off x="2051720" y="1680117"/>
                    <a:ext cx="2376264" cy="2036915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69" name="Rectángulo redondeado 68"/>
                  <p:cNvSpPr/>
                  <p:nvPr/>
                </p:nvSpPr>
                <p:spPr>
                  <a:xfrm>
                    <a:off x="2483768" y="2060848"/>
                    <a:ext cx="1512168" cy="432048"/>
                  </a:xfrm>
                  <a:prstGeom prst="roundRec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dirty="0"/>
                      <a:t>v</a:t>
                    </a:r>
                    <a:r>
                      <a:rPr lang="es-ES" dirty="0" smtClean="0"/>
                      <a:t>ariables</a:t>
                    </a:r>
                    <a:endParaRPr lang="es-ES" dirty="0"/>
                  </a:p>
                </p:txBody>
              </p:sp>
              <p:sp>
                <p:nvSpPr>
                  <p:cNvPr id="70" name="Rectángulo redondeado 69"/>
                  <p:cNvSpPr/>
                  <p:nvPr/>
                </p:nvSpPr>
                <p:spPr>
                  <a:xfrm>
                    <a:off x="2483768" y="2688229"/>
                    <a:ext cx="1512168" cy="596755"/>
                  </a:xfrm>
                  <a:prstGeom prst="roundRec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dirty="0"/>
                      <a:t>m</a:t>
                    </a:r>
                    <a:r>
                      <a:rPr lang="es-ES" dirty="0" smtClean="0"/>
                      <a:t>étodos</a:t>
                    </a:r>
                    <a:endParaRPr lang="es-ES" dirty="0"/>
                  </a:p>
                </p:txBody>
              </p:sp>
              <p:sp>
                <p:nvSpPr>
                  <p:cNvPr id="71" name="CuadroTexto 70"/>
                  <p:cNvSpPr txBox="1"/>
                  <p:nvPr/>
                </p:nvSpPr>
                <p:spPr>
                  <a:xfrm>
                    <a:off x="2397504" y="1103855"/>
                    <a:ext cx="1680271" cy="4745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b="1" dirty="0" smtClean="0">
                        <a:solidFill>
                          <a:schemeClr val="dk1"/>
                        </a:solidFill>
                        <a:latin typeface="+mn-lt"/>
                      </a:rPr>
                      <a:t>Alumno</a:t>
                    </a:r>
                    <a:endParaRPr lang="es-ES" b="1" dirty="0">
                      <a:solidFill>
                        <a:schemeClr val="dk1"/>
                      </a:solidFill>
                      <a:latin typeface="+mn-lt"/>
                    </a:endParaRPr>
                  </a:p>
                </p:txBody>
              </p:sp>
            </p:grpSp>
            <p:grpSp>
              <p:nvGrpSpPr>
                <p:cNvPr id="58" name="Grupo 57"/>
                <p:cNvGrpSpPr/>
                <p:nvPr/>
              </p:nvGrpSpPr>
              <p:grpSpPr>
                <a:xfrm>
                  <a:off x="5916149" y="3732685"/>
                  <a:ext cx="1968219" cy="2119082"/>
                  <a:chOff x="2051720" y="994175"/>
                  <a:chExt cx="2376264" cy="2722857"/>
                </a:xfrm>
              </p:grpSpPr>
              <p:sp>
                <p:nvSpPr>
                  <p:cNvPr id="64" name="Elipse 63"/>
                  <p:cNvSpPr/>
                  <p:nvPr/>
                </p:nvSpPr>
                <p:spPr>
                  <a:xfrm>
                    <a:off x="2051720" y="1680117"/>
                    <a:ext cx="2376264" cy="2036915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65" name="Rectángulo redondeado 64"/>
                  <p:cNvSpPr/>
                  <p:nvPr/>
                </p:nvSpPr>
                <p:spPr>
                  <a:xfrm>
                    <a:off x="2483768" y="2060848"/>
                    <a:ext cx="1512168" cy="432048"/>
                  </a:xfrm>
                  <a:prstGeom prst="roundRec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dirty="0"/>
                      <a:t>v</a:t>
                    </a:r>
                    <a:r>
                      <a:rPr lang="es-ES" dirty="0" smtClean="0"/>
                      <a:t>ariables</a:t>
                    </a:r>
                    <a:endParaRPr lang="es-ES" dirty="0"/>
                  </a:p>
                </p:txBody>
              </p:sp>
              <p:sp>
                <p:nvSpPr>
                  <p:cNvPr id="66" name="Rectángulo redondeado 65"/>
                  <p:cNvSpPr/>
                  <p:nvPr/>
                </p:nvSpPr>
                <p:spPr>
                  <a:xfrm>
                    <a:off x="2483768" y="2688229"/>
                    <a:ext cx="1512168" cy="596755"/>
                  </a:xfrm>
                  <a:prstGeom prst="roundRec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dirty="0"/>
                      <a:t>m</a:t>
                    </a:r>
                    <a:r>
                      <a:rPr lang="es-ES" dirty="0" smtClean="0"/>
                      <a:t>étodos</a:t>
                    </a:r>
                    <a:endParaRPr lang="es-ES" dirty="0"/>
                  </a:p>
                </p:txBody>
              </p:sp>
              <p:sp>
                <p:nvSpPr>
                  <p:cNvPr id="67" name="CuadroTexto 66"/>
                  <p:cNvSpPr txBox="1"/>
                  <p:nvPr/>
                </p:nvSpPr>
                <p:spPr>
                  <a:xfrm>
                    <a:off x="2633858" y="994175"/>
                    <a:ext cx="1344625" cy="4745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b="1" dirty="0" smtClean="0">
                        <a:solidFill>
                          <a:schemeClr val="dk1"/>
                        </a:solidFill>
                        <a:latin typeface="+mn-lt"/>
                      </a:rPr>
                      <a:t>Docente</a:t>
                    </a:r>
                    <a:endParaRPr lang="es-ES" b="1" dirty="0">
                      <a:solidFill>
                        <a:schemeClr val="dk1"/>
                      </a:solidFill>
                      <a:latin typeface="+mn-lt"/>
                    </a:endParaRPr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>
                  <a:off x="1979712" y="3704756"/>
                  <a:ext cx="1968219" cy="1982505"/>
                  <a:chOff x="2051720" y="1169666"/>
                  <a:chExt cx="2376264" cy="2547366"/>
                </a:xfrm>
              </p:grpSpPr>
              <p:sp>
                <p:nvSpPr>
                  <p:cNvPr id="60" name="Elipse 59"/>
                  <p:cNvSpPr/>
                  <p:nvPr/>
                </p:nvSpPr>
                <p:spPr>
                  <a:xfrm>
                    <a:off x="2051720" y="1680117"/>
                    <a:ext cx="2376264" cy="2036915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61" name="Rectángulo redondeado 60"/>
                  <p:cNvSpPr/>
                  <p:nvPr/>
                </p:nvSpPr>
                <p:spPr>
                  <a:xfrm>
                    <a:off x="2483768" y="2060848"/>
                    <a:ext cx="1512168" cy="432048"/>
                  </a:xfrm>
                  <a:prstGeom prst="roundRec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dirty="0"/>
                      <a:t>v</a:t>
                    </a:r>
                    <a:r>
                      <a:rPr lang="es-ES" dirty="0" smtClean="0"/>
                      <a:t>ariables</a:t>
                    </a:r>
                    <a:endParaRPr lang="es-ES" dirty="0"/>
                  </a:p>
                </p:txBody>
              </p:sp>
              <p:sp>
                <p:nvSpPr>
                  <p:cNvPr id="62" name="Rectángulo redondeado 61"/>
                  <p:cNvSpPr/>
                  <p:nvPr/>
                </p:nvSpPr>
                <p:spPr>
                  <a:xfrm>
                    <a:off x="2483768" y="2688229"/>
                    <a:ext cx="1512168" cy="596755"/>
                  </a:xfrm>
                  <a:prstGeom prst="roundRec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dirty="0"/>
                      <a:t>m</a:t>
                    </a:r>
                    <a:r>
                      <a:rPr lang="es-ES" dirty="0" smtClean="0"/>
                      <a:t>étodos</a:t>
                    </a:r>
                    <a:endParaRPr lang="es-ES" dirty="0"/>
                  </a:p>
                </p:txBody>
              </p:sp>
              <p:sp>
                <p:nvSpPr>
                  <p:cNvPr id="63" name="CuadroTexto 62"/>
                  <p:cNvSpPr txBox="1"/>
                  <p:nvPr/>
                </p:nvSpPr>
                <p:spPr>
                  <a:xfrm>
                    <a:off x="2344831" y="1169666"/>
                    <a:ext cx="1727130" cy="5467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b="1" dirty="0" smtClean="0">
                        <a:solidFill>
                          <a:schemeClr val="dk1"/>
                        </a:solidFill>
                        <a:latin typeface="+mn-lt"/>
                      </a:rPr>
                      <a:t>Sección</a:t>
                    </a:r>
                    <a:endParaRPr lang="es-ES" b="1" dirty="0">
                      <a:solidFill>
                        <a:schemeClr val="dk1"/>
                      </a:solidFill>
                      <a:latin typeface="+mn-lt"/>
                    </a:endParaRPr>
                  </a:p>
                </p:txBody>
              </p:sp>
            </p:grpSp>
          </p:grpSp>
          <p:cxnSp>
            <p:nvCxnSpPr>
              <p:cNvPr id="54" name="Conector recto de flecha 53"/>
              <p:cNvCxnSpPr>
                <a:stCxn id="60" idx="7"/>
                <a:endCxn id="68" idx="3"/>
              </p:cNvCxnSpPr>
              <p:nvPr/>
            </p:nvCxnSpPr>
            <p:spPr>
              <a:xfrm flipV="1">
                <a:off x="3011620" y="3093239"/>
                <a:ext cx="576478" cy="59286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de flecha 54"/>
              <p:cNvCxnSpPr>
                <a:stCxn id="68" idx="5"/>
                <a:endCxn id="64" idx="1"/>
              </p:cNvCxnSpPr>
              <p:nvPr/>
            </p:nvCxnSpPr>
            <p:spPr>
              <a:xfrm>
                <a:off x="4979839" y="3093239"/>
                <a:ext cx="576477" cy="75736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de flecha 55"/>
              <p:cNvCxnSpPr>
                <a:stCxn id="60" idx="6"/>
              </p:cNvCxnSpPr>
              <p:nvPr/>
            </p:nvCxnSpPr>
            <p:spPr>
              <a:xfrm>
                <a:off x="3299859" y="4246569"/>
                <a:ext cx="1968218" cy="443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52" name="CuadroTexto 51"/>
            <p:cNvSpPr txBox="1"/>
            <p:nvPr/>
          </p:nvSpPr>
          <p:spPr>
            <a:xfrm>
              <a:off x="457200" y="5877272"/>
              <a:ext cx="7740713" cy="42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o</a:t>
              </a:r>
              <a:r>
                <a:rPr lang="es-ES" dirty="0" smtClean="0"/>
                <a:t>bjetos en la memoria RAM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6845841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980727"/>
            <a:ext cx="8229600" cy="2232249"/>
          </a:xfrm>
        </p:spPr>
        <p:txBody>
          <a:bodyPr>
            <a:normAutofit/>
          </a:bodyPr>
          <a:lstStyle/>
          <a:p>
            <a:pPr algn="just"/>
            <a:r>
              <a:rPr lang="es-ES" sz="2000" dirty="0" smtClean="0"/>
              <a:t>Los objetos en la POO son entidades o unidades independientes que poseen  </a:t>
            </a:r>
            <a:r>
              <a:rPr lang="es-ES" sz="2000" b="1" dirty="0" smtClean="0"/>
              <a:t>atributos</a:t>
            </a:r>
            <a:r>
              <a:rPr lang="es-ES" sz="2000" dirty="0" smtClean="0"/>
              <a:t> y </a:t>
            </a:r>
            <a:r>
              <a:rPr lang="es-ES" sz="2000" b="1" dirty="0" smtClean="0"/>
              <a:t>operaciones</a:t>
            </a:r>
            <a:r>
              <a:rPr lang="es-ES" sz="2000" dirty="0" smtClean="0"/>
              <a:t>.</a:t>
            </a:r>
          </a:p>
          <a:p>
            <a:pPr algn="just"/>
            <a:r>
              <a:rPr lang="es-ES" dirty="0" smtClean="0"/>
              <a:t>Los </a:t>
            </a:r>
            <a:r>
              <a:rPr lang="es-ES" b="1" dirty="0"/>
              <a:t>atributos</a:t>
            </a:r>
            <a:r>
              <a:rPr lang="es-ES" dirty="0"/>
              <a:t> son </a:t>
            </a:r>
            <a:r>
              <a:rPr lang="es-ES" dirty="0" smtClean="0"/>
              <a:t>las características </a:t>
            </a:r>
            <a:r>
              <a:rPr lang="es-ES" dirty="0"/>
              <a:t>del </a:t>
            </a:r>
            <a:r>
              <a:rPr lang="es-ES" dirty="0" smtClean="0"/>
              <a:t>objeto que se representan mediante variables.</a:t>
            </a:r>
          </a:p>
          <a:p>
            <a:pPr algn="just"/>
            <a:r>
              <a:rPr lang="es-ES" dirty="0" smtClean="0"/>
              <a:t>Las </a:t>
            </a:r>
            <a:r>
              <a:rPr lang="es-ES" b="1" dirty="0"/>
              <a:t>operaciones</a:t>
            </a:r>
            <a:r>
              <a:rPr lang="es-ES" dirty="0"/>
              <a:t> </a:t>
            </a:r>
            <a:r>
              <a:rPr lang="es-ES" dirty="0" smtClean="0"/>
              <a:t>son las formas </a:t>
            </a:r>
            <a:r>
              <a:rPr lang="es-ES" dirty="0"/>
              <a:t>de </a:t>
            </a:r>
            <a:r>
              <a:rPr lang="es-ES" dirty="0" smtClean="0"/>
              <a:t>operar del objeto que se representan mediante métodos.</a:t>
            </a:r>
            <a:endParaRPr lang="es-ES" dirty="0"/>
          </a:p>
          <a:p>
            <a:pPr algn="just"/>
            <a:endParaRPr lang="es-ES" sz="20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11477"/>
              </p:ext>
            </p:extLst>
          </p:nvPr>
        </p:nvGraphicFramePr>
        <p:xfrm>
          <a:off x="1523997" y="4365104"/>
          <a:ext cx="6216354" cy="1996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8177"/>
                <a:gridCol w="3108177"/>
              </a:tblGrid>
              <a:tr h="399239">
                <a:tc gridSpan="2"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Persona</a:t>
                      </a:r>
                      <a:endParaRPr lang="es-ES" b="1" dirty="0"/>
                    </a:p>
                  </a:txBody>
                  <a:tcPr>
                    <a:solidFill>
                      <a:srgbClr val="F4CA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99239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Atributos</a:t>
                      </a:r>
                      <a:endParaRPr lang="es-ES" b="1" dirty="0"/>
                    </a:p>
                  </a:txBody>
                  <a:tcPr>
                    <a:solidFill>
                      <a:srgbClr val="9BD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Operaciones</a:t>
                      </a:r>
                      <a:endParaRPr lang="es-ES" b="1" dirty="0"/>
                    </a:p>
                  </a:txBody>
                  <a:tcPr>
                    <a:solidFill>
                      <a:srgbClr val="9BD200"/>
                    </a:solidFill>
                  </a:tcPr>
                </a:tc>
              </a:tr>
              <a:tr h="1197717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nombre</a:t>
                      </a:r>
                    </a:p>
                    <a:p>
                      <a:pPr algn="ctr"/>
                      <a:r>
                        <a:rPr lang="es-ES" dirty="0" smtClean="0"/>
                        <a:t>edad</a:t>
                      </a:r>
                    </a:p>
                    <a:p>
                      <a:pPr algn="ctr"/>
                      <a:r>
                        <a:rPr lang="es-ES" dirty="0" smtClean="0"/>
                        <a:t>peso</a:t>
                      </a:r>
                    </a:p>
                    <a:p>
                      <a:pPr algn="ctr"/>
                      <a:r>
                        <a:rPr lang="es-ES" dirty="0" smtClean="0"/>
                        <a:t>estatura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hablar</a:t>
                      </a:r>
                    </a:p>
                    <a:p>
                      <a:pPr algn="ctr"/>
                      <a:r>
                        <a:rPr lang="es-ES" dirty="0" smtClean="0"/>
                        <a:t>caminar</a:t>
                      </a:r>
                    </a:p>
                    <a:p>
                      <a:pPr algn="ctr"/>
                      <a:r>
                        <a:rPr lang="es-ES" dirty="0" smtClean="0"/>
                        <a:t>dormir</a:t>
                      </a:r>
                    </a:p>
                    <a:p>
                      <a:pPr algn="ctr"/>
                      <a:r>
                        <a:rPr lang="es-ES" dirty="0" smtClean="0"/>
                        <a:t>comer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2" descr="http://cdn2.hubspot.net/hub/148211/file-17891428-jpg/images/shutterstock_702128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140968"/>
            <a:ext cx="683405" cy="109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09794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527587"/>
              </p:ext>
            </p:extLst>
          </p:nvPr>
        </p:nvGraphicFramePr>
        <p:xfrm>
          <a:off x="1528192" y="3212976"/>
          <a:ext cx="6096000" cy="168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b="1" dirty="0" err="1" smtClean="0"/>
                        <a:t>CuentaBancaria</a:t>
                      </a:r>
                      <a:endParaRPr lang="es-ES" b="1" dirty="0"/>
                    </a:p>
                  </a:txBody>
                  <a:tcPr>
                    <a:solidFill>
                      <a:srgbClr val="F4CA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Atributos</a:t>
                      </a:r>
                      <a:endParaRPr lang="es-ES" b="1" dirty="0"/>
                    </a:p>
                  </a:txBody>
                  <a:tcPr>
                    <a:solidFill>
                      <a:srgbClr val="9BD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Operaciones</a:t>
                      </a:r>
                      <a:endParaRPr lang="es-ES" b="1" dirty="0"/>
                    </a:p>
                  </a:txBody>
                  <a:tcPr>
                    <a:solidFill>
                      <a:srgbClr val="9BD2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titular</a:t>
                      </a:r>
                    </a:p>
                    <a:p>
                      <a:pPr algn="ctr"/>
                      <a:r>
                        <a:rPr lang="es-ES" dirty="0" smtClean="0"/>
                        <a:t>numero</a:t>
                      </a:r>
                    </a:p>
                    <a:p>
                      <a:pPr algn="ctr"/>
                      <a:r>
                        <a:rPr lang="es-ES" dirty="0" smtClean="0"/>
                        <a:t>saldo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depositar</a:t>
                      </a:r>
                    </a:p>
                    <a:p>
                      <a:pPr algn="ctr"/>
                      <a:r>
                        <a:rPr lang="es-ES" dirty="0" smtClean="0"/>
                        <a:t>retirar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1 Rectángulo"/>
          <p:cNvSpPr/>
          <p:nvPr/>
        </p:nvSpPr>
        <p:spPr>
          <a:xfrm>
            <a:off x="3565108" y="1406084"/>
            <a:ext cx="2040970" cy="1296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073" y="1509870"/>
            <a:ext cx="16954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510306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0825" y="1052512"/>
            <a:ext cx="8642350" cy="1512391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En el mundo real, para poder fabricar objetos, se requiere de un plano o un conjunto de planos.</a:t>
            </a:r>
          </a:p>
          <a:p>
            <a:pPr algn="just"/>
            <a:r>
              <a:rPr lang="es-ES" dirty="0" smtClean="0"/>
              <a:t>En forma similar, para poder crear un objeto software, se requiere de una clase o modelo.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PE" dirty="0"/>
          </a:p>
        </p:txBody>
      </p:sp>
      <p:grpSp>
        <p:nvGrpSpPr>
          <p:cNvPr id="4" name="Grupo 3"/>
          <p:cNvGrpSpPr/>
          <p:nvPr/>
        </p:nvGrpSpPr>
        <p:grpSpPr>
          <a:xfrm>
            <a:off x="1475656" y="2852712"/>
            <a:ext cx="6480720" cy="3177409"/>
            <a:chOff x="1183481" y="2375068"/>
            <a:chExt cx="6772895" cy="3655053"/>
          </a:xfrm>
        </p:grpSpPr>
        <p:grpSp>
          <p:nvGrpSpPr>
            <p:cNvPr id="5" name="Grupo 4"/>
            <p:cNvGrpSpPr/>
            <p:nvPr/>
          </p:nvGrpSpPr>
          <p:grpSpPr>
            <a:xfrm>
              <a:off x="1183481" y="2375068"/>
              <a:ext cx="6772895" cy="3655053"/>
              <a:chOff x="779053" y="2113411"/>
              <a:chExt cx="7397490" cy="4322570"/>
            </a:xfrm>
          </p:grpSpPr>
          <p:sp>
            <p:nvSpPr>
              <p:cNvPr id="12" name="Marcador de contenido 2"/>
              <p:cNvSpPr txBox="1">
                <a:spLocks/>
              </p:cNvSpPr>
              <p:nvPr/>
            </p:nvSpPr>
            <p:spPr bwMode="auto">
              <a:xfrm>
                <a:off x="779053" y="2113411"/>
                <a:ext cx="3365042" cy="5235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ts val="0"/>
                  </a:spcBef>
                  <a:spcAft>
                    <a:spcPts val="1200"/>
                  </a:spcAft>
                  <a:buClr>
                    <a:srgbClr val="CC0000"/>
                  </a:buClr>
                  <a:buSzPct val="75000"/>
                  <a:buChar char="•"/>
                  <a:defRPr sz="2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ts val="0"/>
                  </a:spcBef>
                  <a:spcAft>
                    <a:spcPts val="1200"/>
                  </a:spcAft>
                  <a:buClr>
                    <a:srgbClr val="CC0000"/>
                  </a:buClr>
                  <a:buSzPct val="80000"/>
                  <a:buFont typeface="Wingdings" pitchFamily="2" charset="2"/>
                  <a:buChar char="ü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ts val="0"/>
                  </a:spcBef>
                  <a:spcAft>
                    <a:spcPts val="1200"/>
                  </a:spcAft>
                  <a:buClr>
                    <a:schemeClr val="bg2"/>
                  </a:buClr>
                  <a:buSzPct val="65000"/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rtl="0" eaLnBrk="0" fontAlgn="base" hangingPunct="0">
                  <a:spcBef>
                    <a:spcPts val="0"/>
                  </a:spcBef>
                  <a:spcAft>
                    <a:spcPts val="120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rtl="0" eaLnBrk="0" fontAlgn="base" hangingPunct="0">
                  <a:spcBef>
                    <a:spcPts val="0"/>
                  </a:spcBef>
                  <a:spcAft>
                    <a:spcPts val="120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 algn="ctr">
                  <a:buNone/>
                </a:pPr>
                <a:r>
                  <a:rPr lang="es-ES" sz="1600" b="1" kern="0" dirty="0" smtClean="0">
                    <a:solidFill>
                      <a:srgbClr val="0070C0"/>
                    </a:solidFill>
                  </a:rPr>
                  <a:t>Plano</a:t>
                </a:r>
                <a:endParaRPr lang="es-PE" b="1" kern="0" dirty="0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7" name="Grupo 6"/>
              <p:cNvGrpSpPr/>
              <p:nvPr/>
            </p:nvGrpSpPr>
            <p:grpSpPr>
              <a:xfrm>
                <a:off x="827584" y="4293096"/>
                <a:ext cx="7348959" cy="2142885"/>
                <a:chOff x="827584" y="4293096"/>
                <a:chExt cx="7348959" cy="2142885"/>
              </a:xfrm>
            </p:grpSpPr>
            <p:sp>
              <p:nvSpPr>
                <p:cNvPr id="8" name="Marcador de contenido 2"/>
                <p:cNvSpPr txBox="1">
                  <a:spLocks/>
                </p:cNvSpPr>
                <p:nvPr/>
              </p:nvSpPr>
              <p:spPr>
                <a:xfrm>
                  <a:off x="831032" y="4851805"/>
                  <a:ext cx="3313063" cy="1584176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lIns="91440" tIns="45720" rIns="91440" bIns="45720" rtlCol="0">
                  <a:normAutofit fontScale="85000" lnSpcReduction="20000"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fontAlgn="auto">
                    <a:spcAft>
                      <a:spcPts val="0"/>
                    </a:spcAft>
                    <a:buFont typeface="Arial" pitchFamily="34" charset="0"/>
                    <a:buNone/>
                  </a:pPr>
                  <a:r>
                    <a:rPr lang="es-ES" sz="1800" dirty="0" smtClean="0">
                      <a:solidFill>
                        <a:srgbClr val="7F0055"/>
                      </a:solidFill>
                      <a:latin typeface="Franklin Gothic Medium" panose="020B0603020102020204" pitchFamily="34" charset="0"/>
                    </a:rPr>
                    <a:t>public </a:t>
                  </a:r>
                  <a:r>
                    <a:rPr lang="es-ES" sz="1800" dirty="0" err="1" smtClean="0">
                      <a:solidFill>
                        <a:srgbClr val="7F0055"/>
                      </a:solidFill>
                      <a:latin typeface="Franklin Gothic Medium" panose="020B0603020102020204" pitchFamily="34" charset="0"/>
                    </a:rPr>
                    <a:t>class</a:t>
                  </a:r>
                  <a:r>
                    <a:rPr lang="es-ES" sz="1800" dirty="0" smtClean="0">
                      <a:solidFill>
                        <a:srgbClr val="000000"/>
                      </a:solidFill>
                      <a:latin typeface="Franklin Gothic Medium" panose="020B0603020102020204" pitchFamily="34" charset="0"/>
                    </a:rPr>
                    <a:t> </a:t>
                  </a:r>
                  <a:r>
                    <a:rPr lang="es-ES" sz="1800" dirty="0" err="1" smtClean="0">
                      <a:solidFill>
                        <a:srgbClr val="000000"/>
                      </a:solidFill>
                      <a:latin typeface="Franklin Gothic Medium" panose="020B0603020102020204" pitchFamily="34" charset="0"/>
                    </a:rPr>
                    <a:t>Automovil</a:t>
                  </a:r>
                  <a:r>
                    <a:rPr lang="es-ES" sz="1800" dirty="0" smtClean="0">
                      <a:solidFill>
                        <a:srgbClr val="000000"/>
                      </a:solidFill>
                      <a:latin typeface="Franklin Gothic Medium" panose="020B0603020102020204" pitchFamily="34" charset="0"/>
                    </a:rPr>
                    <a:t> {</a:t>
                  </a:r>
                </a:p>
                <a:p>
                  <a:pPr marL="0" indent="0" fontAlgn="auto">
                    <a:spcBef>
                      <a:spcPts val="0"/>
                    </a:spcBef>
                    <a:spcAft>
                      <a:spcPts val="0"/>
                    </a:spcAft>
                    <a:buFont typeface="Arial" pitchFamily="34" charset="0"/>
                    <a:buNone/>
                  </a:pPr>
                  <a:r>
                    <a:rPr lang="es-ES" sz="1800" dirty="0" smtClean="0">
                      <a:solidFill>
                        <a:srgbClr val="000000"/>
                      </a:solidFill>
                      <a:latin typeface="Franklin Gothic Medium" panose="020B0603020102020204" pitchFamily="34" charset="0"/>
                    </a:rPr>
                    <a:t>    .</a:t>
                  </a:r>
                </a:p>
                <a:p>
                  <a:pPr marL="0" indent="0" fontAlgn="auto">
                    <a:spcBef>
                      <a:spcPts val="0"/>
                    </a:spcBef>
                    <a:spcAft>
                      <a:spcPts val="0"/>
                    </a:spcAft>
                    <a:buFont typeface="Arial" pitchFamily="34" charset="0"/>
                    <a:buNone/>
                  </a:pPr>
                  <a:r>
                    <a:rPr lang="es-ES" sz="1800" dirty="0" smtClean="0">
                      <a:solidFill>
                        <a:srgbClr val="000000"/>
                      </a:solidFill>
                      <a:latin typeface="Franklin Gothic Medium" panose="020B0603020102020204" pitchFamily="34" charset="0"/>
                    </a:rPr>
                    <a:t>    .</a:t>
                  </a:r>
                </a:p>
                <a:p>
                  <a:pPr marL="0" indent="0" fontAlgn="auto">
                    <a:spcBef>
                      <a:spcPts val="0"/>
                    </a:spcBef>
                    <a:spcAft>
                      <a:spcPts val="0"/>
                    </a:spcAft>
                    <a:buFont typeface="Arial" pitchFamily="34" charset="0"/>
                    <a:buNone/>
                  </a:pPr>
                  <a:r>
                    <a:rPr lang="es-ES" sz="1800" dirty="0" smtClean="0">
                      <a:solidFill>
                        <a:srgbClr val="000000"/>
                      </a:solidFill>
                      <a:latin typeface="Franklin Gothic Medium" panose="020B0603020102020204" pitchFamily="34" charset="0"/>
                    </a:rPr>
                    <a:t>    .</a:t>
                  </a:r>
                </a:p>
                <a:p>
                  <a:pPr marL="0" indent="0" fontAlgn="auto">
                    <a:spcAft>
                      <a:spcPts val="0"/>
                    </a:spcAft>
                    <a:buFont typeface="Arial" pitchFamily="34" charset="0"/>
                    <a:buNone/>
                  </a:pPr>
                  <a:r>
                    <a:rPr lang="es-ES" sz="1800" dirty="0" smtClean="0">
                      <a:solidFill>
                        <a:srgbClr val="000000"/>
                      </a:solidFill>
                      <a:latin typeface="Franklin Gothic Medium" panose="020B0603020102020204" pitchFamily="34" charset="0"/>
                    </a:rPr>
                    <a:t>}</a:t>
                  </a:r>
                  <a:endParaRPr lang="es-PE" sz="1800" dirty="0"/>
                </a:p>
              </p:txBody>
            </p:sp>
            <p:sp>
              <p:nvSpPr>
                <p:cNvPr id="9" name="Marcador de contenido 2"/>
                <p:cNvSpPr txBox="1">
                  <a:spLocks/>
                </p:cNvSpPr>
                <p:nvPr/>
              </p:nvSpPr>
              <p:spPr bwMode="auto">
                <a:xfrm>
                  <a:off x="827584" y="4293096"/>
                  <a:ext cx="3316511" cy="457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ts val="0"/>
                    </a:spcBef>
                    <a:spcAft>
                      <a:spcPts val="1200"/>
                    </a:spcAft>
                    <a:buClr>
                      <a:srgbClr val="CC0000"/>
                    </a:buClr>
                    <a:buSzPct val="75000"/>
                    <a:buChar char="•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ts val="0"/>
                    </a:spcBef>
                    <a:spcAft>
                      <a:spcPts val="1200"/>
                    </a:spcAft>
                    <a:buClr>
                      <a:srgbClr val="CC0000"/>
                    </a:buClr>
                    <a:buSzPct val="80000"/>
                    <a:buFont typeface="Wingdings" pitchFamily="2" charset="2"/>
                    <a:buChar char="ü"/>
                    <a:defRPr sz="22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ts val="0"/>
                    </a:spcBef>
                    <a:spcAft>
                      <a:spcPts val="1200"/>
                    </a:spcAft>
                    <a:buClr>
                      <a:schemeClr val="bg2"/>
                    </a:buClr>
                    <a:buSzPct val="65000"/>
                    <a:buFont typeface="Wingdings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rtl="0" eaLnBrk="0" fontAlgn="base" hangingPunct="0">
                    <a:spcBef>
                      <a:spcPts val="0"/>
                    </a:spcBef>
                    <a:spcAft>
                      <a:spcPts val="120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¨"/>
                    <a:defRPr sz="22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rtl="0" eaLnBrk="0" fontAlgn="base" hangingPunct="0">
                    <a:spcBef>
                      <a:spcPts val="0"/>
                    </a:spcBef>
                    <a:spcAft>
                      <a:spcPts val="120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s-ES" sz="1600" b="1" kern="0" dirty="0" smtClean="0">
                      <a:solidFill>
                        <a:srgbClr val="0070C0"/>
                      </a:solidFill>
                    </a:rPr>
                    <a:t>Clase</a:t>
                  </a:r>
                  <a:endParaRPr lang="es-PE" b="1" kern="0" dirty="0">
                    <a:solidFill>
                      <a:srgbClr val="0070C0"/>
                    </a:solidFill>
                  </a:endParaRPr>
                </a:p>
              </p:txBody>
            </p:sp>
            <p:pic>
              <p:nvPicPr>
                <p:cNvPr id="10" name="Picture 4" descr="http://mlv-s1-p.mlstatic.com/memoria-dimm-sdram-pc100-128-mb-168-pin-pentium-p2-p3-pc-13566-MLV2941821710_072012-F.jp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6332">
                  <a:off x="5671536" y="4935309"/>
                  <a:ext cx="1665054" cy="11480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" name="Marcador de contenido 2"/>
                <p:cNvSpPr txBox="1">
                  <a:spLocks/>
                </p:cNvSpPr>
                <p:nvPr/>
              </p:nvSpPr>
              <p:spPr bwMode="auto">
                <a:xfrm>
                  <a:off x="4860032" y="4293096"/>
                  <a:ext cx="3316511" cy="457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ts val="0"/>
                    </a:spcBef>
                    <a:spcAft>
                      <a:spcPts val="1200"/>
                    </a:spcAft>
                    <a:buClr>
                      <a:srgbClr val="CC0000"/>
                    </a:buClr>
                    <a:buSzPct val="75000"/>
                    <a:buChar char="•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ts val="0"/>
                    </a:spcBef>
                    <a:spcAft>
                      <a:spcPts val="1200"/>
                    </a:spcAft>
                    <a:buClr>
                      <a:srgbClr val="CC0000"/>
                    </a:buClr>
                    <a:buSzPct val="80000"/>
                    <a:buFont typeface="Wingdings" pitchFamily="2" charset="2"/>
                    <a:buChar char="ü"/>
                    <a:defRPr sz="22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ts val="0"/>
                    </a:spcBef>
                    <a:spcAft>
                      <a:spcPts val="1200"/>
                    </a:spcAft>
                    <a:buClr>
                      <a:schemeClr val="bg2"/>
                    </a:buClr>
                    <a:buSzPct val="65000"/>
                    <a:buFont typeface="Wingdings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rtl="0" eaLnBrk="0" fontAlgn="base" hangingPunct="0">
                    <a:spcBef>
                      <a:spcPts val="0"/>
                    </a:spcBef>
                    <a:spcAft>
                      <a:spcPts val="120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¨"/>
                    <a:defRPr sz="22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rtl="0" eaLnBrk="0" fontAlgn="base" hangingPunct="0">
                    <a:spcBef>
                      <a:spcPts val="0"/>
                    </a:spcBef>
                    <a:spcAft>
                      <a:spcPts val="120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s-ES" sz="1600" b="1" kern="0" dirty="0">
                      <a:solidFill>
                        <a:srgbClr val="0070C0"/>
                      </a:solidFill>
                    </a:rPr>
                    <a:t>o</a:t>
                  </a:r>
                  <a:r>
                    <a:rPr lang="es-ES" sz="1600" b="1" kern="0" dirty="0" smtClean="0">
                      <a:solidFill>
                        <a:srgbClr val="0070C0"/>
                      </a:solidFill>
                    </a:rPr>
                    <a:t>bjeto</a:t>
                  </a:r>
                  <a:endParaRPr lang="es-PE" b="1" kern="0" dirty="0">
                    <a:solidFill>
                      <a:srgbClr val="0070C0"/>
                    </a:solidFill>
                  </a:endParaRPr>
                </a:p>
              </p:txBody>
            </p:sp>
          </p:grpSp>
        </p:grpSp>
        <p:sp>
          <p:nvSpPr>
            <p:cNvPr id="17" name="Elipse 16"/>
            <p:cNvSpPr/>
            <p:nvPr/>
          </p:nvSpPr>
          <p:spPr>
            <a:xfrm>
              <a:off x="6588224" y="5013176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9" name="Conector recto de flecha 18"/>
          <p:cNvCxnSpPr/>
          <p:nvPr/>
        </p:nvCxnSpPr>
        <p:spPr>
          <a:xfrm>
            <a:off x="4601399" y="3645024"/>
            <a:ext cx="9787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4604658" y="5333866"/>
            <a:ext cx="9787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417" y="3314286"/>
            <a:ext cx="1945779" cy="69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s://encrypted-tbn0.gstatic.com/images?q=tbn:ANd9GcTpbSYSPo2FsQfJh27Lw22owxmL4IRNTo1R5wVZECN960InvBO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112" y="3100653"/>
            <a:ext cx="1535031" cy="114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Marcador de contenido 2"/>
          <p:cNvSpPr txBox="1">
            <a:spLocks/>
          </p:cNvSpPr>
          <p:nvPr/>
        </p:nvSpPr>
        <p:spPr bwMode="auto">
          <a:xfrm>
            <a:off x="5037820" y="2900881"/>
            <a:ext cx="2905496" cy="3366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0"/>
              </a:spcBef>
              <a:spcAft>
                <a:spcPts val="1200"/>
              </a:spcAft>
              <a:buClr>
                <a:srgbClr val="CC0000"/>
              </a:buClr>
              <a:buSzPct val="75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ts val="1200"/>
              </a:spcAft>
              <a:buClr>
                <a:srgbClr val="CC0000"/>
              </a:buClr>
              <a:buSzPct val="80000"/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buNone/>
            </a:pPr>
            <a:r>
              <a:rPr lang="es-ES" sz="1600" b="1" kern="0" dirty="0">
                <a:solidFill>
                  <a:srgbClr val="0070C0"/>
                </a:solidFill>
              </a:rPr>
              <a:t>o</a:t>
            </a:r>
            <a:r>
              <a:rPr lang="es-ES" sz="1600" b="1" kern="0" dirty="0" smtClean="0">
                <a:solidFill>
                  <a:srgbClr val="0070C0"/>
                </a:solidFill>
              </a:rPr>
              <a:t>bjeto</a:t>
            </a:r>
            <a:endParaRPr lang="es-PE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0161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0825" y="1052513"/>
            <a:ext cx="8648476" cy="1458867"/>
          </a:xfrm>
        </p:spPr>
        <p:txBody>
          <a:bodyPr>
            <a:normAutofit/>
          </a:bodyPr>
          <a:lstStyle/>
          <a:p>
            <a:pPr algn="just"/>
            <a:r>
              <a:rPr lang="es-ES" sz="2000" dirty="0" smtClean="0"/>
              <a:t>Una </a:t>
            </a:r>
            <a:r>
              <a:rPr lang="es-ES" sz="2000" b="1" dirty="0" smtClean="0"/>
              <a:t>clase</a:t>
            </a:r>
            <a:r>
              <a:rPr lang="es-ES" sz="2000" dirty="0" smtClean="0"/>
              <a:t> es una plantilla (más propiamente, un </a:t>
            </a:r>
            <a:r>
              <a:rPr lang="es-ES" sz="2000" b="1" dirty="0" smtClean="0"/>
              <a:t>tipo de dato</a:t>
            </a:r>
            <a:r>
              <a:rPr lang="es-ES" sz="2000" dirty="0" smtClean="0"/>
              <a:t>) que especifica los </a:t>
            </a:r>
            <a:r>
              <a:rPr lang="es-ES" sz="2000" i="1" dirty="0" smtClean="0"/>
              <a:t>atributos</a:t>
            </a:r>
            <a:r>
              <a:rPr lang="es-ES" sz="2000" dirty="0" smtClean="0"/>
              <a:t> (mediante variables denominadas </a:t>
            </a:r>
            <a:r>
              <a:rPr lang="es-ES" sz="2000" i="1" dirty="0" smtClean="0"/>
              <a:t>variables miembro</a:t>
            </a:r>
            <a:r>
              <a:rPr lang="es-ES" sz="2000" dirty="0" smtClean="0"/>
              <a:t>) y las </a:t>
            </a:r>
            <a:r>
              <a:rPr lang="es-ES" sz="2000" i="1" dirty="0" smtClean="0"/>
              <a:t>operaciones</a:t>
            </a:r>
            <a:r>
              <a:rPr lang="es-ES" sz="2000" dirty="0" smtClean="0"/>
              <a:t> (mediante métodos denominados </a:t>
            </a:r>
            <a:r>
              <a:rPr lang="es-ES" sz="2000" i="1" dirty="0" smtClean="0"/>
              <a:t>métodos miembro</a:t>
            </a:r>
            <a:r>
              <a:rPr lang="es-ES" sz="2000" dirty="0" smtClean="0"/>
              <a:t>) de un tipo de objeto a crear.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</a:t>
            </a:r>
            <a:endParaRPr lang="es-PE" dirty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457200" y="2780928"/>
            <a:ext cx="8229600" cy="25922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s-E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</a:t>
            </a:r>
            <a:r>
              <a:rPr lang="es-E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NombreClase</a:t>
            </a:r>
            <a:r>
              <a:rPr lang="es-E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s-ES" sz="16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 </a:t>
            </a:r>
            <a:r>
              <a:rPr lang="es-ES" sz="16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s-ES" sz="16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tributos (variables miembro)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s-E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s-E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s-E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s-ES" sz="16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 </a:t>
            </a:r>
            <a:r>
              <a:rPr lang="es-ES" sz="16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s-ES" sz="16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peraciones (métodos miembro) 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s-E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s-E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s-E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s-E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s-P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55359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 Bluesk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odelo Bluesky" id="{ED23B2D4-3B3B-4B4F-BAF0-02387648F087}" vid="{54A2B2FF-1231-44B3-B675-C15630CBEAA7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Bluesky</Template>
  <TotalTime>12039</TotalTime>
  <Words>1085</Words>
  <Application>Microsoft Office PowerPoint</Application>
  <PresentationFormat>Presentación en pantalla (4:3)</PresentationFormat>
  <Paragraphs>234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Modelo Bluesky</vt:lpstr>
      <vt:lpstr>Algoritmos y Estructura de Datos</vt:lpstr>
      <vt:lpstr>Clases y Objetos Conceptos básicos de POO</vt:lpstr>
      <vt:lpstr>Contenido</vt:lpstr>
      <vt:lpstr>Introducción</vt:lpstr>
      <vt:lpstr>Introducción</vt:lpstr>
      <vt:lpstr>Introducción</vt:lpstr>
      <vt:lpstr>Introducción</vt:lpstr>
      <vt:lpstr>Introducción</vt:lpstr>
      <vt:lpstr>Clase</vt:lpstr>
      <vt:lpstr>Clase</vt:lpstr>
      <vt:lpstr>Clase</vt:lpstr>
      <vt:lpstr>Objeto</vt:lpstr>
      <vt:lpstr>Declaración y creación de objetos</vt:lpstr>
      <vt:lpstr>Declaración y creación de objetos</vt:lpstr>
      <vt:lpstr>Declaración y creación de objetos</vt:lpstr>
      <vt:lpstr>Declaración y creación de objetos</vt:lpstr>
      <vt:lpstr>Acceso a los miembros de una clase</vt:lpstr>
      <vt:lpstr>Paquete</vt:lpstr>
      <vt:lpstr>Especificador de acceso public</vt:lpstr>
      <vt:lpstr>Sentencia import</vt:lpstr>
      <vt:lpstr>Ejemplo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AED_Semana_01</dc:title>
  <dc:creator>Mendo Paz SRL</dc:creator>
  <cp:lastModifiedBy>lenovo</cp:lastModifiedBy>
  <cp:revision>1</cp:revision>
  <dcterms:created xsi:type="dcterms:W3CDTF">1998-09-12T15:12:24Z</dcterms:created>
  <dcterms:modified xsi:type="dcterms:W3CDTF">2017-08-12T03:16:54Z</dcterms:modified>
</cp:coreProperties>
</file>