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66" r:id="rId1"/>
  </p:sldMasterIdLst>
  <p:notesMasterIdLst>
    <p:notesMasterId r:id="rId17"/>
  </p:notesMasterIdLst>
  <p:handoutMasterIdLst>
    <p:handoutMasterId r:id="rId18"/>
  </p:handoutMasterIdLst>
  <p:sldIdLst>
    <p:sldId id="578" r:id="rId2"/>
    <p:sldId id="627" r:id="rId3"/>
    <p:sldId id="600" r:id="rId4"/>
    <p:sldId id="704" r:id="rId5"/>
    <p:sldId id="705" r:id="rId6"/>
    <p:sldId id="706" r:id="rId7"/>
    <p:sldId id="707" r:id="rId8"/>
    <p:sldId id="708" r:id="rId9"/>
    <p:sldId id="709" r:id="rId10"/>
    <p:sldId id="710" r:id="rId11"/>
    <p:sldId id="712" r:id="rId12"/>
    <p:sldId id="713" r:id="rId13"/>
    <p:sldId id="711" r:id="rId14"/>
    <p:sldId id="714" r:id="rId15"/>
    <p:sldId id="62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7F5F"/>
    <a:srgbClr val="E4E0CE"/>
    <a:srgbClr val="FCDDC4"/>
    <a:srgbClr val="E9E6D7"/>
    <a:srgbClr val="FDD78B"/>
    <a:srgbClr val="FFD597"/>
    <a:srgbClr val="FFC46D"/>
    <a:srgbClr val="FFD685"/>
    <a:srgbClr val="FFCC66"/>
    <a:srgbClr val="FDD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19" autoAdjust="0"/>
    <p:restoredTop sz="93896" autoAdjust="0"/>
  </p:normalViewPr>
  <p:slideViewPr>
    <p:cSldViewPr>
      <p:cViewPr>
        <p:scale>
          <a:sx n="100" d="100"/>
          <a:sy n="100" d="100"/>
        </p:scale>
        <p:origin x="-1818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2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B05FAD6-32A5-4211-BD51-D96D745F156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31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8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0"/>
            <a:r>
              <a:rPr lang="es-ES_tradnl" noProof="0" smtClean="0"/>
              <a:t>Segundo nivel</a:t>
            </a:r>
          </a:p>
          <a:p>
            <a:pPr lvl="0"/>
            <a:r>
              <a:rPr lang="es-ES_tradnl" noProof="0" smtClean="0"/>
              <a:t>Tercer nivel</a:t>
            </a:r>
          </a:p>
          <a:p>
            <a:pPr lvl="0"/>
            <a:r>
              <a:rPr lang="es-ES_tradnl" noProof="0" smtClean="0"/>
              <a:t>Cuarto nivel</a:t>
            </a:r>
          </a:p>
          <a:p>
            <a:pPr lvl="0"/>
            <a:r>
              <a:rPr lang="es-ES_tradnl" noProof="0" smtClean="0"/>
              <a:t>Quinto nivel</a:t>
            </a:r>
          </a:p>
        </p:txBody>
      </p:sp>
      <p:sp>
        <p:nvSpPr>
          <p:cNvPr id="198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8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6CC93FF-168B-4263-9398-DBEDF051D76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37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/>
        </p:blipFill>
        <p:spPr>
          <a:xfrm>
            <a:off x="7758641" y="5925345"/>
            <a:ext cx="1373904" cy="93265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Nombre del curso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187624" y="4653136"/>
            <a:ext cx="6768752" cy="9856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Autores y semestre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10" name="Imagen 9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144677"/>
            <a:ext cx="2659360" cy="176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2392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21165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/>
        </p:blipFill>
        <p:spPr>
          <a:xfrm>
            <a:off x="7758641" y="5925345"/>
            <a:ext cx="1373904" cy="932656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2 Subtítulo"/>
          <p:cNvSpPr>
            <a:spLocks noGrp="1"/>
          </p:cNvSpPr>
          <p:nvPr>
            <p:ph type="subTitle" idx="13" hasCustomPrompt="1"/>
          </p:nvPr>
        </p:nvSpPr>
        <p:spPr>
          <a:xfrm>
            <a:off x="683568" y="4653136"/>
            <a:ext cx="7776864" cy="9856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la unidad de aprendizaje</a:t>
            </a:r>
            <a:endParaRPr lang="es-PE" dirty="0"/>
          </a:p>
        </p:txBody>
      </p:sp>
      <p:sp>
        <p:nvSpPr>
          <p:cNvPr id="15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 algn="l">
              <a:defRPr sz="28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tema</a:t>
            </a:r>
            <a:endParaRPr lang="es-PE" dirty="0"/>
          </a:p>
        </p:txBody>
      </p:sp>
      <p:pic>
        <p:nvPicPr>
          <p:cNvPr id="9" name="Imagen 8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090331"/>
            <a:ext cx="2659360" cy="176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2952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83286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774893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43997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06468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052736"/>
            <a:ext cx="3008313" cy="50734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828525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92288" y="5157192"/>
            <a:ext cx="5486400" cy="426170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6001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1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40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Algoritmos y Estructura de Datos</a:t>
            </a:r>
            <a:endParaRPr lang="es-PE" dirty="0"/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1187624" y="4653136"/>
            <a:ext cx="6768752" cy="1440160"/>
          </a:xfrm>
        </p:spPr>
        <p:txBody>
          <a:bodyPr>
            <a:normAutofit/>
          </a:bodyPr>
          <a:lstStyle/>
          <a:p>
            <a:r>
              <a:rPr lang="es-PE" dirty="0">
                <a:solidFill>
                  <a:srgbClr val="5F5F5F"/>
                </a:solidFill>
              </a:rPr>
              <a:t>Equipo de Profesores del Curso</a:t>
            </a:r>
          </a:p>
          <a:p>
            <a:r>
              <a:rPr lang="es-PE" dirty="0" smtClean="0">
                <a:solidFill>
                  <a:srgbClr val="5F5F5F"/>
                </a:solidFill>
              </a:rPr>
              <a:t>Ciclo 2017 </a:t>
            </a:r>
            <a:r>
              <a:rPr lang="es-PE" smtClean="0">
                <a:solidFill>
                  <a:srgbClr val="5F5F5F"/>
                </a:solidFill>
              </a:rPr>
              <a:t>– </a:t>
            </a:r>
            <a:r>
              <a:rPr lang="es-PE" smtClean="0">
                <a:solidFill>
                  <a:srgbClr val="5F5F5F"/>
                </a:solidFill>
              </a:rPr>
              <a:t>II</a:t>
            </a:r>
            <a:endParaRPr lang="es-PE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594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Métodos básicos de la clase </a:t>
            </a:r>
            <a:r>
              <a:rPr lang="es-ES" dirty="0" err="1" smtClean="0"/>
              <a:t>ArrayList</a:t>
            </a:r>
            <a:endParaRPr lang="es-ES" dirty="0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323850" y="1816100"/>
            <a:ext cx="8820150" cy="1901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600" b="1" dirty="0" smtClean="0">
                <a:solidFill>
                  <a:srgbClr val="CC3300"/>
                </a:solidFill>
                <a:latin typeface="Courier New" pitchFamily="49" charset="0"/>
              </a:rPr>
              <a:t>1)</a:t>
            </a:r>
            <a:r>
              <a:rPr lang="es-PE" sz="1600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ES" sz="16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6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PE" sz="1600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PE" sz="1600" b="1" dirty="0" err="1" smtClean="0">
                <a:latin typeface="Courier New" pitchFamily="49" charset="0"/>
              </a:rPr>
              <a:t>add</a:t>
            </a:r>
            <a:r>
              <a:rPr lang="es-PE" sz="1600" dirty="0" smtClean="0">
                <a:latin typeface="Courier New" pitchFamily="49" charset="0"/>
              </a:rPr>
              <a:t>(</a:t>
            </a:r>
            <a:r>
              <a:rPr lang="es-PE" sz="1600" dirty="0" err="1" smtClean="0">
                <a:latin typeface="Courier New" pitchFamily="49" charset="0"/>
              </a:rPr>
              <a:t>Object</a:t>
            </a:r>
            <a:r>
              <a:rPr lang="es-PE" sz="1600" dirty="0" smtClean="0">
                <a:latin typeface="Courier New" pitchFamily="49" charset="0"/>
              </a:rPr>
              <a:t>) {</a:t>
            </a:r>
            <a:r>
              <a:rPr lang="en-US" sz="1600" dirty="0" smtClean="0">
                <a:latin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   }</a:t>
            </a:r>
            <a:endParaRPr lang="en-US" sz="1600" dirty="0">
              <a:latin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  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Adiciona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una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dirección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de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memoria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en la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posición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que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sigue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.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eaLnBrk="1" hangingPunct="1"/>
            <a:r>
              <a:rPr lang="en-US" sz="1200" dirty="0" err="1">
                <a:latin typeface="Courier New" pitchFamily="49" charset="0"/>
              </a:rPr>
              <a:t>Ej</a:t>
            </a:r>
            <a:r>
              <a:rPr lang="en-US" sz="1200" dirty="0">
                <a:latin typeface="Courier New" pitchFamily="49" charset="0"/>
              </a:rPr>
              <a:t>: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</a:rPr>
              <a:t>   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200" b="1" dirty="0" smtClean="0">
                <a:latin typeface="Courier New" pitchFamily="49" charset="0"/>
              </a:rPr>
              <a:t>.add(</a:t>
            </a:r>
            <a:r>
              <a:rPr lang="es-ES" sz="12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Alumno</a:t>
            </a:r>
            <a:r>
              <a:rPr lang="en-US" sz="1200" b="1" dirty="0" smtClean="0">
                <a:latin typeface="Courier New" pitchFamily="49" charset="0"/>
              </a:rPr>
              <a:t>(123, </a:t>
            </a:r>
            <a:r>
              <a:rPr lang="es-E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“Ana”</a:t>
            </a:r>
            <a:r>
              <a:rPr lang="en-US" sz="1200" b="1" dirty="0" smtClean="0">
                <a:latin typeface="Courier New" pitchFamily="49" charset="0"/>
              </a:rPr>
              <a:t>, 19, 17));</a:t>
            </a:r>
            <a:endParaRPr lang="en-US" sz="1200" b="1" dirty="0">
              <a:latin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</a:rPr>
              <a:t>   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200" b="1" dirty="0" smtClean="0">
                <a:latin typeface="Courier New" pitchFamily="49" charset="0"/>
              </a:rPr>
              <a:t>.add(</a:t>
            </a:r>
            <a:r>
              <a:rPr lang="es-ES" sz="12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Alumno</a:t>
            </a:r>
            <a:r>
              <a:rPr lang="en-US" sz="1200" b="1" dirty="0" smtClean="0">
                <a:latin typeface="Courier New" pitchFamily="49" charset="0"/>
              </a:rPr>
              <a:t>(456, </a:t>
            </a:r>
            <a:r>
              <a:rPr lang="es-E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“Juan”</a:t>
            </a:r>
            <a:r>
              <a:rPr lang="en-US" sz="1200" b="1" dirty="0" smtClean="0">
                <a:latin typeface="Courier New" pitchFamily="49" charset="0"/>
              </a:rPr>
              <a:t>, 15, 14));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  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200" b="1" dirty="0" smtClean="0">
                <a:latin typeface="Courier New" pitchFamily="49" charset="0"/>
              </a:rPr>
              <a:t>.add(</a:t>
            </a:r>
            <a:r>
              <a:rPr lang="es-ES" sz="12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Alumno</a:t>
            </a:r>
            <a:r>
              <a:rPr lang="en-US" sz="1200" b="1" dirty="0" smtClean="0">
                <a:latin typeface="Courier New" pitchFamily="49" charset="0"/>
              </a:rPr>
              <a:t>(789, </a:t>
            </a:r>
            <a:r>
              <a:rPr lang="es-E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“Pedro”</a:t>
            </a:r>
            <a:r>
              <a:rPr lang="en-US" sz="1200" b="1" dirty="0" smtClean="0">
                <a:latin typeface="Courier New" pitchFamily="49" charset="0"/>
              </a:rPr>
              <a:t>, 19, 15));</a:t>
            </a:r>
            <a:r>
              <a:rPr lang="en-US" sz="1200" b="1" dirty="0">
                <a:latin typeface="Courier New" pitchFamily="49" charset="0"/>
              </a:rPr>
              <a:t/>
            </a:r>
            <a:br>
              <a:rPr lang="en-US" sz="12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   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200" b="1" dirty="0" smtClean="0">
                <a:latin typeface="Courier New" pitchFamily="49" charset="0"/>
              </a:rPr>
              <a:t>.add(</a:t>
            </a:r>
            <a:r>
              <a:rPr lang="es-ES" sz="12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Alumno</a:t>
            </a:r>
            <a:r>
              <a:rPr lang="en-US" sz="1200" b="1" dirty="0" smtClean="0">
                <a:latin typeface="Courier New" pitchFamily="49" charset="0"/>
              </a:rPr>
              <a:t>(302, </a:t>
            </a:r>
            <a:r>
              <a:rPr lang="es-E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“David”</a:t>
            </a:r>
            <a:r>
              <a:rPr lang="en-US" sz="1200" b="1" dirty="0" smtClean="0">
                <a:latin typeface="Courier New" pitchFamily="49" charset="0"/>
              </a:rPr>
              <a:t>, 13, 18));</a:t>
            </a:r>
            <a:endParaRPr lang="en-US" sz="1200" b="1" dirty="0">
              <a:latin typeface="Courier New" pitchFamily="49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832770" y="4009549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456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“Juan”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15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14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2733674" y="4214337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789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“Pedro”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19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15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3598863" y="3620613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302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“David”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13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18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922834" y="4390549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123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“Ana”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19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17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21085" y="5585978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4400" b="1" dirty="0" smtClean="0"/>
              <a:t>  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40836"/>
              </p:ext>
            </p:extLst>
          </p:nvPr>
        </p:nvGraphicFramePr>
        <p:xfrm>
          <a:off x="2277267" y="5823262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199442"/>
              </p:ext>
            </p:extLst>
          </p:nvPr>
        </p:nvGraphicFramePr>
        <p:xfrm>
          <a:off x="2277267" y="6202352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Rectangle 25"/>
          <p:cNvSpPr>
            <a:spLocks noChangeArrowheads="1"/>
          </p:cNvSpPr>
          <p:nvPr/>
        </p:nvSpPr>
        <p:spPr bwMode="auto">
          <a:xfrm rot="-5400000">
            <a:off x="4561210" y="6447398"/>
            <a:ext cx="3571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/>
                </a:solidFill>
              </a:rPr>
              <a:t>  </a:t>
            </a:r>
            <a:r>
              <a:rPr lang="es-PE" sz="1400" b="1" dirty="0">
                <a:solidFill>
                  <a:srgbClr val="CC3300"/>
                </a:solidFill>
                <a:sym typeface="Wingdings" pitchFamily="2" charset="2"/>
              </a:rPr>
              <a:t></a:t>
            </a:r>
            <a:endParaRPr lang="es-ES" sz="1400" b="1" dirty="0">
              <a:solidFill>
                <a:srgbClr val="CC3300"/>
              </a:solidFill>
            </a:endParaRPr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 flipH="1" flipV="1">
            <a:off x="1318914" y="5114449"/>
            <a:ext cx="1218174" cy="89312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0" name="Line 42"/>
          <p:cNvSpPr>
            <a:spLocks noChangeShapeType="1"/>
          </p:cNvSpPr>
          <p:nvPr/>
        </p:nvSpPr>
        <p:spPr bwMode="auto">
          <a:xfrm flipH="1" flipV="1">
            <a:off x="2228851" y="4750908"/>
            <a:ext cx="900904" cy="1256661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H="1" flipV="1">
            <a:off x="3154362" y="4935060"/>
            <a:ext cx="481533" cy="1072509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H="1" flipV="1">
            <a:off x="3994943" y="4369910"/>
            <a:ext cx="174906" cy="1637658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19347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Métodos básicos de la clase </a:t>
            </a:r>
            <a:r>
              <a:rPr lang="es-ES" dirty="0" err="1" smtClean="0"/>
              <a:t>ArrayList</a:t>
            </a:r>
            <a:endParaRPr lang="es-ES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23850" y="1811338"/>
            <a:ext cx="8820150" cy="168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600" b="1" dirty="0">
                <a:solidFill>
                  <a:srgbClr val="CC3300"/>
                </a:solidFill>
                <a:latin typeface="Courier New" pitchFamily="49" charset="0"/>
              </a:rPr>
              <a:t>2</a:t>
            </a:r>
            <a:r>
              <a:rPr lang="es-PE" sz="1600" b="1" dirty="0" smtClean="0">
                <a:solidFill>
                  <a:srgbClr val="CC3300"/>
                </a:solidFill>
                <a:latin typeface="Courier New" pitchFamily="49" charset="0"/>
              </a:rPr>
              <a:t>)</a:t>
            </a:r>
            <a:r>
              <a:rPr lang="es-PE" sz="1600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ES" sz="16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6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600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PE" sz="1600" b="1" dirty="0" err="1">
                <a:latin typeface="Courier New" pitchFamily="49" charset="0"/>
              </a:rPr>
              <a:t>size</a:t>
            </a:r>
            <a:r>
              <a:rPr lang="es-PE" sz="1600" dirty="0" smtClean="0">
                <a:latin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{</a:t>
            </a:r>
            <a:endParaRPr lang="en-US" sz="1600" dirty="0">
              <a:latin typeface="Courier New" pitchFamily="49" charset="0"/>
            </a:endParaRPr>
          </a:p>
          <a:p>
            <a:pPr eaLnBrk="1" hangingPunct="1"/>
            <a:r>
              <a:rPr lang="en-US" sz="1600" dirty="0" smtClean="0">
                <a:latin typeface="Courier New" pitchFamily="49" charset="0"/>
              </a:rPr>
              <a:t>   }</a:t>
            </a:r>
            <a:endParaRPr lang="en-US" sz="1600" dirty="0">
              <a:latin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  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Retorna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la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cantidad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de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direcciones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de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memoria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almacenadas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eaLnBrk="1" hangingPunct="1"/>
            <a:r>
              <a:rPr lang="en-US" sz="1200" dirty="0" err="1">
                <a:latin typeface="Courier New" pitchFamily="49" charset="0"/>
              </a:rPr>
              <a:t>Ej</a:t>
            </a:r>
            <a:r>
              <a:rPr lang="en-US" sz="1200" dirty="0">
                <a:latin typeface="Courier New" pitchFamily="49" charset="0"/>
              </a:rPr>
              <a:t>:</a:t>
            </a:r>
          </a:p>
          <a:p>
            <a:pPr eaLnBrk="1" hangingPunct="1"/>
            <a:r>
              <a:rPr lang="en-US" sz="1200" dirty="0">
                <a:latin typeface="Courier New" pitchFamily="49" charset="0"/>
              </a:rPr>
              <a:t>    </a:t>
            </a:r>
            <a:r>
              <a:rPr lang="es-ES" sz="12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cantidad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=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200" b="1" dirty="0" smtClean="0">
                <a:latin typeface="Courier New" pitchFamily="49" charset="0"/>
              </a:rPr>
              <a:t>.size</a:t>
            </a:r>
            <a:r>
              <a:rPr lang="en-US" sz="1200" b="1" dirty="0">
                <a:latin typeface="Courier New" pitchFamily="49" charset="0"/>
              </a:rPr>
              <a:t>();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i="1" dirty="0">
                <a:solidFill>
                  <a:srgbClr val="00CC00"/>
                </a:solidFill>
                <a:latin typeface="Courier New" pitchFamily="49" charset="0"/>
              </a:rPr>
              <a:t>// </a:t>
            </a:r>
            <a:r>
              <a:rPr lang="en-US" sz="1200" i="1" dirty="0" err="1">
                <a:solidFill>
                  <a:srgbClr val="00CC00"/>
                </a:solidFill>
                <a:latin typeface="Courier New" pitchFamily="49" charset="0"/>
              </a:rPr>
              <a:t>cantidad</a:t>
            </a:r>
            <a:r>
              <a:rPr lang="en-US" sz="1200" i="1" dirty="0">
                <a:solidFill>
                  <a:srgbClr val="00CC00"/>
                </a:solidFill>
                <a:latin typeface="Courier New" pitchFamily="49" charset="0"/>
              </a:rPr>
              <a:t> </a:t>
            </a:r>
            <a:r>
              <a:rPr lang="en-US" sz="1200" i="1" dirty="0" err="1">
                <a:solidFill>
                  <a:srgbClr val="00CC00"/>
                </a:solidFill>
                <a:latin typeface="Courier New" pitchFamily="49" charset="0"/>
              </a:rPr>
              <a:t>es</a:t>
            </a:r>
            <a:r>
              <a:rPr lang="en-US" sz="1200" i="1" dirty="0">
                <a:solidFill>
                  <a:srgbClr val="00CC00"/>
                </a:solidFill>
                <a:latin typeface="Courier New" pitchFamily="49" charset="0"/>
              </a:rPr>
              <a:t> </a:t>
            </a:r>
            <a:r>
              <a:rPr lang="en-US" sz="1200" i="1" dirty="0" err="1">
                <a:solidFill>
                  <a:srgbClr val="00CC00"/>
                </a:solidFill>
                <a:latin typeface="Courier New" pitchFamily="49" charset="0"/>
              </a:rPr>
              <a:t>igual</a:t>
            </a:r>
            <a:r>
              <a:rPr lang="en-US" sz="1200" i="1" dirty="0">
                <a:solidFill>
                  <a:srgbClr val="00CC00"/>
                </a:solidFill>
                <a:latin typeface="Courier New" pitchFamily="49" charset="0"/>
              </a:rPr>
              <a:t> a </a:t>
            </a:r>
            <a:r>
              <a:rPr lang="en-US" sz="1200" i="1" dirty="0" smtClean="0">
                <a:solidFill>
                  <a:srgbClr val="00CC00"/>
                </a:solidFill>
                <a:latin typeface="Courier New" pitchFamily="49" charset="0"/>
              </a:rPr>
              <a:t>4</a:t>
            </a:r>
            <a:endParaRPr lang="en-US" sz="1200" i="1" dirty="0">
              <a:solidFill>
                <a:srgbClr val="00CC00"/>
              </a:solidFill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 </a:t>
            </a:r>
            <a:endParaRPr lang="es-PE" dirty="0">
              <a:latin typeface="Courier New" pitchFamily="49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832770" y="4009549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456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“Juan”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15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14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733674" y="4214337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789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“Pedro”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19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15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598863" y="3620613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302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“David”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13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18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22834" y="4390549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123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“Ana”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19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17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21085" y="5585978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4400" b="1" dirty="0" smtClean="0"/>
              <a:t>  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50" name="4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20291"/>
              </p:ext>
            </p:extLst>
          </p:nvPr>
        </p:nvGraphicFramePr>
        <p:xfrm>
          <a:off x="2277267" y="5823262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1" name="5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65526"/>
              </p:ext>
            </p:extLst>
          </p:nvPr>
        </p:nvGraphicFramePr>
        <p:xfrm>
          <a:off x="2277267" y="6202352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Rectangle 25"/>
          <p:cNvSpPr>
            <a:spLocks noChangeArrowheads="1"/>
          </p:cNvSpPr>
          <p:nvPr/>
        </p:nvSpPr>
        <p:spPr bwMode="auto">
          <a:xfrm rot="-5400000">
            <a:off x="4561210" y="6447398"/>
            <a:ext cx="3571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/>
                </a:solidFill>
              </a:rPr>
              <a:t>  </a:t>
            </a:r>
            <a:r>
              <a:rPr lang="es-PE" sz="1400" b="1" dirty="0">
                <a:solidFill>
                  <a:srgbClr val="CC3300"/>
                </a:solidFill>
                <a:sym typeface="Wingdings" pitchFamily="2" charset="2"/>
              </a:rPr>
              <a:t></a:t>
            </a:r>
            <a:endParaRPr lang="es-ES" sz="1400" b="1" dirty="0">
              <a:solidFill>
                <a:srgbClr val="CC3300"/>
              </a:solidFill>
            </a:endParaRPr>
          </a:p>
        </p:txBody>
      </p:sp>
      <p:sp>
        <p:nvSpPr>
          <p:cNvPr id="53" name="Line 35"/>
          <p:cNvSpPr>
            <a:spLocks noChangeShapeType="1"/>
          </p:cNvSpPr>
          <p:nvPr/>
        </p:nvSpPr>
        <p:spPr bwMode="auto">
          <a:xfrm flipH="1" flipV="1">
            <a:off x="1318914" y="5114449"/>
            <a:ext cx="1218174" cy="89312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4" name="Line 42"/>
          <p:cNvSpPr>
            <a:spLocks noChangeShapeType="1"/>
          </p:cNvSpPr>
          <p:nvPr/>
        </p:nvSpPr>
        <p:spPr bwMode="auto">
          <a:xfrm flipH="1" flipV="1">
            <a:off x="2228851" y="4750908"/>
            <a:ext cx="900904" cy="1256661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5" name="Line 43"/>
          <p:cNvSpPr>
            <a:spLocks noChangeShapeType="1"/>
          </p:cNvSpPr>
          <p:nvPr/>
        </p:nvSpPr>
        <p:spPr bwMode="auto">
          <a:xfrm flipH="1" flipV="1">
            <a:off x="3154362" y="4935060"/>
            <a:ext cx="481533" cy="1072509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 flipH="1" flipV="1">
            <a:off x="3994943" y="4369910"/>
            <a:ext cx="174906" cy="1637658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38316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Métodos básicos de la clase </a:t>
            </a:r>
            <a:r>
              <a:rPr lang="es-ES" dirty="0" err="1" smtClean="0"/>
              <a:t>ArrayList</a:t>
            </a:r>
            <a:endParaRPr lang="es-ES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23850" y="1811338"/>
            <a:ext cx="8820150" cy="162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600" b="1" dirty="0">
                <a:solidFill>
                  <a:srgbClr val="CC3300"/>
                </a:solidFill>
                <a:latin typeface="Courier New" pitchFamily="49" charset="0"/>
              </a:rPr>
              <a:t>3</a:t>
            </a:r>
            <a:r>
              <a:rPr lang="es-PE" sz="1600" b="1" dirty="0" smtClean="0">
                <a:solidFill>
                  <a:srgbClr val="CC3300"/>
                </a:solidFill>
                <a:latin typeface="Courier New" pitchFamily="49" charset="0"/>
              </a:rPr>
              <a:t>)</a:t>
            </a:r>
            <a:r>
              <a:rPr lang="es-PE" sz="1600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ES" sz="16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6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PE" sz="1600" dirty="0" smtClean="0">
                <a:latin typeface="Courier New" pitchFamily="49" charset="0"/>
              </a:rPr>
              <a:t> </a:t>
            </a:r>
            <a:r>
              <a:rPr lang="es-PE" sz="1600" b="1" dirty="0" err="1" smtClean="0">
                <a:latin typeface="Courier New" pitchFamily="49" charset="0"/>
              </a:rPr>
              <a:t>get</a:t>
            </a:r>
            <a:r>
              <a:rPr lang="es-PE" sz="1600" dirty="0" smtClean="0">
                <a:latin typeface="Courier New" pitchFamily="49" charset="0"/>
              </a:rPr>
              <a:t>(</a:t>
            </a:r>
            <a:r>
              <a:rPr lang="es-ES" sz="16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600" dirty="0" smtClean="0">
                <a:latin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</a:rPr>
              <a:t> {</a:t>
            </a:r>
            <a:endParaRPr lang="en-US" sz="1600" dirty="0">
              <a:latin typeface="Courier New" pitchFamily="49" charset="0"/>
            </a:endParaRPr>
          </a:p>
          <a:p>
            <a:pPr eaLnBrk="1" hangingPunct="1"/>
            <a:r>
              <a:rPr lang="en-US" sz="1600" dirty="0" smtClean="0">
                <a:latin typeface="Courier New" pitchFamily="49" charset="0"/>
              </a:rPr>
              <a:t>   }</a:t>
            </a:r>
            <a:endParaRPr lang="en-US" sz="1600" dirty="0">
              <a:latin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  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Retorna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la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dirección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de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memoria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registrada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en la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posición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que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se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indica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.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eaLnBrk="1" hangingPunct="1"/>
            <a:r>
              <a:rPr lang="en-US" sz="1200" dirty="0" err="1">
                <a:latin typeface="Courier New" pitchFamily="49" charset="0"/>
              </a:rPr>
              <a:t>Ej</a:t>
            </a:r>
            <a:r>
              <a:rPr lang="en-US" sz="1200" dirty="0">
                <a:latin typeface="Courier New" pitchFamily="49" charset="0"/>
              </a:rPr>
              <a:t>:</a:t>
            </a:r>
          </a:p>
          <a:p>
            <a:pPr eaLnBrk="1" hangingPunct="1"/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</a:rPr>
              <a:t>Alumno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x </a:t>
            </a:r>
            <a:r>
              <a:rPr lang="en-US" sz="1200" b="1" dirty="0">
                <a:latin typeface="Courier New" pitchFamily="49" charset="0"/>
              </a:rPr>
              <a:t>=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200" b="1" dirty="0" smtClean="0">
                <a:latin typeface="Courier New" pitchFamily="49" charset="0"/>
              </a:rPr>
              <a:t>.get(1); </a:t>
            </a:r>
            <a:r>
              <a:rPr lang="en-US" sz="1200" i="1" dirty="0">
                <a:solidFill>
                  <a:srgbClr val="00CC00"/>
                </a:solidFill>
                <a:latin typeface="Courier New" pitchFamily="49" charset="0"/>
              </a:rPr>
              <a:t>// x </a:t>
            </a:r>
            <a:r>
              <a:rPr lang="en-US" sz="1200" i="1" dirty="0" err="1" smtClean="0">
                <a:solidFill>
                  <a:srgbClr val="00CC00"/>
                </a:solidFill>
                <a:latin typeface="Courier New" pitchFamily="49" charset="0"/>
              </a:rPr>
              <a:t>tiene</a:t>
            </a:r>
            <a:r>
              <a:rPr lang="en-US" sz="1200" i="1" dirty="0">
                <a:solidFill>
                  <a:srgbClr val="00CC00"/>
                </a:solidFill>
                <a:latin typeface="Courier New" pitchFamily="49" charset="0"/>
              </a:rPr>
              <a:t> </a:t>
            </a:r>
            <a:r>
              <a:rPr lang="en-US" sz="1200" i="1" dirty="0" smtClean="0">
                <a:solidFill>
                  <a:srgbClr val="00CC00"/>
                </a:solidFill>
                <a:latin typeface="Courier New" pitchFamily="49" charset="0"/>
              </a:rPr>
              <a:t>la </a:t>
            </a:r>
            <a:r>
              <a:rPr lang="en-US" sz="1200" i="1" dirty="0" err="1" smtClean="0">
                <a:solidFill>
                  <a:srgbClr val="00CC00"/>
                </a:solidFill>
                <a:latin typeface="Courier New" pitchFamily="49" charset="0"/>
              </a:rPr>
              <a:t>dirección</a:t>
            </a:r>
            <a:r>
              <a:rPr lang="en-US" sz="1200" i="1" dirty="0" smtClean="0">
                <a:solidFill>
                  <a:srgbClr val="00CC00"/>
                </a:solidFill>
                <a:latin typeface="Courier New" pitchFamily="49" charset="0"/>
              </a:rPr>
              <a:t> de </a:t>
            </a:r>
            <a:r>
              <a:rPr lang="en-US" sz="1200" i="1" dirty="0" err="1" smtClean="0">
                <a:solidFill>
                  <a:srgbClr val="00CC00"/>
                </a:solidFill>
                <a:latin typeface="Courier New" pitchFamily="49" charset="0"/>
              </a:rPr>
              <a:t>memoria</a:t>
            </a:r>
            <a:r>
              <a:rPr lang="en-US" sz="1200" i="1" dirty="0" smtClean="0">
                <a:solidFill>
                  <a:srgbClr val="00CC00"/>
                </a:solidFill>
                <a:latin typeface="Courier New" pitchFamily="49" charset="0"/>
              </a:rPr>
              <a:t> del </a:t>
            </a:r>
            <a:r>
              <a:rPr lang="en-US" sz="1200" i="1" dirty="0" err="1">
                <a:solidFill>
                  <a:srgbClr val="00CC00"/>
                </a:solidFill>
                <a:latin typeface="Courier New" pitchFamily="49" charset="0"/>
              </a:rPr>
              <a:t>s</a:t>
            </a:r>
            <a:r>
              <a:rPr lang="en-US" sz="1200" i="1" dirty="0" err="1" smtClean="0">
                <a:solidFill>
                  <a:srgbClr val="00CC00"/>
                </a:solidFill>
                <a:latin typeface="Courier New" pitchFamily="49" charset="0"/>
              </a:rPr>
              <a:t>egundo</a:t>
            </a:r>
            <a:r>
              <a:rPr lang="en-US" sz="1200" i="1" dirty="0" smtClean="0">
                <a:solidFill>
                  <a:srgbClr val="00CC00"/>
                </a:solidFill>
                <a:latin typeface="Courier New" pitchFamily="49" charset="0"/>
              </a:rPr>
              <a:t> </a:t>
            </a:r>
            <a:r>
              <a:rPr lang="en-US" sz="1200" i="1" dirty="0" err="1" smtClean="0">
                <a:solidFill>
                  <a:srgbClr val="00CC00"/>
                </a:solidFill>
                <a:latin typeface="Courier New" pitchFamily="49" charset="0"/>
              </a:rPr>
              <a:t>alumno</a:t>
            </a:r>
            <a:endParaRPr lang="en-US" sz="1200" i="1" dirty="0">
              <a:solidFill>
                <a:srgbClr val="00CC00"/>
              </a:solidFill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 </a:t>
            </a:r>
            <a:endParaRPr lang="es-PE" dirty="0">
              <a:latin typeface="Courier New" pitchFamily="49" charset="0"/>
            </a:endParaRPr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>
            <a:off x="2228851" y="3251076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" name="CuadroTexto 1"/>
          <p:cNvSpPr txBox="1"/>
          <p:nvPr/>
        </p:nvSpPr>
        <p:spPr>
          <a:xfrm>
            <a:off x="2109830" y="2993901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 smtClean="0"/>
              <a:t>x</a:t>
            </a:r>
            <a:endParaRPr lang="es-ES" sz="13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832770" y="4009549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  <a:p>
            <a:pPr algn="ctr" eaLnBrk="1" hangingPunct="1"/>
            <a:r>
              <a:rPr lang="es-PE" sz="1000" dirty="0">
                <a:solidFill>
                  <a:srgbClr val="FF0000"/>
                </a:solidFill>
                <a:latin typeface="Courier New" pitchFamily="49" charset="0"/>
              </a:rPr>
              <a:t>“Juan”</a:t>
            </a:r>
          </a:p>
          <a:p>
            <a:pPr algn="ctr" eaLnBrk="1" hangingPunct="1"/>
            <a:r>
              <a:rPr lang="es-PE" sz="1000" dirty="0" smtClean="0">
                <a:solidFill>
                  <a:srgbClr val="FF0000"/>
                </a:solidFill>
                <a:latin typeface="Courier New" pitchFamily="49" charset="0"/>
              </a:rPr>
              <a:t>15</a:t>
            </a:r>
            <a:endParaRPr lang="es-PE" sz="1000" dirty="0">
              <a:solidFill>
                <a:srgbClr val="FF0000"/>
              </a:solidFill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solidFill>
                  <a:srgbClr val="FF0000"/>
                </a:solidFill>
                <a:latin typeface="Courier New" pitchFamily="49" charset="0"/>
              </a:rPr>
              <a:t>14</a:t>
            </a:r>
            <a:endParaRPr lang="es-ES" sz="10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733674" y="4214337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789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“Pedro”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19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15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598863" y="3620613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302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“David”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13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18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922834" y="4390549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123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“Ana”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19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17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621085" y="5585978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4400" b="1" dirty="0" smtClean="0"/>
              <a:t>  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52" name="5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20291"/>
              </p:ext>
            </p:extLst>
          </p:nvPr>
        </p:nvGraphicFramePr>
        <p:xfrm>
          <a:off x="2277267" y="5823262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3" name="5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65526"/>
              </p:ext>
            </p:extLst>
          </p:nvPr>
        </p:nvGraphicFramePr>
        <p:xfrm>
          <a:off x="2277267" y="6202352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Rectangle 25"/>
          <p:cNvSpPr>
            <a:spLocks noChangeArrowheads="1"/>
          </p:cNvSpPr>
          <p:nvPr/>
        </p:nvSpPr>
        <p:spPr bwMode="auto">
          <a:xfrm rot="-5400000">
            <a:off x="4561210" y="6447398"/>
            <a:ext cx="3571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/>
                </a:solidFill>
              </a:rPr>
              <a:t>  </a:t>
            </a:r>
            <a:r>
              <a:rPr lang="es-PE" sz="1400" b="1" dirty="0">
                <a:solidFill>
                  <a:srgbClr val="CC3300"/>
                </a:solidFill>
                <a:sym typeface="Wingdings" pitchFamily="2" charset="2"/>
              </a:rPr>
              <a:t></a:t>
            </a:r>
            <a:endParaRPr lang="es-ES" sz="1400" b="1" dirty="0">
              <a:solidFill>
                <a:srgbClr val="CC3300"/>
              </a:solidFill>
            </a:endParaRPr>
          </a:p>
        </p:txBody>
      </p:sp>
      <p:sp>
        <p:nvSpPr>
          <p:cNvPr id="55" name="Line 35"/>
          <p:cNvSpPr>
            <a:spLocks noChangeShapeType="1"/>
          </p:cNvSpPr>
          <p:nvPr/>
        </p:nvSpPr>
        <p:spPr bwMode="auto">
          <a:xfrm flipH="1" flipV="1">
            <a:off x="1318914" y="5114449"/>
            <a:ext cx="1218174" cy="89312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 flipH="1" flipV="1">
            <a:off x="2228851" y="4750908"/>
            <a:ext cx="900904" cy="1256661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 flipH="1" flipV="1">
            <a:off x="3154362" y="4935060"/>
            <a:ext cx="481533" cy="1072509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8" name="Line 53"/>
          <p:cNvSpPr>
            <a:spLocks noChangeShapeType="1"/>
          </p:cNvSpPr>
          <p:nvPr/>
        </p:nvSpPr>
        <p:spPr bwMode="auto">
          <a:xfrm flipH="1" flipV="1">
            <a:off x="3994943" y="4369910"/>
            <a:ext cx="174906" cy="1637658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38804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Operaciones públicas básicas</a:t>
            </a:r>
            <a:endParaRPr lang="es-ES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50888" y="1956417"/>
            <a:ext cx="7421512" cy="313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62000" tIns="82800" rIns="0" bIns="154800">
            <a:spAutoFit/>
          </a:bodyPr>
          <a:lstStyle/>
          <a:p>
            <a:pPr>
              <a:defRPr/>
            </a:pPr>
            <a:r>
              <a:rPr lang="es-ES" sz="1300" dirty="0">
                <a:solidFill>
                  <a:srgbClr val="FF0000"/>
                </a:solidFill>
              </a:rPr>
              <a:t>Ejemplo: </a:t>
            </a:r>
            <a:r>
              <a:rPr lang="es-ES" sz="1300" dirty="0"/>
              <a:t>método que retorna la </a:t>
            </a:r>
            <a:r>
              <a:rPr lang="es-ES" sz="1300" dirty="0" smtClean="0"/>
              <a:t>cantidad de elementos registrados en el </a:t>
            </a:r>
            <a:r>
              <a:rPr lang="es-ES" sz="1300" b="1" i="1" dirty="0" err="1" smtClean="0"/>
              <a:t>ArrayList</a:t>
            </a:r>
            <a:endParaRPr lang="es-PE" sz="1300" b="1" i="1" dirty="0"/>
          </a:p>
          <a:p>
            <a:pPr>
              <a:defRPr/>
            </a:pPr>
            <a:endParaRPr lang="es-ES" b="1" dirty="0" smtClean="0">
              <a:solidFill>
                <a:srgbClr val="BE32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b="1" dirty="0" smtClean="0">
                <a:latin typeface="Courier New" pitchFamily="49" charset="0"/>
              </a:rPr>
              <a:t> tamaño() {</a:t>
            </a:r>
          </a:p>
          <a:p>
            <a:pPr>
              <a:defRPr/>
            </a:pPr>
            <a:r>
              <a:rPr lang="es-PE" b="1" dirty="0">
                <a:latin typeface="Courier New" pitchFamily="49" charset="0"/>
              </a:rPr>
              <a:t> </a:t>
            </a:r>
            <a:r>
              <a:rPr lang="es-PE" b="1" dirty="0" smtClean="0">
                <a:latin typeface="Courier New" pitchFamily="49" charset="0"/>
              </a:rPr>
              <a:t>   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.size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s-PE" b="1" dirty="0" smtClean="0">
              <a:latin typeface="Courier New" pitchFamily="49" charset="0"/>
            </a:endParaRPr>
          </a:p>
          <a:p>
            <a:pPr>
              <a:defRPr/>
            </a:pPr>
            <a:r>
              <a:rPr lang="es-PE" b="1" dirty="0" smtClean="0">
                <a:latin typeface="Courier New" pitchFamily="49" charset="0"/>
              </a:rPr>
              <a:t>}</a:t>
            </a:r>
          </a:p>
          <a:p>
            <a:pPr>
              <a:defRPr/>
            </a:pPr>
            <a:endParaRPr lang="es-PE" b="1" dirty="0" smtClean="0">
              <a:latin typeface="Courier New" pitchFamily="49" charset="0"/>
            </a:endParaRPr>
          </a:p>
          <a:p>
            <a:pPr>
              <a:defRPr/>
            </a:pPr>
            <a:r>
              <a:rPr lang="es-ES" sz="1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ES" sz="1300" dirty="0">
                <a:latin typeface="Arial" panose="020B0604020202020204" pitchFamily="34" charset="0"/>
                <a:cs typeface="Arial" panose="020B0604020202020204" pitchFamily="34" charset="0"/>
              </a:rPr>
              <a:t>método que </a:t>
            </a:r>
            <a:r>
              <a:rPr lang="es-E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recibe una posición y retorna la referencia del alumno respectivo</a:t>
            </a:r>
            <a:endParaRPr lang="es-PE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ES" b="1" dirty="0" smtClean="0">
              <a:solidFill>
                <a:srgbClr val="BE32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b="1" dirty="0" smtClean="0">
                <a:latin typeface="Courier New" pitchFamily="49" charset="0"/>
              </a:rPr>
              <a:t>Alumno obtener(</a:t>
            </a:r>
            <a:r>
              <a:rPr lang="es-ES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b="1" dirty="0">
                <a:latin typeface="Courier New" pitchFamily="49" charset="0"/>
              </a:rPr>
              <a:t> </a:t>
            </a:r>
            <a:r>
              <a:rPr lang="es-PE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PE" b="1" dirty="0" smtClean="0">
                <a:latin typeface="Courier New" pitchFamily="49" charset="0"/>
              </a:rPr>
              <a:t>) </a:t>
            </a:r>
            <a:r>
              <a:rPr lang="es-PE" b="1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s-PE" b="1" dirty="0">
                <a:latin typeface="Courier New" pitchFamily="49" charset="0"/>
              </a:rPr>
              <a:t>    </a:t>
            </a:r>
            <a:r>
              <a:rPr lang="es-ES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.get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s-PE" b="1" dirty="0">
              <a:latin typeface="Courier New" pitchFamily="49" charset="0"/>
            </a:endParaRPr>
          </a:p>
          <a:p>
            <a:pPr>
              <a:defRPr/>
            </a:pPr>
            <a:r>
              <a:rPr lang="es-PE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23528" y="1093418"/>
            <a:ext cx="8496944" cy="909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100" dirty="0" smtClean="0"/>
              <a:t>Son aquellos métodos que permiten acceder al </a:t>
            </a:r>
            <a:r>
              <a:rPr lang="es-ES" sz="2100" b="1" i="1" dirty="0" err="1" smtClean="0"/>
              <a:t>ArrayList</a:t>
            </a:r>
            <a:r>
              <a:rPr lang="es-ES" sz="2100" dirty="0" smtClean="0"/>
              <a:t> desde el exterior de la clase que lo implementa.</a:t>
            </a:r>
            <a:endParaRPr lang="es-ES" sz="2100" dirty="0"/>
          </a:p>
          <a:p>
            <a:pPr algn="just">
              <a:buNone/>
            </a:pPr>
            <a:r>
              <a:rPr lang="es-ES" sz="2400" dirty="0" smtClean="0">
                <a:solidFill>
                  <a:srgbClr val="FF0000"/>
                </a:solidFill>
              </a:rPr>
              <a:t>      </a:t>
            </a:r>
            <a:endParaRPr lang="es-PE" sz="2200" b="1" dirty="0">
              <a:latin typeface="Courier New" pitchFamily="49" charset="0"/>
            </a:endParaRPr>
          </a:p>
          <a:p>
            <a:pPr algn="just"/>
            <a:endParaRPr lang="es-P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010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Operaciones públicas complementarias</a:t>
            </a:r>
            <a:endParaRPr lang="es-ES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50888" y="1956417"/>
            <a:ext cx="7421512" cy="237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62000" tIns="82800" rIns="0" bIns="154800">
            <a:spAutoFit/>
          </a:bodyPr>
          <a:lstStyle/>
          <a:p>
            <a:pPr>
              <a:defRPr/>
            </a:pPr>
            <a:r>
              <a:rPr lang="es-ES" sz="1300" dirty="0">
                <a:solidFill>
                  <a:srgbClr val="FF0000"/>
                </a:solidFill>
              </a:rPr>
              <a:t>Ejemplo: </a:t>
            </a:r>
            <a:r>
              <a:rPr lang="es-ES" sz="1300" dirty="0"/>
              <a:t>método que retorna </a:t>
            </a:r>
            <a:r>
              <a:rPr lang="es-ES" sz="1300" dirty="0" smtClean="0"/>
              <a:t>el promedio </a:t>
            </a:r>
            <a:r>
              <a:rPr lang="es-ES" sz="1300" smtClean="0"/>
              <a:t>de promedios de </a:t>
            </a:r>
            <a:r>
              <a:rPr lang="es-ES" sz="1300" dirty="0" smtClean="0"/>
              <a:t>todos los alumnos</a:t>
            </a:r>
            <a:endParaRPr lang="es-PE" sz="1300" b="1" dirty="0"/>
          </a:p>
          <a:p>
            <a:pPr>
              <a:defRPr/>
            </a:pPr>
            <a:endParaRPr lang="es-ES" b="1" dirty="0" smtClean="0">
              <a:solidFill>
                <a:srgbClr val="BE32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b="1" dirty="0" err="1" smtClean="0">
                <a:latin typeface="Courier New" pitchFamily="49" charset="0"/>
              </a:rPr>
              <a:t>promedioGeneral</a:t>
            </a:r>
            <a:r>
              <a:rPr lang="es-PE" b="1" dirty="0" smtClean="0">
                <a:latin typeface="Courier New" pitchFamily="49" charset="0"/>
              </a:rPr>
              <a:t>() {</a:t>
            </a:r>
          </a:p>
          <a:p>
            <a:pPr>
              <a:defRPr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 0.0;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n-NO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n-NO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&lt;tamaño(); </a:t>
            </a:r>
            <a:r>
              <a:rPr lang="nn-NO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suma += obtener(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).promedio();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/ tamaño();</a:t>
            </a:r>
            <a:endParaRPr lang="es-PE" b="1" dirty="0" smtClean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s-PE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23528" y="1093418"/>
            <a:ext cx="8496944" cy="90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900" dirty="0" smtClean="0"/>
              <a:t>Son aquellos métodos que realizan operaciones adicionales.</a:t>
            </a:r>
            <a:endParaRPr lang="es-ES" sz="1900" dirty="0"/>
          </a:p>
          <a:p>
            <a:pPr algn="just">
              <a:buNone/>
            </a:pPr>
            <a:r>
              <a:rPr lang="es-ES" sz="2400" dirty="0" smtClean="0">
                <a:solidFill>
                  <a:srgbClr val="FF0000"/>
                </a:solidFill>
              </a:rPr>
              <a:t>      </a:t>
            </a:r>
            <a:endParaRPr lang="es-PE" sz="2200" b="1" dirty="0">
              <a:latin typeface="Courier New" pitchFamily="49" charset="0"/>
            </a:endParaRPr>
          </a:p>
          <a:p>
            <a:pPr algn="just"/>
            <a:endParaRPr lang="es-P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252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Ejemplo</a:t>
            </a:r>
            <a:endParaRPr lang="es-P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2865293"/>
            <a:ext cx="8496944" cy="3876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AutoNum type="alphaLcParenR"/>
            </a:pPr>
            <a:r>
              <a:rPr lang="es-ES" sz="1300" dirty="0" smtClean="0"/>
              <a:t>Implementa la clase </a:t>
            </a:r>
            <a:r>
              <a:rPr lang="es-ES" sz="1300" b="1" dirty="0" smtClean="0"/>
              <a:t>Alumno </a:t>
            </a:r>
            <a:r>
              <a:rPr lang="es-ES" sz="1300" dirty="0"/>
              <a:t>en el paquete </a:t>
            </a:r>
            <a:r>
              <a:rPr lang="es-ES" sz="1300" b="1" i="1" dirty="0" smtClean="0"/>
              <a:t>clase</a:t>
            </a:r>
            <a:r>
              <a:rPr lang="es-ES" sz="1300" dirty="0" smtClean="0"/>
              <a:t> </a:t>
            </a:r>
            <a:r>
              <a:rPr lang="es-ES" sz="1300" dirty="0"/>
              <a:t>con los atributos privados: código, nombre, nota1 </a:t>
            </a:r>
            <a:r>
              <a:rPr lang="es-ES" sz="1300" dirty="0" smtClean="0"/>
              <a:t>y nota2;</a:t>
            </a:r>
            <a:br>
              <a:rPr lang="es-ES" sz="1300" dirty="0" smtClean="0"/>
            </a:br>
            <a:r>
              <a:rPr lang="es-ES" sz="1300" dirty="0" smtClean="0"/>
              <a:t>un </a:t>
            </a:r>
            <a:r>
              <a:rPr lang="es-ES" sz="1300" dirty="0"/>
              <a:t>constructor, los métodos de acceso público set/</a:t>
            </a:r>
            <a:r>
              <a:rPr lang="es-ES" sz="1300" dirty="0" err="1"/>
              <a:t>get</a:t>
            </a:r>
            <a:r>
              <a:rPr lang="es-ES" sz="1300" dirty="0"/>
              <a:t> y el método </a:t>
            </a:r>
            <a:r>
              <a:rPr lang="es-ES" sz="1300" dirty="0" smtClean="0"/>
              <a:t>promedio.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endParaRPr lang="es-ES" sz="13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buAutoNum type="alphaLcParenR" startAt="2"/>
            </a:pPr>
            <a:r>
              <a:rPr lang="es-ES" sz="1300" dirty="0" smtClean="0"/>
              <a:t>Implementa </a:t>
            </a:r>
            <a:r>
              <a:rPr lang="es-ES" sz="1300" dirty="0"/>
              <a:t>la clase </a:t>
            </a:r>
            <a:r>
              <a:rPr lang="es-ES" sz="1300" b="1" dirty="0" err="1"/>
              <a:t>ArregloAlumnos</a:t>
            </a:r>
            <a:r>
              <a:rPr lang="es-ES" sz="1300" b="1" dirty="0"/>
              <a:t> </a:t>
            </a:r>
            <a:r>
              <a:rPr lang="es-ES" sz="1300" dirty="0"/>
              <a:t>en el paquete </a:t>
            </a:r>
            <a:r>
              <a:rPr lang="es-ES" sz="1300" b="1" i="1" dirty="0" smtClean="0"/>
              <a:t>arreglo</a:t>
            </a:r>
            <a:r>
              <a:rPr lang="es-ES" sz="1300" dirty="0" smtClean="0"/>
              <a:t> </a:t>
            </a:r>
            <a:r>
              <a:rPr lang="es-ES" sz="1300" dirty="0"/>
              <a:t>con el atributo privado </a:t>
            </a:r>
            <a:r>
              <a:rPr lang="es-ES" sz="1300" dirty="0" err="1"/>
              <a:t>ArrayList</a:t>
            </a:r>
            <a:r>
              <a:rPr lang="es-ES" sz="1300" dirty="0"/>
              <a:t>  </a:t>
            </a:r>
            <a:r>
              <a:rPr lang="es-ES" sz="1300" b="1" dirty="0" err="1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alu</a:t>
            </a:r>
            <a:r>
              <a:rPr lang="es-ES" sz="1300" dirty="0"/>
              <a:t> </a:t>
            </a:r>
            <a:r>
              <a:rPr lang="es-ES" sz="1300" dirty="0" smtClean="0"/>
              <a:t>de </a:t>
            </a:r>
            <a:r>
              <a:rPr lang="es-ES" sz="1300" dirty="0"/>
              <a:t>tipo </a:t>
            </a:r>
            <a:r>
              <a:rPr lang="es-ES" sz="1300" b="1" dirty="0" smtClean="0"/>
              <a:t>Alumno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300" dirty="0"/>
              <a:t> </a:t>
            </a:r>
            <a:r>
              <a:rPr lang="es-PE" sz="1300" dirty="0" smtClean="0"/>
              <a:t>       -   </a:t>
            </a:r>
            <a:r>
              <a:rPr lang="es-ES" sz="1300" dirty="0"/>
              <a:t>atributo privado </a:t>
            </a:r>
            <a:r>
              <a:rPr lang="es-ES" sz="1300" dirty="0" err="1"/>
              <a:t>ArrayList</a:t>
            </a:r>
            <a:r>
              <a:rPr lang="es-ES" sz="1300" dirty="0"/>
              <a:t>  </a:t>
            </a:r>
            <a:r>
              <a:rPr lang="es-ES" sz="1300" b="1" dirty="0" err="1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alu</a:t>
            </a:r>
            <a:r>
              <a:rPr lang="es-ES" sz="1300" dirty="0"/>
              <a:t>  de tipo </a:t>
            </a:r>
            <a:r>
              <a:rPr lang="es-ES" sz="1300" b="1" dirty="0"/>
              <a:t>Alumno</a:t>
            </a:r>
            <a:endParaRPr lang="es-PE" sz="1300" dirty="0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300" dirty="0"/>
              <a:t>        -   constructor que </a:t>
            </a:r>
            <a:r>
              <a:rPr lang="es-ES" sz="1300" dirty="0"/>
              <a:t>crea el </a:t>
            </a:r>
            <a:r>
              <a:rPr lang="es-ES" sz="1300" dirty="0" err="1"/>
              <a:t>ArrayList</a:t>
            </a:r>
            <a:r>
              <a:rPr lang="es-ES" sz="1300" dirty="0"/>
              <a:t>  </a:t>
            </a:r>
            <a:r>
              <a:rPr lang="es-ES" sz="1300" b="1" dirty="0" err="1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alu</a:t>
            </a:r>
            <a:r>
              <a:rPr lang="es-ES" sz="1300" dirty="0"/>
              <a:t>  de tipo </a:t>
            </a:r>
            <a:r>
              <a:rPr lang="es-ES" sz="1300" b="1" dirty="0"/>
              <a:t>Alumno</a:t>
            </a:r>
            <a:r>
              <a:rPr lang="es-ES" sz="1300" dirty="0"/>
              <a:t> y autogenera cuatro ingresos</a:t>
            </a:r>
            <a:r>
              <a:rPr lang="es-ES" sz="1300" dirty="0" smtClean="0"/>
              <a:t>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endParaRPr lang="es-ES" sz="1300" dirty="0"/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300" dirty="0" smtClean="0"/>
              <a:t>c)    Implementa las operaciones </a:t>
            </a:r>
            <a:r>
              <a:rPr lang="es-PE" sz="1300" dirty="0"/>
              <a:t>públicas </a:t>
            </a:r>
            <a:r>
              <a:rPr lang="es-PE" sz="1300" dirty="0" smtClean="0"/>
              <a:t>básicas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300" dirty="0" smtClean="0"/>
              <a:t>        -   </a:t>
            </a:r>
            <a:r>
              <a:rPr lang="es-PE" sz="1300" dirty="0"/>
              <a:t>método </a:t>
            </a:r>
            <a:r>
              <a:rPr lang="es-PE" sz="1300" b="1" dirty="0"/>
              <a:t>tamaño </a:t>
            </a:r>
            <a:r>
              <a:rPr lang="es-PE" sz="1300" dirty="0"/>
              <a:t>que retorna </a:t>
            </a:r>
            <a:r>
              <a:rPr lang="es-ES" sz="1300" dirty="0"/>
              <a:t>la cantidad de alumnos registrados hasta ese momento</a:t>
            </a:r>
            <a:r>
              <a:rPr lang="es-PE" sz="1300" dirty="0" smtClean="0"/>
              <a:t>.</a:t>
            </a:r>
            <a:endParaRPr lang="es-ES" sz="13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s-PE" sz="1300" dirty="0" smtClean="0"/>
              <a:t>        -   método </a:t>
            </a:r>
            <a:r>
              <a:rPr lang="es-PE" sz="1300" b="1" dirty="0" smtClean="0"/>
              <a:t>obtener</a:t>
            </a:r>
            <a:r>
              <a:rPr lang="es-PE" sz="1300" dirty="0" smtClean="0"/>
              <a:t> que recibe la posición y </a:t>
            </a:r>
            <a:r>
              <a:rPr lang="es-ES" sz="1300" dirty="0" smtClean="0"/>
              <a:t>retorna la dirección de memoria </a:t>
            </a:r>
            <a:r>
              <a:rPr lang="es-ES" sz="1300" dirty="0"/>
              <a:t>del </a:t>
            </a:r>
            <a:r>
              <a:rPr lang="es-ES" sz="1300" dirty="0" smtClean="0"/>
              <a:t>alumno respectivo</a:t>
            </a:r>
            <a:r>
              <a:rPr lang="es-ES" sz="1300" dirty="0"/>
              <a:t>. 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</a:pPr>
            <a:endParaRPr lang="es-PE" sz="1300" dirty="0" smtClean="0"/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300" dirty="0"/>
              <a:t>d</a:t>
            </a:r>
            <a:r>
              <a:rPr lang="es-PE" sz="1300" dirty="0" smtClean="0"/>
              <a:t>)    </a:t>
            </a:r>
            <a:r>
              <a:rPr lang="es-PE" sz="1300" dirty="0"/>
              <a:t>Implementa </a:t>
            </a:r>
            <a:r>
              <a:rPr lang="es-PE" sz="1300" dirty="0" smtClean="0"/>
              <a:t>la operación pública complementaria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PE" sz="1300" dirty="0" smtClean="0"/>
              <a:t>        </a:t>
            </a:r>
            <a:r>
              <a:rPr lang="es-PE" sz="1300" dirty="0"/>
              <a:t>-   </a:t>
            </a:r>
            <a:r>
              <a:rPr lang="es-ES" sz="1300" dirty="0" smtClean="0"/>
              <a:t>método </a:t>
            </a:r>
            <a:r>
              <a:rPr lang="es-ES" sz="1300" b="1" dirty="0" err="1"/>
              <a:t>promedioGeneral</a:t>
            </a:r>
            <a:r>
              <a:rPr lang="es-ES" sz="1300" dirty="0"/>
              <a:t> que retorna el promedio de promedios.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s-PE" sz="1300" dirty="0" smtClean="0"/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300" dirty="0"/>
              <a:t>e</a:t>
            </a:r>
            <a:r>
              <a:rPr lang="es-PE" sz="1300" dirty="0" smtClean="0"/>
              <a:t>)    En la </a:t>
            </a:r>
            <a:r>
              <a:rPr lang="es-PE" sz="1300" dirty="0"/>
              <a:t>c</a:t>
            </a:r>
            <a:r>
              <a:rPr lang="es-PE" sz="1300" dirty="0" smtClean="0"/>
              <a:t>lase </a:t>
            </a:r>
            <a:r>
              <a:rPr lang="es-PE" sz="1300" b="1" dirty="0" smtClean="0"/>
              <a:t>Ejemplo </a:t>
            </a:r>
            <a:r>
              <a:rPr lang="es-PE" sz="1300" dirty="0" smtClean="0"/>
              <a:t>declara y crea como variable global un objeto de tipo </a:t>
            </a:r>
            <a:r>
              <a:rPr lang="es-PE" sz="1300" b="1" dirty="0" err="1" smtClean="0"/>
              <a:t>ArregloAlumnos</a:t>
            </a:r>
            <a:r>
              <a:rPr lang="es-PE" sz="1300" dirty="0"/>
              <a:t> </a:t>
            </a:r>
            <a:r>
              <a:rPr lang="es-PE" sz="1300" dirty="0" smtClean="0"/>
              <a:t>y a la pulsación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300" dirty="0"/>
              <a:t> </a:t>
            </a:r>
            <a:r>
              <a:rPr lang="es-PE" sz="1300" dirty="0" smtClean="0"/>
              <a:t>       de los botones: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300" dirty="0" smtClean="0"/>
              <a:t>        -    </a:t>
            </a:r>
            <a:r>
              <a:rPr lang="es-PE" sz="1300" b="1" dirty="0" smtClean="0"/>
              <a:t>Listar</a:t>
            </a:r>
            <a:r>
              <a:rPr lang="es-PE" sz="1300" dirty="0" smtClean="0"/>
              <a:t>.- visualiza los datos completos de los alumnos.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300" dirty="0"/>
              <a:t> </a:t>
            </a:r>
            <a:r>
              <a:rPr lang="es-PE" sz="1300" dirty="0" smtClean="0"/>
              <a:t>       -    </a:t>
            </a:r>
            <a:r>
              <a:rPr lang="es-PE" sz="1300" b="1" dirty="0" smtClean="0"/>
              <a:t>Reportar</a:t>
            </a:r>
            <a:r>
              <a:rPr lang="es-PE" sz="1300" dirty="0" smtClean="0"/>
              <a:t>.- muestra </a:t>
            </a:r>
            <a:r>
              <a:rPr lang="es-PE" sz="1300" dirty="0"/>
              <a:t>la </a:t>
            </a:r>
            <a:r>
              <a:rPr lang="es-PE" sz="1300" dirty="0" smtClean="0"/>
              <a:t>cantidad de alumnos y </a:t>
            </a:r>
            <a:r>
              <a:rPr lang="es-PE" sz="1300" dirty="0"/>
              <a:t>el promedio </a:t>
            </a:r>
            <a:r>
              <a:rPr lang="es-PE" sz="1300" dirty="0" smtClean="0"/>
              <a:t>general de todos los alumnos.</a:t>
            </a:r>
            <a:endParaRPr lang="es-ES" sz="13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3" y="1124744"/>
            <a:ext cx="21240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1874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ArrayList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2000" dirty="0" smtClean="0"/>
              <a:t>Conceptos y operaciones simples</a:t>
            </a:r>
            <a:endParaRPr lang="es-PE" sz="2000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187624" y="4653136"/>
            <a:ext cx="6768752" cy="144016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5F5F5F"/>
                </a:solidFill>
              </a:rPr>
              <a:t>Unidad 3</a:t>
            </a:r>
            <a:endParaRPr lang="es-PE" dirty="0">
              <a:solidFill>
                <a:srgbClr val="5F5F5F"/>
              </a:solidFill>
            </a:endParaRPr>
          </a:p>
          <a:p>
            <a:r>
              <a:rPr lang="es-PE" dirty="0" smtClean="0">
                <a:solidFill>
                  <a:srgbClr val="5F5F5F"/>
                </a:solidFill>
              </a:rPr>
              <a:t>Semana 09</a:t>
            </a:r>
          </a:p>
        </p:txBody>
      </p:sp>
    </p:spTree>
    <p:extLst>
      <p:ext uri="{BB962C8B-B14F-4D97-AF65-F5344CB8AC3E}">
        <p14:creationId xmlns:p14="http://schemas.microsoft.com/office/powerpoint/2010/main" val="40705101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Descripción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Coleccionista </a:t>
            </a:r>
            <a:r>
              <a:rPr lang="es-ES" dirty="0"/>
              <a:t>de objetos </a:t>
            </a:r>
            <a:r>
              <a:rPr lang="es-ES" dirty="0" smtClean="0"/>
              <a:t>distintos</a:t>
            </a:r>
            <a:endParaRPr lang="es-ES" b="1" i="1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C</a:t>
            </a:r>
            <a:r>
              <a:rPr lang="es-ES" dirty="0" smtClean="0"/>
              <a:t>oleccionista </a:t>
            </a:r>
            <a:r>
              <a:rPr lang="es-ES" dirty="0"/>
              <a:t>de objetos </a:t>
            </a:r>
            <a:r>
              <a:rPr lang="es-ES" dirty="0" smtClean="0"/>
              <a:t>iguales</a:t>
            </a:r>
            <a:endParaRPr lang="es-ES" b="1" i="1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Declaración privada y creación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Métodos básicos </a:t>
            </a:r>
            <a:r>
              <a:rPr lang="es-ES" dirty="0"/>
              <a:t>de la </a:t>
            </a:r>
            <a:r>
              <a:rPr lang="es-ES" dirty="0" smtClean="0"/>
              <a:t>clase </a:t>
            </a:r>
            <a:r>
              <a:rPr lang="es-ES" dirty="0" err="1" smtClean="0"/>
              <a:t>ArrayList</a:t>
            </a:r>
            <a:endParaRPr lang="es-ES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Operaciones públicas básicas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Operaciones públicas complementarias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Ejemplo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57556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Descripción</a:t>
            </a:r>
            <a:endParaRPr lang="es-ES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5925" y="1844675"/>
            <a:ext cx="8477250" cy="430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es-ES" dirty="0" smtClean="0"/>
              <a:t>La clase </a:t>
            </a:r>
            <a:r>
              <a:rPr lang="es-ES" b="1" i="1" dirty="0" err="1" smtClean="0"/>
              <a:t>ArrayList</a:t>
            </a:r>
            <a:r>
              <a:rPr lang="es-ES" dirty="0" smtClean="0"/>
              <a:t> implementada por Java permite manipular una colección de objetos.</a:t>
            </a:r>
          </a:p>
          <a:p>
            <a:pPr algn="just" fontAlgn="auto">
              <a:spcAft>
                <a:spcPts val="0"/>
              </a:spcAft>
            </a:pPr>
            <a:r>
              <a:rPr lang="es-ES" dirty="0" smtClean="0"/>
              <a:t>Su diseño híbrido le permite comportarse como arreglo (</a:t>
            </a:r>
            <a:r>
              <a:rPr lang="es-ES" b="1" i="1" dirty="0" err="1" smtClean="0"/>
              <a:t>Array</a:t>
            </a:r>
            <a:r>
              <a:rPr lang="es-ES" dirty="0" smtClean="0"/>
              <a:t>) o como lista (</a:t>
            </a:r>
            <a:r>
              <a:rPr lang="es-ES" b="1" i="1" dirty="0" err="1" smtClean="0"/>
              <a:t>List</a:t>
            </a:r>
            <a:r>
              <a:rPr lang="es-ES" dirty="0" smtClean="0"/>
              <a:t>). Internamente todo es dinámico.</a:t>
            </a:r>
          </a:p>
          <a:p>
            <a:pPr algn="just" fontAlgn="auto">
              <a:spcAft>
                <a:spcPts val="0"/>
              </a:spcAft>
            </a:pPr>
            <a:r>
              <a:rPr lang="es-ES" dirty="0" smtClean="0"/>
              <a:t>Para tener acceso a la clase </a:t>
            </a:r>
            <a:r>
              <a:rPr lang="es-ES" b="1" i="1" dirty="0" err="1" smtClean="0"/>
              <a:t>ArrayList</a:t>
            </a:r>
            <a:r>
              <a:rPr lang="es-ES" dirty="0" smtClean="0"/>
              <a:t> es necesario colocar: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</a:pPr>
            <a:r>
              <a:rPr lang="es-ES" b="1" dirty="0" smtClean="0">
                <a:solidFill>
                  <a:schemeClr val="accent2"/>
                </a:solidFill>
              </a:rPr>
              <a:t>   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s-ES" b="1" dirty="0" smtClean="0"/>
              <a:t>  </a:t>
            </a:r>
            <a:r>
              <a:rPr lang="es-ES" b="1" dirty="0" err="1" smtClean="0"/>
              <a:t>java.util.ArrayList</a:t>
            </a:r>
            <a:r>
              <a:rPr lang="es-ES" b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22321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Coleccionista de objetos distintos</a:t>
            </a:r>
            <a:endParaRPr lang="es-E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3400" y="2852738"/>
            <a:ext cx="1597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2800" b="1">
                <a:latin typeface="Times New Roman" pitchFamily="18" charset="0"/>
              </a:rPr>
              <a:t>Forma 1:</a:t>
            </a:r>
            <a:endParaRPr lang="es-PE" sz="2800"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49300" y="3294063"/>
            <a:ext cx="6794500" cy="85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2000" b="1" dirty="0" err="1" smtClean="0">
                <a:latin typeface="Courier New" pitchFamily="49" charset="0"/>
              </a:rPr>
              <a:t>ArrayList</a:t>
            </a:r>
            <a:r>
              <a:rPr lang="es-PE" sz="2000" b="1" dirty="0" smtClean="0">
                <a:latin typeface="Courier New" pitchFamily="49" charset="0"/>
              </a:rPr>
              <a:t>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coleccionista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en-US" sz="2000" b="1" dirty="0">
              <a:latin typeface="Courier New" pitchFamily="49" charset="0"/>
            </a:endParaRPr>
          </a:p>
          <a:p>
            <a:pPr eaLnBrk="1" hangingPunct="1"/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coleccionista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s-ES" sz="20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s-PE" sz="2000" b="1" dirty="0" err="1">
                <a:latin typeface="Courier New" pitchFamily="49" charset="0"/>
              </a:rPr>
              <a:t>ArrayList</a:t>
            </a:r>
            <a:r>
              <a:rPr lang="en-US" sz="2000" b="1" dirty="0">
                <a:latin typeface="Courier New" pitchFamily="49" charset="0"/>
              </a:rPr>
              <a:t>()</a:t>
            </a:r>
            <a:r>
              <a:rPr lang="es-PE" sz="2000" b="1" dirty="0">
                <a:latin typeface="Courier New" pitchFamily="49" charset="0"/>
              </a:rPr>
              <a:t>;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27050" y="4445000"/>
            <a:ext cx="159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2800" b="1">
                <a:latin typeface="Times New Roman" pitchFamily="18" charset="0"/>
              </a:rPr>
              <a:t>Forma 2:</a:t>
            </a:r>
            <a:endParaRPr lang="es-PE" sz="2800">
              <a:latin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42950" y="4886325"/>
            <a:ext cx="6794500" cy="54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2000" b="1" dirty="0" err="1">
                <a:latin typeface="Courier New" pitchFamily="49" charset="0"/>
              </a:rPr>
              <a:t>ArrayList</a:t>
            </a:r>
            <a:r>
              <a:rPr lang="es-PE" sz="2000" b="1" dirty="0">
                <a:latin typeface="Courier New" pitchFamily="49" charset="0"/>
              </a:rPr>
              <a:t>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coleccionista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s-ES" sz="20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s-PE" sz="2000" b="1" dirty="0" err="1">
                <a:latin typeface="Courier New" pitchFamily="49" charset="0"/>
              </a:rPr>
              <a:t>ArrayList</a:t>
            </a:r>
            <a:r>
              <a:rPr lang="en-US" sz="2000" b="1" dirty="0">
                <a:latin typeface="Courier New" pitchFamily="49" charset="0"/>
              </a:rPr>
              <a:t>()</a:t>
            </a:r>
            <a:r>
              <a:rPr lang="es-PE" sz="2000" b="1" dirty="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503747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Coleccionista de objetos distintos</a:t>
            </a:r>
            <a:endParaRPr lang="es-E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55650" y="1404938"/>
            <a:ext cx="7451725" cy="101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es-ES" sz="2900" dirty="0" smtClean="0"/>
              <a:t>El </a:t>
            </a:r>
            <a:r>
              <a:rPr lang="es-ES" sz="2900" b="1" i="1" dirty="0" err="1" smtClean="0"/>
              <a:t>ArrayList</a:t>
            </a:r>
            <a:r>
              <a:rPr lang="es-ES" sz="2900" dirty="0" smtClean="0"/>
              <a:t> almacena por defecto  direcciones de memoria de objetos diferentes.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11560" y="2564904"/>
            <a:ext cx="23034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/>
              <a:t>objetos de diferente tipo</a:t>
            </a:r>
            <a:endParaRPr lang="es-ES" sz="120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436863" y="3800992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VIDEO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 rot="-5400000">
            <a:off x="6748115" y="6447398"/>
            <a:ext cx="3571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/>
                </a:solidFill>
              </a:rPr>
              <a:t>  </a:t>
            </a:r>
            <a:r>
              <a:rPr lang="es-PE" sz="1400" b="1" dirty="0">
                <a:solidFill>
                  <a:srgbClr val="CC3300"/>
                </a:solidFill>
                <a:sym typeface="Wingdings" pitchFamily="2" charset="2"/>
              </a:rPr>
              <a:t></a:t>
            </a:r>
            <a:endParaRPr lang="es-ES" sz="1400" b="1" dirty="0">
              <a:solidFill>
                <a:srgbClr val="CC3300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832770" y="4002405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PPT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733674" y="4207193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EXCEL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598863" y="3613469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GMAIL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22834" y="4383405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WORD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298281" y="3286641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IMAGEN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150768" y="3470592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TIEMPO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024464" y="3669626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JAVA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21085" y="5585978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4400" b="1" dirty="0" smtClean="0"/>
              <a:t>  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41" name="4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72434"/>
              </p:ext>
            </p:extLst>
          </p:nvPr>
        </p:nvGraphicFramePr>
        <p:xfrm>
          <a:off x="2277267" y="5823262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2" name="4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37403"/>
              </p:ext>
            </p:extLst>
          </p:nvPr>
        </p:nvGraphicFramePr>
        <p:xfrm>
          <a:off x="2277267" y="6202352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Line 35"/>
          <p:cNvSpPr>
            <a:spLocks noChangeShapeType="1"/>
          </p:cNvSpPr>
          <p:nvPr/>
        </p:nvSpPr>
        <p:spPr bwMode="auto">
          <a:xfrm flipH="1" flipV="1">
            <a:off x="1318914" y="5107304"/>
            <a:ext cx="1236862" cy="893121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H="1" flipV="1">
            <a:off x="2228850" y="4743760"/>
            <a:ext cx="902990" cy="1256665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 flipV="1">
            <a:off x="3203848" y="4927916"/>
            <a:ext cx="452532" cy="107251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6" name="Line 53"/>
          <p:cNvSpPr>
            <a:spLocks noChangeShapeType="1"/>
          </p:cNvSpPr>
          <p:nvPr/>
        </p:nvSpPr>
        <p:spPr bwMode="auto">
          <a:xfrm flipH="1" flipV="1">
            <a:off x="4067448" y="4362764"/>
            <a:ext cx="145008" cy="1637657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7" name="Line 53"/>
          <p:cNvSpPr>
            <a:spLocks noChangeShapeType="1"/>
          </p:cNvSpPr>
          <p:nvPr/>
        </p:nvSpPr>
        <p:spPr bwMode="auto">
          <a:xfrm flipV="1">
            <a:off x="4716016" y="4521715"/>
            <a:ext cx="116928" cy="1478706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 flipV="1">
            <a:off x="5298280" y="4029982"/>
            <a:ext cx="396081" cy="1970439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" name="Line 53"/>
          <p:cNvSpPr>
            <a:spLocks noChangeShapeType="1"/>
          </p:cNvSpPr>
          <p:nvPr/>
        </p:nvSpPr>
        <p:spPr bwMode="auto">
          <a:xfrm flipV="1">
            <a:off x="5868144" y="4207190"/>
            <a:ext cx="678705" cy="1793235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 flipV="1">
            <a:off x="6372200" y="4390347"/>
            <a:ext cx="1065238" cy="1610073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01644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Coleccionista de objetos iguales</a:t>
            </a:r>
            <a:endParaRPr lang="es-E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3400" y="2420938"/>
            <a:ext cx="1597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2800" b="1">
                <a:latin typeface="Times New Roman" pitchFamily="18" charset="0"/>
              </a:rPr>
              <a:t>Forma 1:</a:t>
            </a:r>
            <a:endParaRPr lang="es-PE" sz="280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49300" y="2862263"/>
            <a:ext cx="6794500" cy="88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b="1" dirty="0" err="1">
                <a:latin typeface="Courier New" pitchFamily="49" charset="0"/>
              </a:rPr>
              <a:t>ArrayList</a:t>
            </a:r>
            <a:r>
              <a:rPr lang="es-PE" b="1" dirty="0">
                <a:latin typeface="Courier New" pitchFamily="49" charset="0"/>
              </a:rPr>
              <a:t> &lt;Clase&gt;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coleccionista</a:t>
            </a:r>
            <a:r>
              <a:rPr lang="en-US" b="1" dirty="0" smtClean="0">
                <a:latin typeface="Courier New" pitchFamily="49" charset="0"/>
              </a:rPr>
              <a:t>;</a:t>
            </a:r>
            <a:endParaRPr lang="en-US" b="1" dirty="0">
              <a:latin typeface="Courier New" pitchFamily="49" charset="0"/>
            </a:endParaRPr>
          </a:p>
          <a:p>
            <a:pPr eaLnBrk="1" hangingPunct="1"/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coleccionista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 </a:t>
            </a:r>
            <a:r>
              <a:rPr lang="es-ES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s-PE" b="1" dirty="0" err="1" smtClean="0">
                <a:latin typeface="Courier New" pitchFamily="49" charset="0"/>
              </a:rPr>
              <a:t>ArrayList</a:t>
            </a:r>
            <a:r>
              <a:rPr lang="es-PE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&lt;</a:t>
            </a:r>
            <a:r>
              <a:rPr lang="es-PE" b="1" dirty="0" smtClean="0">
                <a:latin typeface="Courier New" pitchFamily="49" charset="0"/>
              </a:rPr>
              <a:t>Clase</a:t>
            </a:r>
            <a:r>
              <a:rPr lang="en-US" b="1" dirty="0" smtClean="0">
                <a:latin typeface="Courier New" pitchFamily="49" charset="0"/>
              </a:rPr>
              <a:t>&gt;</a:t>
            </a:r>
            <a:r>
              <a:rPr lang="en-US" sz="2400" b="1" dirty="0" smtClean="0"/>
              <a:t> 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s-PE" b="1" dirty="0">
                <a:latin typeface="Courier New" pitchFamily="49" charset="0"/>
              </a:rPr>
              <a:t>;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27050" y="4648200"/>
            <a:ext cx="159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2800" b="1">
                <a:latin typeface="Times New Roman" pitchFamily="18" charset="0"/>
              </a:rPr>
              <a:t>Forma 2:</a:t>
            </a:r>
            <a:endParaRPr lang="es-PE" sz="2800">
              <a:latin typeface="Times New Roman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42950" y="5000625"/>
            <a:ext cx="8401050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b="1" dirty="0" err="1">
                <a:latin typeface="Courier New" pitchFamily="49" charset="0"/>
              </a:rPr>
              <a:t>ArrayList</a:t>
            </a:r>
            <a:r>
              <a:rPr lang="es-PE" b="1" dirty="0">
                <a:latin typeface="Courier New" pitchFamily="49" charset="0"/>
              </a:rPr>
              <a:t> </a:t>
            </a:r>
            <a:r>
              <a:rPr lang="es-PE" b="1" dirty="0" smtClean="0">
                <a:latin typeface="Courier New" pitchFamily="49" charset="0"/>
              </a:rPr>
              <a:t>&lt;Clase&gt;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coleccionista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 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s-PE" b="1" dirty="0" err="1">
                <a:latin typeface="Courier New" pitchFamily="49" charset="0"/>
              </a:rPr>
              <a:t>ArrayList</a:t>
            </a:r>
            <a:r>
              <a:rPr lang="es-PE" b="1" dirty="0">
                <a:latin typeface="Courier New" pitchFamily="49" charset="0"/>
              </a:rPr>
              <a:t> </a:t>
            </a:r>
            <a:r>
              <a:rPr lang="es-PE" b="1" dirty="0" smtClean="0">
                <a:latin typeface="Courier New" pitchFamily="49" charset="0"/>
              </a:rPr>
              <a:t>&lt;Clase&gt;</a:t>
            </a:r>
            <a:r>
              <a:rPr lang="es-PE" sz="2400" b="1" dirty="0" smtClean="0"/>
              <a:t> 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s-PE" b="1" dirty="0">
                <a:latin typeface="Courier New" pitchFamily="49" charset="0"/>
              </a:rPr>
              <a:t>;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39750" y="3632200"/>
            <a:ext cx="835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400">
                <a:latin typeface="Times New Roman" pitchFamily="18" charset="0"/>
              </a:rPr>
              <a:t>Ejemplo: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50888" y="3832225"/>
            <a:ext cx="6794500" cy="67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400" b="1" dirty="0" err="1">
                <a:latin typeface="Courier New" pitchFamily="49" charset="0"/>
              </a:rPr>
              <a:t>ArrayList</a:t>
            </a:r>
            <a:r>
              <a:rPr lang="es-PE" sz="1400" b="1" dirty="0">
                <a:latin typeface="Courier New" pitchFamily="49" charset="0"/>
              </a:rPr>
              <a:t> </a:t>
            </a:r>
            <a:r>
              <a:rPr lang="es-PE" sz="1400" b="1" dirty="0" smtClean="0">
                <a:latin typeface="Courier New" pitchFamily="49" charset="0"/>
              </a:rPr>
              <a:t>&lt;Alumno&gt;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s-PE" sz="1400" b="1" dirty="0" smtClean="0">
                <a:latin typeface="Courier New" pitchFamily="49" charset="0"/>
              </a:rPr>
              <a:t>;</a:t>
            </a:r>
            <a:endParaRPr lang="es-PE" sz="1400" b="1" dirty="0">
              <a:latin typeface="Courier New" pitchFamily="49" charset="0"/>
            </a:endParaRPr>
          </a:p>
          <a:p>
            <a:pPr eaLnBrk="1" hangingPunct="1"/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lu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smtClean="0">
                <a:latin typeface="Courier New" pitchFamily="49" charset="0"/>
              </a:rPr>
              <a:t>= </a:t>
            </a:r>
            <a:r>
              <a:rPr lang="es-ES" sz="14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s-PE" sz="1400" b="1" dirty="0" smtClean="0">
                <a:latin typeface="Courier New" pitchFamily="49" charset="0"/>
              </a:rPr>
              <a:t> </a:t>
            </a:r>
            <a:r>
              <a:rPr lang="es-PE" sz="1400" b="1" dirty="0" err="1">
                <a:latin typeface="Courier New" pitchFamily="49" charset="0"/>
              </a:rPr>
              <a:t>ArrayList</a:t>
            </a:r>
            <a:r>
              <a:rPr lang="es-PE" sz="1400" b="1" dirty="0">
                <a:latin typeface="Courier New" pitchFamily="49" charset="0"/>
              </a:rPr>
              <a:t> </a:t>
            </a:r>
            <a:r>
              <a:rPr lang="es-PE" sz="1400" b="1" dirty="0" smtClean="0">
                <a:latin typeface="Courier New" pitchFamily="49" charset="0"/>
              </a:rPr>
              <a:t>&lt;Alumno&gt;</a:t>
            </a:r>
            <a:r>
              <a:rPr lang="es-PE" sz="1400" b="1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PE" sz="1400" b="1" dirty="0">
                <a:latin typeface="Courier New" pitchFamily="49" charset="0"/>
              </a:rPr>
              <a:t>();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539750" y="5441950"/>
            <a:ext cx="835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400">
                <a:latin typeface="Times New Roman" pitchFamily="18" charset="0"/>
              </a:rPr>
              <a:t>Ejemplo: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50888" y="5641975"/>
            <a:ext cx="6794500" cy="45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400" b="1" dirty="0" err="1">
                <a:latin typeface="Courier New" pitchFamily="49" charset="0"/>
              </a:rPr>
              <a:t>ArrayList</a:t>
            </a:r>
            <a:r>
              <a:rPr lang="es-PE" sz="1400" b="1" dirty="0">
                <a:latin typeface="Courier New" pitchFamily="49" charset="0"/>
              </a:rPr>
              <a:t> </a:t>
            </a:r>
            <a:r>
              <a:rPr lang="es-PE" sz="1400" b="1" dirty="0" smtClean="0">
                <a:latin typeface="Courier New" pitchFamily="49" charset="0"/>
              </a:rPr>
              <a:t>&lt;Alumno&gt;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s-PE" sz="1400" b="1" dirty="0" smtClean="0">
                <a:latin typeface="Courier New" pitchFamily="49" charset="0"/>
              </a:rPr>
              <a:t> </a:t>
            </a:r>
            <a:r>
              <a:rPr lang="es-PE" sz="1400" b="1" dirty="0">
                <a:latin typeface="Courier New" pitchFamily="49" charset="0"/>
              </a:rPr>
              <a:t>= </a:t>
            </a:r>
            <a:r>
              <a:rPr lang="es-ES" sz="14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s-PE" sz="1400" b="1" dirty="0" smtClean="0">
                <a:latin typeface="Courier New" pitchFamily="49" charset="0"/>
              </a:rPr>
              <a:t> </a:t>
            </a:r>
            <a:r>
              <a:rPr lang="es-PE" sz="1400" b="1" dirty="0" err="1">
                <a:latin typeface="Courier New" pitchFamily="49" charset="0"/>
              </a:rPr>
              <a:t>ArrayList</a:t>
            </a:r>
            <a:r>
              <a:rPr lang="es-PE" sz="1400" b="1" dirty="0">
                <a:latin typeface="Courier New" pitchFamily="49" charset="0"/>
              </a:rPr>
              <a:t> </a:t>
            </a:r>
            <a:r>
              <a:rPr lang="es-PE" sz="1400" b="1" dirty="0" smtClean="0">
                <a:latin typeface="Courier New" pitchFamily="49" charset="0"/>
              </a:rPr>
              <a:t>&lt;Alumno&gt;</a:t>
            </a:r>
            <a:r>
              <a:rPr lang="es-PE" sz="1400" b="1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PE" sz="1400" b="1" dirty="0">
                <a:latin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948495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Coleccionista de objetos iguales</a:t>
            </a:r>
            <a:endParaRPr lang="es-ES" dirty="0"/>
          </a:p>
        </p:txBody>
      </p:sp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611560" y="2564904"/>
            <a:ext cx="23034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/>
              <a:t>objetos de </a:t>
            </a:r>
            <a:r>
              <a:rPr lang="es-PE" sz="1200" b="1" dirty="0" smtClean="0"/>
              <a:t>igual </a:t>
            </a:r>
            <a:r>
              <a:rPr lang="es-PE" sz="1200" b="1" dirty="0"/>
              <a:t>tipo</a:t>
            </a:r>
            <a:endParaRPr lang="es-ES" sz="1200" dirty="0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55650" y="1404938"/>
            <a:ext cx="7451725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es-ES" dirty="0" smtClean="0"/>
              <a:t>El coleccionista almacena direcciones de memoria de objetos Alumno solamente.</a:t>
            </a:r>
            <a:endParaRPr lang="es-ES" sz="1800" dirty="0" smtClean="0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4436863" y="3800992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Alumno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 rot="-5400000">
            <a:off x="6748115" y="6447398"/>
            <a:ext cx="3571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/>
                </a:solidFill>
              </a:rPr>
              <a:t>  </a:t>
            </a:r>
            <a:r>
              <a:rPr lang="es-PE" sz="1400" b="1" dirty="0">
                <a:solidFill>
                  <a:srgbClr val="CC3300"/>
                </a:solidFill>
                <a:sym typeface="Wingdings" pitchFamily="2" charset="2"/>
              </a:rPr>
              <a:t></a:t>
            </a:r>
            <a:endParaRPr lang="es-ES" sz="1400" b="1" dirty="0">
              <a:solidFill>
                <a:srgbClr val="CC3300"/>
              </a:solidFill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1832770" y="4002405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Alumno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2733674" y="4207193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Alumno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3598863" y="3613469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Alumno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922834" y="4383405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Alumno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5298281" y="3286641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Alumno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6150768" y="3470592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Alumno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7024464" y="3669626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Alumno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621085" y="5585978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4400" b="1" dirty="0" smtClean="0"/>
              <a:t>  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73" name="7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63399"/>
              </p:ext>
            </p:extLst>
          </p:nvPr>
        </p:nvGraphicFramePr>
        <p:xfrm>
          <a:off x="2277267" y="5823262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4" name="7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695597"/>
              </p:ext>
            </p:extLst>
          </p:nvPr>
        </p:nvGraphicFramePr>
        <p:xfrm>
          <a:off x="2277267" y="6202352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5" name="Line 35"/>
          <p:cNvSpPr>
            <a:spLocks noChangeShapeType="1"/>
          </p:cNvSpPr>
          <p:nvPr/>
        </p:nvSpPr>
        <p:spPr bwMode="auto">
          <a:xfrm flipH="1" flipV="1">
            <a:off x="1318914" y="5107304"/>
            <a:ext cx="1236862" cy="893121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6" name="Line 42"/>
          <p:cNvSpPr>
            <a:spLocks noChangeShapeType="1"/>
          </p:cNvSpPr>
          <p:nvPr/>
        </p:nvSpPr>
        <p:spPr bwMode="auto">
          <a:xfrm flipH="1" flipV="1">
            <a:off x="2228850" y="4743760"/>
            <a:ext cx="902990" cy="1256665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7" name="Line 43"/>
          <p:cNvSpPr>
            <a:spLocks noChangeShapeType="1"/>
          </p:cNvSpPr>
          <p:nvPr/>
        </p:nvSpPr>
        <p:spPr bwMode="auto">
          <a:xfrm flipH="1" flipV="1">
            <a:off x="3203848" y="4927916"/>
            <a:ext cx="452532" cy="107251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8" name="Line 53"/>
          <p:cNvSpPr>
            <a:spLocks noChangeShapeType="1"/>
          </p:cNvSpPr>
          <p:nvPr/>
        </p:nvSpPr>
        <p:spPr bwMode="auto">
          <a:xfrm flipH="1" flipV="1">
            <a:off x="4067448" y="4362764"/>
            <a:ext cx="145008" cy="1637657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9" name="Line 53"/>
          <p:cNvSpPr>
            <a:spLocks noChangeShapeType="1"/>
          </p:cNvSpPr>
          <p:nvPr/>
        </p:nvSpPr>
        <p:spPr bwMode="auto">
          <a:xfrm flipV="1">
            <a:off x="4716016" y="4521715"/>
            <a:ext cx="116928" cy="1478706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0" name="Line 53"/>
          <p:cNvSpPr>
            <a:spLocks noChangeShapeType="1"/>
          </p:cNvSpPr>
          <p:nvPr/>
        </p:nvSpPr>
        <p:spPr bwMode="auto">
          <a:xfrm flipV="1">
            <a:off x="5298280" y="4029982"/>
            <a:ext cx="396081" cy="1970439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1" name="Line 53"/>
          <p:cNvSpPr>
            <a:spLocks noChangeShapeType="1"/>
          </p:cNvSpPr>
          <p:nvPr/>
        </p:nvSpPr>
        <p:spPr bwMode="auto">
          <a:xfrm flipV="1">
            <a:off x="5868144" y="4207190"/>
            <a:ext cx="678705" cy="1793235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2" name="Line 53"/>
          <p:cNvSpPr>
            <a:spLocks noChangeShapeType="1"/>
          </p:cNvSpPr>
          <p:nvPr/>
        </p:nvSpPr>
        <p:spPr bwMode="auto">
          <a:xfrm flipV="1">
            <a:off x="6372200" y="4390347"/>
            <a:ext cx="1065238" cy="1610073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86530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Declaración privada y creación</a:t>
            </a:r>
            <a:endParaRPr lang="es-ES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0" y="1858963"/>
            <a:ext cx="9144000" cy="48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ES" sz="1600" b="1" dirty="0" err="1" smtClean="0">
                <a:solidFill>
                  <a:srgbClr val="BE326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s-E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P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s-P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&lt;Alumno&gt;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</a:t>
            </a:r>
            <a:r>
              <a:rPr lang="es-P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600" b="1" dirty="0" smtClean="0">
                <a:solidFill>
                  <a:srgbClr val="BE326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s-P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P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s-P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P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&lt;Alumno&gt; </a:t>
            </a:r>
            <a:r>
              <a:rPr lang="es-P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s-PE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11334" y="2586420"/>
            <a:ext cx="6710361" cy="2835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s-ES" sz="2000" dirty="0">
                <a:solidFill>
                  <a:srgbClr val="5F5F5F"/>
                </a:solidFill>
              </a:rPr>
              <a:t>La </a:t>
            </a:r>
            <a:r>
              <a:rPr lang="es-ES" sz="2000" dirty="0" smtClean="0">
                <a:solidFill>
                  <a:srgbClr val="5F5F5F"/>
                </a:solidFill>
              </a:rPr>
              <a:t>clase </a:t>
            </a:r>
            <a:r>
              <a:rPr lang="es-ES" sz="2000" b="1" i="1" dirty="0" err="1">
                <a:solidFill>
                  <a:srgbClr val="5F5F5F"/>
                </a:solidFill>
              </a:rPr>
              <a:t>ArrayList</a:t>
            </a:r>
            <a:r>
              <a:rPr lang="es-ES" sz="2000" dirty="0">
                <a:solidFill>
                  <a:srgbClr val="5F5F5F"/>
                </a:solidFill>
              </a:rPr>
              <a:t> inicializa por defecto un arreglo con capacidad inicial para diez </a:t>
            </a:r>
            <a:r>
              <a:rPr lang="es-ES" sz="2000" dirty="0" smtClean="0">
                <a:solidFill>
                  <a:srgbClr val="5F5F5F"/>
                </a:solidFill>
              </a:rPr>
              <a:t>direcciones de memoria del </a:t>
            </a:r>
            <a:r>
              <a:rPr lang="es-ES" sz="2000" dirty="0">
                <a:solidFill>
                  <a:srgbClr val="5F5F5F"/>
                </a:solidFill>
              </a:rPr>
              <a:t>tipo </a:t>
            </a:r>
            <a:r>
              <a:rPr lang="es-ES" sz="2000" dirty="0" smtClean="0">
                <a:solidFill>
                  <a:srgbClr val="5F5F5F"/>
                </a:solidFill>
              </a:rPr>
              <a:t>Alumno. </a:t>
            </a:r>
            <a:r>
              <a:rPr lang="es-ES" sz="2000" dirty="0">
                <a:solidFill>
                  <a:srgbClr val="5F5F5F"/>
                </a:solidFill>
              </a:rPr>
              <a:t>Al comienzo todas las posiciones apuntan a </a:t>
            </a:r>
            <a:r>
              <a:rPr lang="es-ES" sz="2000" i="1" dirty="0" err="1">
                <a:solidFill>
                  <a:srgbClr val="5F5F5F"/>
                </a:solidFill>
              </a:rPr>
              <a:t>null</a:t>
            </a:r>
            <a:r>
              <a:rPr lang="es-ES" sz="2000" dirty="0">
                <a:solidFill>
                  <a:srgbClr val="5F5F5F"/>
                </a:solidFill>
              </a:rPr>
              <a:t>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s-ES" sz="2000" dirty="0">
                <a:solidFill>
                  <a:srgbClr val="5F5F5F"/>
                </a:solidFill>
              </a:rPr>
              <a:t>Define también un guía </a:t>
            </a:r>
            <a:r>
              <a:rPr lang="es-ES" sz="2000" i="1" dirty="0">
                <a:solidFill>
                  <a:srgbClr val="5F5F5F"/>
                </a:solidFill>
              </a:rPr>
              <a:t>(</a:t>
            </a:r>
            <a:r>
              <a:rPr lang="es-ES" sz="2000" i="1" dirty="0" err="1">
                <a:solidFill>
                  <a:srgbClr val="5F5F5F"/>
                </a:solidFill>
              </a:rPr>
              <a:t>int</a:t>
            </a:r>
            <a:r>
              <a:rPr lang="es-ES" sz="2000" i="1" dirty="0">
                <a:solidFill>
                  <a:srgbClr val="5F5F5F"/>
                </a:solidFill>
              </a:rPr>
              <a:t>)</a:t>
            </a:r>
            <a:r>
              <a:rPr lang="es-ES" sz="2000" dirty="0">
                <a:solidFill>
                  <a:srgbClr val="5F5F5F"/>
                </a:solidFill>
              </a:rPr>
              <a:t> que apunta a la posición cero.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s-ES" sz="2000" dirty="0">
                <a:solidFill>
                  <a:srgbClr val="5F5F5F"/>
                </a:solidFill>
              </a:rPr>
              <a:t>Cuando requiera mayor capacidad ampliará el arreglo en diez espaciamientos más, y así sucesivamente.</a:t>
            </a:r>
            <a:endParaRPr lang="es-ES" sz="2000" b="1" dirty="0"/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621085" y="5585978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4400" b="1" dirty="0" smtClean="0"/>
              <a:t>  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35" name="3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54342"/>
              </p:ext>
            </p:extLst>
          </p:nvPr>
        </p:nvGraphicFramePr>
        <p:xfrm>
          <a:off x="2277267" y="5823262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6" name="3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95454"/>
              </p:ext>
            </p:extLst>
          </p:nvPr>
        </p:nvGraphicFramePr>
        <p:xfrm>
          <a:off x="2277267" y="6202352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Rectangle 25"/>
          <p:cNvSpPr>
            <a:spLocks noChangeArrowheads="1"/>
          </p:cNvSpPr>
          <p:nvPr/>
        </p:nvSpPr>
        <p:spPr bwMode="auto">
          <a:xfrm rot="-5400000">
            <a:off x="2358494" y="6447398"/>
            <a:ext cx="3571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/>
                </a:solidFill>
              </a:rPr>
              <a:t>  </a:t>
            </a:r>
            <a:r>
              <a:rPr lang="es-PE" sz="1400" b="1" dirty="0">
                <a:solidFill>
                  <a:srgbClr val="CC3300"/>
                </a:solidFill>
                <a:sym typeface="Wingdings" pitchFamily="2" charset="2"/>
              </a:rPr>
              <a:t></a:t>
            </a:r>
            <a:endParaRPr lang="es-ES" sz="1400" b="1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1404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Bluesk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odelo Bluesky" id="{ED23B2D4-3B3B-4B4F-BAF0-02387648F087}" vid="{54A2B2FF-1231-44B3-B675-C15630CBEAA7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Bluesky</Template>
  <TotalTime>13156</TotalTime>
  <Words>738</Words>
  <Application>Microsoft Office PowerPoint</Application>
  <PresentationFormat>Presentación en pantalla (4:3)</PresentationFormat>
  <Paragraphs>249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Modelo Bluesky</vt:lpstr>
      <vt:lpstr>Algoritmos y Estructura de Datos</vt:lpstr>
      <vt:lpstr>Clase ArrayList Conceptos y operaciones simples</vt:lpstr>
      <vt:lpstr>Contenido</vt:lpstr>
      <vt:lpstr>Descripción</vt:lpstr>
      <vt:lpstr>Coleccionista de objetos distintos</vt:lpstr>
      <vt:lpstr>Coleccionista de objetos distintos</vt:lpstr>
      <vt:lpstr>Coleccionista de objetos iguales</vt:lpstr>
      <vt:lpstr>Coleccionista de objetos iguales</vt:lpstr>
      <vt:lpstr>Declaración privada y creación</vt:lpstr>
      <vt:lpstr>Métodos básicos de la clase ArrayList</vt:lpstr>
      <vt:lpstr>Métodos básicos de la clase ArrayList</vt:lpstr>
      <vt:lpstr>Métodos básicos de la clase ArrayList</vt:lpstr>
      <vt:lpstr>Operaciones públicas básicas</vt:lpstr>
      <vt:lpstr>Operaciones públicas complementarias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AED_Semana_09</dc:title>
  <dc:creator>Mendo Paz SRL</dc:creator>
  <cp:lastModifiedBy>lenovo</cp:lastModifiedBy>
  <cp:revision>1</cp:revision>
  <dcterms:created xsi:type="dcterms:W3CDTF">1998-09-12T15:12:24Z</dcterms:created>
  <dcterms:modified xsi:type="dcterms:W3CDTF">2017-08-12T03:19:59Z</dcterms:modified>
</cp:coreProperties>
</file>