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6" r:id="rId1"/>
  </p:sldMasterIdLst>
  <p:notesMasterIdLst>
    <p:notesMasterId r:id="rId25"/>
  </p:notesMasterIdLst>
  <p:handoutMasterIdLst>
    <p:handoutMasterId r:id="rId26"/>
  </p:handoutMasterIdLst>
  <p:sldIdLst>
    <p:sldId id="578" r:id="rId2"/>
    <p:sldId id="627" r:id="rId3"/>
    <p:sldId id="600" r:id="rId4"/>
    <p:sldId id="649" r:id="rId5"/>
    <p:sldId id="630" r:id="rId6"/>
    <p:sldId id="648" r:id="rId7"/>
    <p:sldId id="636" r:id="rId8"/>
    <p:sldId id="637" r:id="rId9"/>
    <p:sldId id="638" r:id="rId10"/>
    <p:sldId id="632" r:id="rId11"/>
    <p:sldId id="633" r:id="rId12"/>
    <p:sldId id="646" r:id="rId13"/>
    <p:sldId id="651" r:id="rId14"/>
    <p:sldId id="647" r:id="rId15"/>
    <p:sldId id="652" r:id="rId16"/>
    <p:sldId id="640" r:id="rId17"/>
    <p:sldId id="641" r:id="rId18"/>
    <p:sldId id="639" r:id="rId19"/>
    <p:sldId id="642" r:id="rId20"/>
    <p:sldId id="643" r:id="rId21"/>
    <p:sldId id="644" r:id="rId22"/>
    <p:sldId id="645" r:id="rId23"/>
    <p:sldId id="62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4E0CE"/>
    <a:srgbClr val="FCDDC4"/>
    <a:srgbClr val="E9E6D7"/>
    <a:srgbClr val="FDD78B"/>
    <a:srgbClr val="FFD597"/>
    <a:srgbClr val="FFC46D"/>
    <a:srgbClr val="FFD685"/>
    <a:srgbClr val="FFCC66"/>
    <a:srgbClr val="FDDEA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04" autoAdjust="0"/>
    <p:restoredTop sz="94434" autoAdjust="0"/>
  </p:normalViewPr>
  <p:slideViewPr>
    <p:cSldViewPr>
      <p:cViewPr>
        <p:scale>
          <a:sx n="100" d="100"/>
          <a:sy n="100" d="100"/>
        </p:scale>
        <p:origin x="-181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8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05FAD6-32A5-4211-BD51-D96D745F15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31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98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8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6CC93FF-168B-4263-9398-DBEDF051D7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5264-EC4E-4F49-9C62-89DE7C1B7BEC}" type="slidenum">
              <a:rPr lang="es-PE" smtClean="0"/>
              <a:pPr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797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Nombre del curso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187624" y="4653136"/>
            <a:ext cx="6768752" cy="9856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 y semestre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0" name="Imagen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144677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2392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1165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1" b="59525"/>
          <a:stretch/>
        </p:blipFill>
        <p:spPr>
          <a:xfrm>
            <a:off x="7758641" y="5925345"/>
            <a:ext cx="1373904" cy="932656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2 Subtítulo"/>
          <p:cNvSpPr>
            <a:spLocks noGrp="1"/>
          </p:cNvSpPr>
          <p:nvPr>
            <p:ph type="subTitle" idx="13" hasCustomPrompt="1"/>
          </p:nvPr>
        </p:nvSpPr>
        <p:spPr>
          <a:xfrm>
            <a:off x="683568" y="4653136"/>
            <a:ext cx="7776864" cy="9856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la unidad de aprendizaje</a:t>
            </a:r>
            <a:endParaRPr lang="es-PE" dirty="0"/>
          </a:p>
        </p:txBody>
      </p:sp>
      <p:sp>
        <p:nvSpPr>
          <p:cNvPr id="15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212976"/>
            <a:ext cx="7772400" cy="1326009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tema</a:t>
            </a:r>
            <a:endParaRPr lang="es-PE" dirty="0"/>
          </a:p>
        </p:txBody>
      </p:sp>
      <p:pic>
        <p:nvPicPr>
          <p:cNvPr id="9" name="Imagen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090331"/>
            <a:ext cx="2659360" cy="176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295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286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7489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43997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6468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3008313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28525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5157192"/>
            <a:ext cx="5486400" cy="426170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00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título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9985-E2EC-4C90-A101-2E8205FC45AA}" type="datetimeFigureOut">
              <a:rPr lang="es-PE" smtClean="0"/>
              <a:t>11/08/2017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5198-6CA9-47FB-8EEC-ABBD4462A53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Algoritmos y Estructura de Datos</a:t>
            </a:r>
            <a:endParaRPr lang="es-PE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5F5F5F"/>
                </a:solidFill>
              </a:rPr>
              <a:t>Equipo de Profesores del Curso</a:t>
            </a:r>
          </a:p>
          <a:p>
            <a:r>
              <a:rPr lang="es-PE" dirty="0" smtClean="0">
                <a:solidFill>
                  <a:srgbClr val="5F5F5F"/>
                </a:solidFill>
              </a:rPr>
              <a:t>Ciclo 2017 </a:t>
            </a:r>
            <a:r>
              <a:rPr lang="es-PE" smtClean="0">
                <a:solidFill>
                  <a:srgbClr val="5F5F5F"/>
                </a:solidFill>
              </a:rPr>
              <a:t>– </a:t>
            </a:r>
            <a:r>
              <a:rPr lang="es-PE" smtClean="0">
                <a:solidFill>
                  <a:srgbClr val="5F5F5F"/>
                </a:solidFill>
              </a:rPr>
              <a:t>II</a:t>
            </a:r>
            <a:endParaRPr lang="es-PE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9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4000" y="1124745"/>
            <a:ext cx="8496000" cy="1296143"/>
          </a:xfrm>
        </p:spPr>
        <p:txBody>
          <a:bodyPr>
            <a:norm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usa para inicializar </a:t>
            </a:r>
            <a:r>
              <a:rPr lang="es-ES" dirty="0" smtClean="0"/>
              <a:t>los atributos de un objeto </a:t>
            </a:r>
            <a:r>
              <a:rPr lang="es-ES" dirty="0"/>
              <a:t>a</a:t>
            </a:r>
            <a:r>
              <a:rPr lang="es-ES" dirty="0" smtClean="0"/>
              <a:t>l momento de crearlo.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Constructor</a:t>
            </a:r>
            <a:endParaRPr lang="es-ES" dirty="0"/>
          </a:p>
        </p:txBody>
      </p:sp>
      <p:grpSp>
        <p:nvGrpSpPr>
          <p:cNvPr id="32" name="Grupo 31"/>
          <p:cNvGrpSpPr/>
          <p:nvPr/>
        </p:nvGrpSpPr>
        <p:grpSpPr>
          <a:xfrm>
            <a:off x="755576" y="2740857"/>
            <a:ext cx="7416824" cy="2560351"/>
            <a:chOff x="323528" y="2524833"/>
            <a:chExt cx="7416824" cy="2560351"/>
          </a:xfrm>
        </p:grpSpPr>
        <p:sp>
          <p:nvSpPr>
            <p:cNvPr id="6" name="Rectángulo redondeado 5"/>
            <p:cNvSpPr/>
            <p:nvPr/>
          </p:nvSpPr>
          <p:spPr>
            <a:xfrm>
              <a:off x="323528" y="3573016"/>
              <a:ext cx="2448272" cy="50405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Constructor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5292080" y="2708918"/>
              <a:ext cx="2448272" cy="504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Clase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5292080" y="4415693"/>
              <a:ext cx="2448272" cy="504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a</a:t>
              </a:r>
              <a:r>
                <a:rPr lang="es-ES" sz="2000" dirty="0" smtClean="0">
                  <a:solidFill>
                    <a:schemeClr val="tx1"/>
                  </a:solidFill>
                </a:rPr>
                <a:t>tributos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angular 11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3113823" y="1394759"/>
              <a:ext cx="612098" cy="3744416"/>
            </a:xfrm>
            <a:prstGeom prst="bentConnector2">
              <a:avLst/>
            </a:prstGeom>
            <a:ln w="22225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>
              <a:stCxn id="6" idx="2"/>
              <a:endCxn id="8" idx="1"/>
            </p:cNvCxnSpPr>
            <p:nvPr/>
          </p:nvCxnSpPr>
          <p:spPr>
            <a:xfrm rot="16200000" flipH="1">
              <a:off x="3124562" y="2500174"/>
              <a:ext cx="590621" cy="3744416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1725051" y="2524833"/>
              <a:ext cx="36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t</a:t>
              </a:r>
              <a:r>
                <a:rPr lang="es-ES" sz="2000" dirty="0" smtClean="0"/>
                <a:t>iene el mismo nombre de la</a:t>
              </a:r>
              <a:endParaRPr lang="es-ES" sz="2000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907704" y="4685074"/>
              <a:ext cx="3384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s</a:t>
              </a:r>
              <a:r>
                <a:rPr lang="es-ES" sz="2000" dirty="0" smtClean="0"/>
                <a:t>e usa para inicializar los</a:t>
              </a:r>
              <a:endParaRPr lang="es-ES" sz="2000" dirty="0"/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5292080" y="3573072"/>
              <a:ext cx="2448272" cy="504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r</a:t>
              </a:r>
              <a:r>
                <a:rPr lang="es-ES" sz="2000" dirty="0" smtClean="0">
                  <a:solidFill>
                    <a:schemeClr val="tx1"/>
                  </a:solidFill>
                </a:rPr>
                <a:t>etorno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de flecha 29"/>
            <p:cNvCxnSpPr>
              <a:stCxn id="6" idx="3"/>
              <a:endCxn id="28" idx="1"/>
            </p:cNvCxnSpPr>
            <p:nvPr/>
          </p:nvCxnSpPr>
          <p:spPr>
            <a:xfrm>
              <a:off x="2771800" y="3825044"/>
              <a:ext cx="2520280" cy="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>
              <a:off x="3059832" y="3429000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n</a:t>
              </a:r>
              <a:r>
                <a:rPr lang="es-ES" sz="2000" dirty="0" smtClean="0"/>
                <a:t>o tiene tipo de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2435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 smtClean="0"/>
              <a:t>Constructor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24000" y="1196529"/>
            <a:ext cx="8496000" cy="453672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Alumno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Atributos públicos</a:t>
            </a:r>
            <a:endParaRPr lang="es-ES" sz="1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Constructor personalizado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Alumno(</a:t>
            </a:r>
            <a:r>
              <a:rPr lang="es-ES" sz="1800" b="1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8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s-E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Operaciones públicas</a:t>
            </a:r>
            <a:endParaRPr lang="es-ES" sz="1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promedio()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2.0;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s-E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PE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871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5" y="1700808"/>
            <a:ext cx="8642350" cy="1728192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Declarar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 variable referencia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chemeClr val="accent1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NombreClase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nombreObjeto;</a:t>
            </a: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Crear e inicializar el objeto</a:t>
            </a:r>
            <a:endParaRPr lang="es-ES" sz="1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nombreObjeto =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NombreClase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(valor1, valor2, ...);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50825" y="1145722"/>
            <a:ext cx="8639425" cy="4621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Forma 1</a:t>
            </a:r>
            <a:endParaRPr lang="es-ES" sz="2000" b="1" dirty="0">
              <a:solidFill>
                <a:srgbClr val="C00000"/>
              </a:solidFill>
            </a:endParaRPr>
          </a:p>
          <a:p>
            <a:pPr lvl="1"/>
            <a:endParaRPr lang="es-ES" sz="2000" dirty="0">
              <a:latin typeface="Franklin Gothic Medium" panose="020B06030201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s-PE" sz="2000" dirty="0">
              <a:solidFill>
                <a:srgbClr val="7F0055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47899" y="4365104"/>
            <a:ext cx="864235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4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Declarar una variable referencia</a:t>
            </a:r>
          </a:p>
          <a:p>
            <a:pPr marL="0" indent="0" fontAlgn="auto">
              <a:spcBef>
                <a:spcPts val="4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s-ES" sz="1800" b="1" dirty="0" smtClean="0">
                <a:solidFill>
                  <a:schemeClr val="accent1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marL="0" indent="0" fontAlgn="auto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Crear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inicializar el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</a:t>
            </a:r>
          </a:p>
          <a:p>
            <a:pPr marL="0" indent="0" fontAlgn="auto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Alumno(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12345,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“Juan”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13,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15);</a:t>
            </a:r>
            <a:endParaRPr lang="es-E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47899" y="3758988"/>
            <a:ext cx="8639425" cy="4621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Ejemplo</a:t>
            </a:r>
            <a:endParaRPr lang="es-ES" sz="2000" b="1" dirty="0">
              <a:solidFill>
                <a:srgbClr val="C00000"/>
              </a:solidFill>
            </a:endParaRPr>
          </a:p>
          <a:p>
            <a:pPr lvl="1"/>
            <a:endParaRPr lang="es-ES" sz="2000" dirty="0">
              <a:latin typeface="Franklin Gothic Medium" panose="020B06030201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s-PE" sz="2000" dirty="0">
              <a:solidFill>
                <a:srgbClr val="7F0055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547664" y="5953882"/>
            <a:ext cx="125749" cy="2834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822102" y="6199364"/>
            <a:ext cx="1591897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Constructor</a:t>
            </a:r>
          </a:p>
        </p:txBody>
      </p:sp>
      <p:sp>
        <p:nvSpPr>
          <p:cNvPr id="11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Creación e inicialización de objetos</a:t>
            </a:r>
          </a:p>
        </p:txBody>
      </p:sp>
    </p:spTree>
    <p:extLst>
      <p:ext uri="{BB962C8B-B14F-4D97-AF65-F5344CB8AC3E}">
        <p14:creationId xmlns:p14="http://schemas.microsoft.com/office/powerpoint/2010/main" val="7397661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43608" y="1787077"/>
            <a:ext cx="4839772" cy="4593125"/>
            <a:chOff x="1043608" y="-77311"/>
            <a:chExt cx="4839772" cy="4593125"/>
          </a:xfrm>
        </p:grpSpPr>
        <p:grpSp>
          <p:nvGrpSpPr>
            <p:cNvPr id="11" name="Grupo 10"/>
            <p:cNvGrpSpPr/>
            <p:nvPr/>
          </p:nvGrpSpPr>
          <p:grpSpPr>
            <a:xfrm>
              <a:off x="1046198" y="3003646"/>
              <a:ext cx="2373674" cy="345779"/>
              <a:chOff x="1046198" y="4811413"/>
              <a:chExt cx="2373674" cy="34577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046198" y="4811413"/>
                <a:ext cx="1480000" cy="345779"/>
                <a:chOff x="1636704" y="4991432"/>
                <a:chExt cx="1480000" cy="345779"/>
              </a:xfrm>
            </p:grpSpPr>
            <p:sp>
              <p:nvSpPr>
                <p:cNvPr id="15" name="Rectángulo 14"/>
                <p:cNvSpPr/>
                <p:nvPr/>
              </p:nvSpPr>
              <p:spPr>
                <a:xfrm>
                  <a:off x="2066162" y="4991432"/>
                  <a:ext cx="1050542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300" dirty="0">
                      <a:solidFill>
                        <a:schemeClr val="tx1"/>
                      </a:solidFill>
                    </a:rPr>
                    <a:t>@</a:t>
                  </a:r>
                  <a:r>
                    <a:rPr lang="es-ES" sz="1300" dirty="0" smtClean="0">
                      <a:solidFill>
                        <a:schemeClr val="tx1"/>
                      </a:solidFill>
                    </a:rPr>
                    <a:t>1c30de5</a:t>
                  </a:r>
                  <a:endParaRPr lang="es-E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1636704" y="4991432"/>
                  <a:ext cx="357450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s-ES" sz="2000" b="1" dirty="0" smtClean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cxnSp>
            <p:nvCxnSpPr>
              <p:cNvPr id="19" name="Conector recto de flecha 18"/>
              <p:cNvCxnSpPr/>
              <p:nvPr/>
            </p:nvCxnSpPr>
            <p:spPr bwMode="auto">
              <a:xfrm>
                <a:off x="2526198" y="5013176"/>
                <a:ext cx="89367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4" name="Forma libre 23"/>
            <p:cNvSpPr/>
            <p:nvPr/>
          </p:nvSpPr>
          <p:spPr bwMode="auto">
            <a:xfrm rot="5645099" flipV="1">
              <a:off x="1080980" y="488408"/>
              <a:ext cx="807950" cy="394091"/>
            </a:xfrm>
            <a:custGeom>
              <a:avLst/>
              <a:gdLst>
                <a:gd name="connsiteX0" fmla="*/ 914400 w 914400"/>
                <a:gd name="connsiteY0" fmla="*/ 0 h 955343"/>
                <a:gd name="connsiteX1" fmla="*/ 177421 w 914400"/>
                <a:gd name="connsiteY1" fmla="*/ 450376 h 955343"/>
                <a:gd name="connsiteX2" fmla="*/ 600501 w 914400"/>
                <a:gd name="connsiteY2" fmla="*/ 573206 h 955343"/>
                <a:gd name="connsiteX3" fmla="*/ 0 w 914400"/>
                <a:gd name="connsiteY3" fmla="*/ 955343 h 955343"/>
                <a:gd name="connsiteX4" fmla="*/ 0 w 914400"/>
                <a:gd name="connsiteY4" fmla="*/ 955343 h 9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55343">
                  <a:moveTo>
                    <a:pt x="914400" y="0"/>
                  </a:moveTo>
                  <a:cubicBezTo>
                    <a:pt x="572068" y="177421"/>
                    <a:pt x="229737" y="354842"/>
                    <a:pt x="177421" y="450376"/>
                  </a:cubicBezTo>
                  <a:cubicBezTo>
                    <a:pt x="125105" y="545910"/>
                    <a:pt x="630071" y="489045"/>
                    <a:pt x="600501" y="573206"/>
                  </a:cubicBezTo>
                  <a:cubicBezTo>
                    <a:pt x="570931" y="657367"/>
                    <a:pt x="0" y="955343"/>
                    <a:pt x="0" y="955343"/>
                  </a:cubicBezTo>
                  <a:lnTo>
                    <a:pt x="0" y="955343"/>
                  </a:lnTo>
                </a:path>
              </a:pathLst>
            </a:custGeom>
            <a:ln>
              <a:headEnd type="triangle" w="med" len="med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406958" y="-77311"/>
              <a:ext cx="2607523" cy="345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70C0"/>
                  </a:solidFill>
                </a:rPr>
                <a:t>variable referencia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419872" y="2546231"/>
              <a:ext cx="2463508" cy="1969583"/>
              <a:chOff x="4268733" y="3979697"/>
              <a:chExt cx="2463508" cy="1969583"/>
            </a:xfrm>
          </p:grpSpPr>
          <p:sp>
            <p:nvSpPr>
              <p:cNvPr id="12" name="Rectángulo 11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12345</a:t>
                </a: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Juan</a:t>
                </a: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471261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5471261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1043608" y="1074817"/>
              <a:ext cx="1480000" cy="345779"/>
              <a:chOff x="1636704" y="2406964"/>
              <a:chExt cx="1480000" cy="345779"/>
            </a:xfrm>
          </p:grpSpPr>
          <p:sp>
            <p:nvSpPr>
              <p:cNvPr id="51" name="Rectángulo 50"/>
              <p:cNvSpPr/>
              <p:nvPr/>
            </p:nvSpPr>
            <p:spPr>
              <a:xfrm>
                <a:off x="2066162" y="2406964"/>
                <a:ext cx="1050542" cy="345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rgbClr val="FF0000"/>
                    </a:solidFill>
                  </a:rPr>
                  <a:t>?</a:t>
                </a:r>
                <a:endParaRPr lang="es-E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1636704" y="2431340"/>
                <a:ext cx="357450" cy="2857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b="1" dirty="0">
                    <a:solidFill>
                      <a:schemeClr val="tx1"/>
                    </a:solidFill>
                  </a:rPr>
                  <a:t>a</a:t>
                </a:r>
                <a:endParaRPr lang="es-ES" sz="2000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Marcador de contenido 2"/>
          <p:cNvSpPr txBox="1">
            <a:spLocks/>
          </p:cNvSpPr>
          <p:nvPr/>
        </p:nvSpPr>
        <p:spPr>
          <a:xfrm>
            <a:off x="324000" y="3818043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Alumno(12345, </a:t>
            </a:r>
            <a:r>
              <a:rPr lang="es-ES" sz="20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s-ES" sz="20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Juan”</a:t>
            </a:r>
            <a:r>
              <a:rPr lang="es-E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13, 15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959074" y="4238111"/>
            <a:ext cx="1882552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o</a:t>
            </a:r>
            <a:r>
              <a:rPr lang="es-ES" sz="2000" dirty="0" smtClean="0">
                <a:solidFill>
                  <a:srgbClr val="0070C0"/>
                </a:solidFill>
              </a:rPr>
              <a:t>bjeto Alumno</a:t>
            </a:r>
          </a:p>
        </p:txBody>
      </p:sp>
      <p:sp>
        <p:nvSpPr>
          <p:cNvPr id="32" name="Forma libre 31"/>
          <p:cNvSpPr/>
          <p:nvPr/>
        </p:nvSpPr>
        <p:spPr bwMode="auto">
          <a:xfrm>
            <a:off x="5940152" y="4598152"/>
            <a:ext cx="788443" cy="79208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orma libre 38"/>
          <p:cNvSpPr/>
          <p:nvPr/>
        </p:nvSpPr>
        <p:spPr bwMode="auto">
          <a:xfrm rot="19522449">
            <a:off x="1790559" y="5331709"/>
            <a:ext cx="357923" cy="277891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02198" y="5739899"/>
            <a:ext cx="2808312" cy="50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d</a:t>
            </a:r>
            <a:r>
              <a:rPr lang="es-ES" sz="2000" dirty="0" smtClean="0">
                <a:solidFill>
                  <a:srgbClr val="0070C0"/>
                </a:solidFill>
              </a:rPr>
              <a:t>irección de memoria </a:t>
            </a:r>
          </a:p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del objeto</a:t>
            </a:r>
          </a:p>
        </p:txBody>
      </p:sp>
      <p:sp>
        <p:nvSpPr>
          <p:cNvPr id="41" name="Forma libre 40"/>
          <p:cNvSpPr/>
          <p:nvPr/>
        </p:nvSpPr>
        <p:spPr bwMode="auto">
          <a:xfrm rot="10129363">
            <a:off x="2563849" y="2797400"/>
            <a:ext cx="357923" cy="277891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979712" y="2522392"/>
            <a:ext cx="2808312" cy="35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s</a:t>
            </a:r>
            <a:r>
              <a:rPr lang="es-ES" sz="2000" dirty="0" smtClean="0">
                <a:solidFill>
                  <a:srgbClr val="0070C0"/>
                </a:solidFill>
              </a:rPr>
              <a:t>in valor</a:t>
            </a:r>
          </a:p>
        </p:txBody>
      </p:sp>
      <p:sp>
        <p:nvSpPr>
          <p:cNvPr id="38" name="Marcador de contenido 2"/>
          <p:cNvSpPr txBox="1">
            <a:spLocks/>
          </p:cNvSpPr>
          <p:nvPr/>
        </p:nvSpPr>
        <p:spPr>
          <a:xfrm>
            <a:off x="324000" y="1268760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s-ES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Creación e inicialización de objetos</a:t>
            </a:r>
          </a:p>
        </p:txBody>
      </p:sp>
    </p:spTree>
    <p:extLst>
      <p:ext uri="{BB962C8B-B14F-4D97-AF65-F5344CB8AC3E}">
        <p14:creationId xmlns:p14="http://schemas.microsoft.com/office/powerpoint/2010/main" val="146907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0825" y="1700808"/>
            <a:ext cx="8642350" cy="172819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Declarar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 variable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referencia, crear e inicializar el objeto</a:t>
            </a:r>
            <a:endParaRPr lang="es-ES" sz="1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err="1" smtClean="0">
                <a:solidFill>
                  <a:schemeClr val="accent1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NombreClase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nombreObjeto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NombreClase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(valor1, valor2,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50825" y="1145722"/>
            <a:ext cx="8639425" cy="4621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Forma 2</a:t>
            </a:r>
            <a:endParaRPr lang="es-ES" sz="2000" b="1" dirty="0">
              <a:solidFill>
                <a:srgbClr val="C00000"/>
              </a:solidFill>
            </a:endParaRPr>
          </a:p>
          <a:p>
            <a:pPr lvl="1"/>
            <a:endParaRPr lang="es-ES" sz="2000" dirty="0">
              <a:latin typeface="Franklin Gothic Medium" panose="020B06030201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s-PE" sz="2000" dirty="0">
              <a:solidFill>
                <a:srgbClr val="7F0055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47899" y="4365105"/>
            <a:ext cx="862654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Declarar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 variable referencia, crear e inicializar el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</a:t>
            </a:r>
          </a:p>
          <a:p>
            <a:pPr marL="0" indent="0" fontAlgn="auto">
              <a:spcBef>
                <a:spcPts val="400"/>
              </a:spcBef>
              <a:spcAft>
                <a:spcPts val="600"/>
              </a:spcAft>
              <a:buNone/>
            </a:pPr>
            <a:r>
              <a:rPr lang="es-ES" sz="1800" b="1" dirty="0" smtClean="0">
                <a:solidFill>
                  <a:schemeClr val="accent1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Alumno(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12345,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“Juan”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13,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47899" y="3758988"/>
            <a:ext cx="8639425" cy="4621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Ejemplo</a:t>
            </a:r>
            <a:endParaRPr lang="es-ES" sz="2000" b="1" dirty="0">
              <a:solidFill>
                <a:srgbClr val="C00000"/>
              </a:solidFill>
            </a:endParaRPr>
          </a:p>
          <a:p>
            <a:pPr lvl="1"/>
            <a:endParaRPr lang="es-ES" sz="2000" dirty="0">
              <a:latin typeface="Franklin Gothic Medium" panose="020B06030201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s-PE" sz="2000" dirty="0">
              <a:solidFill>
                <a:srgbClr val="7F0055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468650" y="5098063"/>
            <a:ext cx="125749" cy="2834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743088" y="5343545"/>
            <a:ext cx="1591897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Constructor</a:t>
            </a:r>
          </a:p>
        </p:txBody>
      </p:sp>
      <p:sp>
        <p:nvSpPr>
          <p:cNvPr id="12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Creación e inicialización de objetos</a:t>
            </a:r>
          </a:p>
        </p:txBody>
      </p:sp>
    </p:spTree>
    <p:extLst>
      <p:ext uri="{BB962C8B-B14F-4D97-AF65-F5344CB8AC3E}">
        <p14:creationId xmlns:p14="http://schemas.microsoft.com/office/powerpoint/2010/main" val="22341265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46198" y="2032597"/>
            <a:ext cx="4837182" cy="2695778"/>
            <a:chOff x="1046198" y="1820036"/>
            <a:chExt cx="4837182" cy="2695778"/>
          </a:xfrm>
        </p:grpSpPr>
        <p:grpSp>
          <p:nvGrpSpPr>
            <p:cNvPr id="11" name="Grupo 10"/>
            <p:cNvGrpSpPr/>
            <p:nvPr/>
          </p:nvGrpSpPr>
          <p:grpSpPr>
            <a:xfrm>
              <a:off x="1046198" y="3003646"/>
              <a:ext cx="2373674" cy="345779"/>
              <a:chOff x="1046198" y="4811413"/>
              <a:chExt cx="2373674" cy="34577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046198" y="4811413"/>
                <a:ext cx="1480000" cy="345779"/>
                <a:chOff x="1636704" y="4991432"/>
                <a:chExt cx="1480000" cy="345779"/>
              </a:xfrm>
            </p:grpSpPr>
            <p:sp>
              <p:nvSpPr>
                <p:cNvPr id="15" name="Rectángulo 14"/>
                <p:cNvSpPr/>
                <p:nvPr/>
              </p:nvSpPr>
              <p:spPr>
                <a:xfrm>
                  <a:off x="2066162" y="4991432"/>
                  <a:ext cx="1050542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300" dirty="0">
                      <a:solidFill>
                        <a:schemeClr val="tx1"/>
                      </a:solidFill>
                    </a:rPr>
                    <a:t>@</a:t>
                  </a:r>
                  <a:r>
                    <a:rPr lang="es-ES" sz="1300" dirty="0" smtClean="0">
                      <a:solidFill>
                        <a:schemeClr val="tx1"/>
                      </a:solidFill>
                    </a:rPr>
                    <a:t>1c30de5</a:t>
                  </a:r>
                  <a:endParaRPr lang="es-E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1636704" y="4991432"/>
                  <a:ext cx="357450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s-ES" sz="2000" b="1" dirty="0" smtClean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cxnSp>
            <p:nvCxnSpPr>
              <p:cNvPr id="19" name="Conector recto de flecha 18"/>
              <p:cNvCxnSpPr/>
              <p:nvPr/>
            </p:nvCxnSpPr>
            <p:spPr bwMode="auto">
              <a:xfrm>
                <a:off x="2526198" y="5013176"/>
                <a:ext cx="89367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4" name="Forma libre 23"/>
            <p:cNvSpPr/>
            <p:nvPr/>
          </p:nvSpPr>
          <p:spPr bwMode="auto">
            <a:xfrm rot="5645099" flipV="1">
              <a:off x="1080980" y="2390741"/>
              <a:ext cx="807950" cy="394091"/>
            </a:xfrm>
            <a:custGeom>
              <a:avLst/>
              <a:gdLst>
                <a:gd name="connsiteX0" fmla="*/ 914400 w 914400"/>
                <a:gd name="connsiteY0" fmla="*/ 0 h 955343"/>
                <a:gd name="connsiteX1" fmla="*/ 177421 w 914400"/>
                <a:gd name="connsiteY1" fmla="*/ 450376 h 955343"/>
                <a:gd name="connsiteX2" fmla="*/ 600501 w 914400"/>
                <a:gd name="connsiteY2" fmla="*/ 573206 h 955343"/>
                <a:gd name="connsiteX3" fmla="*/ 0 w 914400"/>
                <a:gd name="connsiteY3" fmla="*/ 955343 h 955343"/>
                <a:gd name="connsiteX4" fmla="*/ 0 w 914400"/>
                <a:gd name="connsiteY4" fmla="*/ 955343 h 9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55343">
                  <a:moveTo>
                    <a:pt x="914400" y="0"/>
                  </a:moveTo>
                  <a:cubicBezTo>
                    <a:pt x="572068" y="177421"/>
                    <a:pt x="229737" y="354842"/>
                    <a:pt x="177421" y="450376"/>
                  </a:cubicBezTo>
                  <a:cubicBezTo>
                    <a:pt x="125105" y="545910"/>
                    <a:pt x="630071" y="489045"/>
                    <a:pt x="600501" y="573206"/>
                  </a:cubicBezTo>
                  <a:cubicBezTo>
                    <a:pt x="570931" y="657367"/>
                    <a:pt x="0" y="955343"/>
                    <a:pt x="0" y="955343"/>
                  </a:cubicBezTo>
                  <a:lnTo>
                    <a:pt x="0" y="955343"/>
                  </a:lnTo>
                </a:path>
              </a:pathLst>
            </a:custGeom>
            <a:ln>
              <a:headEnd type="triangle" w="med" len="med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406958" y="1820036"/>
              <a:ext cx="2607523" cy="345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70C0"/>
                  </a:solidFill>
                </a:rPr>
                <a:t>variable referencia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419872" y="2546231"/>
              <a:ext cx="2463508" cy="1969583"/>
              <a:chOff x="4268733" y="3979697"/>
              <a:chExt cx="2463508" cy="1969583"/>
            </a:xfrm>
          </p:grpSpPr>
          <p:sp>
            <p:nvSpPr>
              <p:cNvPr id="12" name="Rectángulo 11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12345</a:t>
                </a: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Juan</a:t>
                </a: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471261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5471261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</p:grpSp>
      <p:sp>
        <p:nvSpPr>
          <p:cNvPr id="31" name="Rectángulo 30"/>
          <p:cNvSpPr/>
          <p:nvPr/>
        </p:nvSpPr>
        <p:spPr>
          <a:xfrm>
            <a:off x="5959074" y="2586284"/>
            <a:ext cx="1882552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o</a:t>
            </a:r>
            <a:r>
              <a:rPr lang="es-ES" sz="2000" dirty="0" smtClean="0">
                <a:solidFill>
                  <a:srgbClr val="0070C0"/>
                </a:solidFill>
              </a:rPr>
              <a:t>bjeto Alumno</a:t>
            </a:r>
          </a:p>
        </p:txBody>
      </p:sp>
      <p:sp>
        <p:nvSpPr>
          <p:cNvPr id="32" name="Forma libre 31"/>
          <p:cNvSpPr/>
          <p:nvPr/>
        </p:nvSpPr>
        <p:spPr bwMode="auto">
          <a:xfrm>
            <a:off x="5940152" y="2946325"/>
            <a:ext cx="788443" cy="79208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orma libre 38"/>
          <p:cNvSpPr/>
          <p:nvPr/>
        </p:nvSpPr>
        <p:spPr bwMode="auto">
          <a:xfrm rot="19522449">
            <a:off x="1790559" y="3679882"/>
            <a:ext cx="357923" cy="277891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02198" y="4088072"/>
            <a:ext cx="2808312" cy="50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d</a:t>
            </a:r>
            <a:r>
              <a:rPr lang="es-ES" sz="2000" dirty="0" smtClean="0">
                <a:solidFill>
                  <a:srgbClr val="0070C0"/>
                </a:solidFill>
              </a:rPr>
              <a:t>irección de memoria </a:t>
            </a:r>
          </a:p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del objeto</a:t>
            </a:r>
          </a:p>
        </p:txBody>
      </p:sp>
      <p:sp>
        <p:nvSpPr>
          <p:cNvPr id="38" name="Marcador de contenido 2"/>
          <p:cNvSpPr txBox="1">
            <a:spLocks/>
          </p:cNvSpPr>
          <p:nvPr/>
        </p:nvSpPr>
        <p:spPr>
          <a:xfrm>
            <a:off x="324000" y="1268760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Alumno(12345, </a:t>
            </a:r>
            <a:r>
              <a:rPr lang="es-ES" sz="20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“Juan”</a:t>
            </a:r>
            <a:r>
              <a:rPr lang="es-E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13, 15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ítulo 2"/>
          <p:cNvSpPr>
            <a:spLocks noGrp="1"/>
          </p:cNvSpPr>
          <p:nvPr>
            <p:ph type="title"/>
          </p:nvPr>
        </p:nvSpPr>
        <p:spPr>
          <a:xfrm>
            <a:off x="324000" y="187200"/>
            <a:ext cx="8496000" cy="576064"/>
          </a:xfrm>
        </p:spPr>
        <p:txBody>
          <a:bodyPr/>
          <a:lstStyle/>
          <a:p>
            <a:r>
              <a:rPr lang="es-ES" dirty="0"/>
              <a:t>Creación e inicialización de objetos</a:t>
            </a:r>
          </a:p>
        </p:txBody>
      </p:sp>
    </p:spTree>
    <p:extLst>
      <p:ext uri="{BB962C8B-B14F-4D97-AF65-F5344CB8AC3E}">
        <p14:creationId xmlns:p14="http://schemas.microsoft.com/office/powerpoint/2010/main" val="42865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4000" y="1101182"/>
            <a:ext cx="8496000" cy="81565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Prohíbe el acceso externo a los </a:t>
            </a:r>
            <a:r>
              <a:rPr lang="es-ES" i="1" dirty="0" smtClean="0"/>
              <a:t>miembros</a:t>
            </a:r>
            <a:r>
              <a:rPr lang="es-ES" dirty="0" smtClean="0"/>
              <a:t> (variables y métodos) declarados de esta forma.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Especificador de acceso private</a:t>
            </a:r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24000" y="1916609"/>
            <a:ext cx="8496000" cy="4464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Alumno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Atributos privados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Constructor</a:t>
            </a:r>
            <a:endParaRPr lang="es-ES" sz="1800" b="1" dirty="0" smtClean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Alumno(</a:t>
            </a:r>
            <a:r>
              <a:rPr lang="es-ES" sz="1800" b="1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8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Operaciones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públicas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double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promedio()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2.0;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s-E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PE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909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4000" y="1052736"/>
            <a:ext cx="8496000" cy="431826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Ahora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dirty="0" smtClean="0"/>
              <a:t>,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dirty="0" smtClean="0"/>
              <a:t>,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dirty="0" smtClean="0"/>
              <a:t> y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dirty="0" smtClean="0"/>
              <a:t> son inaccesibles: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Especificador de acceso private</a:t>
            </a:r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24000" y="1556570"/>
            <a:ext cx="8496000" cy="2736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108000" tIns="108000" rIns="108000" bIns="108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a =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Alumno(12345,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“Juan”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13,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Intento de modificar nota1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¡Error!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 es inaccesible</a:t>
            </a:r>
            <a:endParaRPr lang="es-E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19; 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PE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Intento de obtener el valor de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¡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Error! nota1 es inaccesible</a:t>
            </a:r>
            <a:endParaRPr lang="es-E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imprimir(</a:t>
            </a:r>
            <a:r>
              <a:rPr lang="es-E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"Nota 1 : "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 a.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PE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1835696" y="4483753"/>
            <a:ext cx="4536504" cy="1969583"/>
            <a:chOff x="1835696" y="4221088"/>
            <a:chExt cx="4536504" cy="1969583"/>
          </a:xfrm>
        </p:grpSpPr>
        <p:sp>
          <p:nvSpPr>
            <p:cNvPr id="22" name="Rectángulo 21"/>
            <p:cNvSpPr/>
            <p:nvPr/>
          </p:nvSpPr>
          <p:spPr>
            <a:xfrm>
              <a:off x="2280166" y="4980796"/>
              <a:ext cx="1022886" cy="345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>
                  <a:solidFill>
                    <a:schemeClr val="tx1"/>
                  </a:solidFill>
                </a:rPr>
                <a:t>@</a:t>
              </a:r>
              <a:r>
                <a:rPr lang="es-ES" sz="1300" dirty="0" smtClean="0">
                  <a:solidFill>
                    <a:schemeClr val="tx1"/>
                  </a:solidFill>
                </a:rPr>
                <a:t>1c30de5</a:t>
              </a:r>
              <a:endParaRPr lang="es-E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1835696" y="4980796"/>
              <a:ext cx="357450" cy="345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b="1" dirty="0" smtClean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 bwMode="auto">
            <a:xfrm>
              <a:off x="3303051" y="5182559"/>
              <a:ext cx="60564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5" name="Grupo 24"/>
            <p:cNvGrpSpPr/>
            <p:nvPr/>
          </p:nvGrpSpPr>
          <p:grpSpPr>
            <a:xfrm>
              <a:off x="3908692" y="4221088"/>
              <a:ext cx="2463508" cy="1969583"/>
              <a:chOff x="4268733" y="3979697"/>
              <a:chExt cx="2463508" cy="1969583"/>
            </a:xfrm>
          </p:grpSpPr>
          <p:sp>
            <p:nvSpPr>
              <p:cNvPr id="26" name="Rectángulo 25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12345</a:t>
                </a: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Juan</a:t>
                </a:r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5472041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472041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14257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4000" y="1124745"/>
            <a:ext cx="8496000" cy="1872208"/>
          </a:xfrm>
        </p:spPr>
        <p:txBody>
          <a:bodyPr/>
          <a:lstStyle/>
          <a:p>
            <a:pPr algn="just"/>
            <a:r>
              <a:rPr lang="es-ES" dirty="0"/>
              <a:t>Es el mecanismo que consiste en ocultar los detalles internos </a:t>
            </a:r>
            <a:r>
              <a:rPr lang="es-ES" dirty="0" smtClean="0"/>
              <a:t>de una clase </a:t>
            </a:r>
            <a:r>
              <a:rPr lang="es-ES" dirty="0"/>
              <a:t>y exponer o dar a conocer sólo los detalles que sean necesarios para el resto de clases. </a:t>
            </a:r>
            <a:endParaRPr lang="es-ES" dirty="0" smtClean="0"/>
          </a:p>
          <a:p>
            <a:pPr algn="just"/>
            <a:r>
              <a:rPr lang="es-ES" dirty="0" smtClean="0"/>
              <a:t>Esto permite </a:t>
            </a:r>
            <a:r>
              <a:rPr lang="es-ES" b="1" dirty="0"/>
              <a:t>restringir</a:t>
            </a:r>
            <a:r>
              <a:rPr lang="es-ES" dirty="0"/>
              <a:t> y </a:t>
            </a:r>
            <a:r>
              <a:rPr lang="es-ES" b="1" dirty="0"/>
              <a:t>controlar</a:t>
            </a:r>
            <a:r>
              <a:rPr lang="es-ES" dirty="0"/>
              <a:t> el uso de la </a:t>
            </a:r>
            <a:r>
              <a:rPr lang="es-ES" dirty="0" smtClean="0"/>
              <a:t>clase para lo cual se usan los especificadores de acceso </a:t>
            </a:r>
            <a:r>
              <a:rPr lang="es-ES" b="1" dirty="0" smtClean="0"/>
              <a:t>private</a:t>
            </a:r>
            <a:r>
              <a:rPr lang="es-ES" dirty="0" smtClean="0"/>
              <a:t> y </a:t>
            </a:r>
            <a:r>
              <a:rPr lang="es-ES" b="1" dirty="0" err="1" smtClean="0"/>
              <a:t>protected</a:t>
            </a:r>
            <a:r>
              <a:rPr lang="es-ES" b="1" dirty="0" smtClean="0"/>
              <a:t> </a:t>
            </a:r>
            <a:r>
              <a:rPr lang="es-ES" dirty="0" smtClean="0"/>
              <a:t>(explicado más adelante).</a:t>
            </a:r>
          </a:p>
          <a:p>
            <a:pPr algn="just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Encapsulamiento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827584" y="2956882"/>
            <a:ext cx="6624736" cy="3352438"/>
            <a:chOff x="827584" y="2924944"/>
            <a:chExt cx="6624736" cy="3352438"/>
          </a:xfrm>
        </p:grpSpPr>
        <p:pic>
          <p:nvPicPr>
            <p:cNvPr id="4" name="Picture 4" descr="https://electroclinica.files.wordpress.com/2013/11/proyector_04_blindaje-ou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924944"/>
              <a:ext cx="3504582" cy="2770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Proyector montado y reparad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606" y="2924944"/>
              <a:ext cx="2632714" cy="2770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/>
            <p:cNvSpPr txBox="1"/>
            <p:nvPr/>
          </p:nvSpPr>
          <p:spPr>
            <a:xfrm>
              <a:off x="827584" y="5877272"/>
              <a:ext cx="3504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public</a:t>
              </a:r>
              <a:endParaRPr lang="es-ES" sz="2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819606" y="5877272"/>
              <a:ext cx="2632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private</a:t>
              </a:r>
              <a:endParaRPr lang="es-E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12893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>
            <a:normAutofit/>
          </a:bodyPr>
          <a:lstStyle/>
          <a:p>
            <a:r>
              <a:rPr lang="es-ES" b="1" dirty="0" smtClean="0"/>
              <a:t>Modificación del valor de un atributo privado – Método set</a:t>
            </a:r>
          </a:p>
          <a:p>
            <a:pPr marL="360000" lvl="1" indent="0" algn="just">
              <a:buNone/>
            </a:pPr>
            <a:r>
              <a:rPr lang="es-ES" dirty="0" smtClean="0"/>
              <a:t>Para modificar el valor de un atributo privado, la clase debe tener un método </a:t>
            </a:r>
            <a:r>
              <a:rPr lang="es-ES" b="1" dirty="0" smtClean="0"/>
              <a:t>public</a:t>
            </a:r>
            <a:r>
              <a:rPr lang="es-ES" dirty="0" smtClean="0"/>
              <a:t> de tipo void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que a través de un parámetro reciba un valor para ser impuesto al atributo.</a:t>
            </a:r>
          </a:p>
          <a:p>
            <a:pPr marL="360000" lvl="1" indent="0">
              <a:spcBef>
                <a:spcPts val="1200"/>
              </a:spcBef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setCodigo(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0000" lvl="1" indent="0">
              <a:buNone/>
            </a:pP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codigo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0000" lvl="1" indent="0">
              <a:buNone/>
            </a:pP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b="1" dirty="0" smtClean="0"/>
              <a:t>Obtención del valor </a:t>
            </a:r>
            <a:r>
              <a:rPr lang="es-ES" b="1" dirty="0"/>
              <a:t>de un atributo </a:t>
            </a:r>
            <a:r>
              <a:rPr lang="es-ES" b="1" dirty="0" smtClean="0"/>
              <a:t>privado –  Método get</a:t>
            </a:r>
            <a:endParaRPr lang="es-ES" b="1" dirty="0"/>
          </a:p>
          <a:p>
            <a:pPr marL="360000" lvl="1" indent="0" algn="just">
              <a:buNone/>
            </a:pPr>
            <a:r>
              <a:rPr lang="es-ES" dirty="0"/>
              <a:t>Para </a:t>
            </a:r>
            <a:r>
              <a:rPr lang="es-ES" dirty="0" smtClean="0"/>
              <a:t>obtener </a:t>
            </a:r>
            <a:r>
              <a:rPr lang="es-ES" dirty="0"/>
              <a:t>el valor de un atributo privado, la clase debe tener un método </a:t>
            </a:r>
            <a:r>
              <a:rPr lang="es-ES" b="1" dirty="0" smtClean="0"/>
              <a:t>public</a:t>
            </a:r>
            <a:r>
              <a:rPr lang="es-ES" dirty="0" smtClean="0"/>
              <a:t> sin parámetros y con tipo de retorno igual al del atributo, que retorne el valor del </a:t>
            </a:r>
            <a:r>
              <a:rPr lang="es-ES" dirty="0"/>
              <a:t>atributo.</a:t>
            </a:r>
          </a:p>
          <a:p>
            <a:pPr marL="360000" lvl="1" indent="0">
              <a:spcBef>
                <a:spcPts val="1200"/>
              </a:spcBef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getCodigo()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0000" lvl="1" indent="0"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codigo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576064"/>
          </a:xfrm>
        </p:spPr>
        <p:txBody>
          <a:bodyPr/>
          <a:lstStyle/>
          <a:p>
            <a:r>
              <a:rPr lang="es-ES" dirty="0" smtClean="0"/>
              <a:t>Métodos de acceso público: set/get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2114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Clases y Objetos</a:t>
            </a:r>
            <a:br>
              <a:rPr lang="es-ES" dirty="0" smtClean="0"/>
            </a:br>
            <a:r>
              <a:rPr lang="es-ES" sz="2000" dirty="0"/>
              <a:t>Control de acceso y encapsulamiento </a:t>
            </a:r>
            <a:endParaRPr lang="es-PE" sz="2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768752" cy="144016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5F5F5F"/>
                </a:solidFill>
              </a:rPr>
              <a:t>Unidad 1</a:t>
            </a:r>
            <a:endParaRPr lang="es-PE" dirty="0">
              <a:solidFill>
                <a:srgbClr val="5F5F5F"/>
              </a:solidFill>
            </a:endParaRPr>
          </a:p>
          <a:p>
            <a:r>
              <a:rPr lang="es-PE" dirty="0" smtClean="0">
                <a:solidFill>
                  <a:srgbClr val="5F5F5F"/>
                </a:solidFill>
              </a:rPr>
              <a:t>Semana 02</a:t>
            </a:r>
          </a:p>
        </p:txBody>
      </p:sp>
    </p:spTree>
    <p:extLst>
      <p:ext uri="{BB962C8B-B14F-4D97-AF65-F5344CB8AC3E}">
        <p14:creationId xmlns:p14="http://schemas.microsoft.com/office/powerpoint/2010/main" val="40705101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Métodos de acceso público: set/get</a:t>
            </a:r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23999" y="1124744"/>
            <a:ext cx="8496001" cy="525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Alumno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5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Atributos privados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5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Constructor</a:t>
            </a:r>
            <a:endParaRPr lang="es-ES" sz="1500" b="1" dirty="0" smtClean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5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Alumno(</a:t>
            </a:r>
            <a:r>
              <a:rPr lang="es-ES" sz="1500" b="1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5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500" b="1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500" b="1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5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ES" sz="15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Métodos de acceso público: set/</a:t>
            </a:r>
            <a:r>
              <a:rPr lang="es-ES" sz="15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es-ES" sz="15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5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setCodigo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cod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5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codigo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cod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fr-FR" sz="1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setNombre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fr-FR" sz="1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nom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nom</a:t>
            </a: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5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setNota1(</a:t>
            </a:r>
            <a:r>
              <a:rPr lang="es-E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n1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nota1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n1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s-E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P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487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Métodos de acceso público: set/get</a:t>
            </a:r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24000" y="1124745"/>
            <a:ext cx="8496000" cy="525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ES" sz="15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setNota2(</a:t>
            </a:r>
            <a:r>
              <a:rPr lang="es-E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n2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15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nota2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5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n2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s-E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getCodigo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codigo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getNombre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getNota1()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nota1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getNota2()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nsolas" panose="020B0609020204030204" pitchFamily="49" charset="0"/>
              </a:rPr>
              <a:t>nota2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 </a:t>
            </a:r>
            <a:r>
              <a:rPr lang="es-ES" sz="15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Operaciones públicas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5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5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promedio()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5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5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5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2.0;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5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PE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287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4000" y="1052736"/>
            <a:ext cx="8496000" cy="431826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El acceso a los atributos es indirecto mediante los métodos set/get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Métodos de acceso público: set/get</a:t>
            </a:r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24000" y="1556570"/>
            <a:ext cx="8496000" cy="2736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108000" tIns="108000" rIns="108000" bIns="108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a =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Alumno(12345,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“Juan”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13,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s-ES" sz="18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Modificación de nota1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a.setNota1(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19);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Cambia el valor 13 </a:t>
            </a:r>
            <a:r>
              <a:rPr lang="es-ES" sz="1800" b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 19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PE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Obtención del valor de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imprimir(</a:t>
            </a:r>
            <a:r>
              <a:rPr lang="es-ES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"Nota 1 :  "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 a.getNota1());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19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PE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1835696" y="4483753"/>
            <a:ext cx="4536504" cy="1969583"/>
            <a:chOff x="1835696" y="4221088"/>
            <a:chExt cx="4536504" cy="1969583"/>
          </a:xfrm>
        </p:grpSpPr>
        <p:sp>
          <p:nvSpPr>
            <p:cNvPr id="22" name="Rectángulo 21"/>
            <p:cNvSpPr/>
            <p:nvPr/>
          </p:nvSpPr>
          <p:spPr>
            <a:xfrm>
              <a:off x="2280166" y="4980796"/>
              <a:ext cx="1022886" cy="345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>
                  <a:solidFill>
                    <a:schemeClr val="tx1"/>
                  </a:solidFill>
                </a:rPr>
                <a:t>@</a:t>
              </a:r>
              <a:r>
                <a:rPr lang="es-ES" sz="1300" dirty="0" smtClean="0">
                  <a:solidFill>
                    <a:schemeClr val="tx1"/>
                  </a:solidFill>
                </a:rPr>
                <a:t>1c30de5</a:t>
              </a:r>
              <a:endParaRPr lang="es-E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1835696" y="4980796"/>
              <a:ext cx="357450" cy="345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b="1" dirty="0" smtClean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 bwMode="auto">
            <a:xfrm>
              <a:off x="3303051" y="5182559"/>
              <a:ext cx="60564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5" name="Grupo 24"/>
            <p:cNvGrpSpPr/>
            <p:nvPr/>
          </p:nvGrpSpPr>
          <p:grpSpPr>
            <a:xfrm>
              <a:off x="3908692" y="4221088"/>
              <a:ext cx="2463508" cy="1969583"/>
              <a:chOff x="4268733" y="3979697"/>
              <a:chExt cx="2463508" cy="1969583"/>
            </a:xfrm>
          </p:grpSpPr>
          <p:sp>
            <p:nvSpPr>
              <p:cNvPr id="26" name="Rectángulo 25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12345</a:t>
                </a: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Juan</a:t>
                </a:r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5472041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472041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0660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P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27584" y="3645024"/>
            <a:ext cx="7560840" cy="28083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lphaLcParenR"/>
            </a:pPr>
            <a:r>
              <a:rPr lang="es-ES" sz="2000" dirty="0" smtClean="0"/>
              <a:t>Implementa la clase </a:t>
            </a:r>
            <a:r>
              <a:rPr lang="es-ES" sz="2000" b="1" dirty="0" smtClean="0"/>
              <a:t>Alumno </a:t>
            </a:r>
            <a:r>
              <a:rPr lang="es-ES" sz="2000" dirty="0" smtClean="0"/>
              <a:t>en el </a:t>
            </a:r>
            <a:r>
              <a:rPr lang="es-ES" sz="2000" i="1" dirty="0" err="1" smtClean="0"/>
              <a:t>package</a:t>
            </a:r>
            <a:r>
              <a:rPr lang="es-ES" sz="2000" dirty="0" smtClean="0"/>
              <a:t> semana_02 aplicando encapsulamiento (atributos privados, constructor que inicializa a los atributos privados y métodos de acceso público set/</a:t>
            </a:r>
            <a:r>
              <a:rPr lang="es-ES" sz="2000" dirty="0" err="1" smtClean="0"/>
              <a:t>get</a:t>
            </a:r>
            <a:r>
              <a:rPr lang="es-ES" sz="2000" dirty="0" smtClean="0"/>
              <a:t>)</a:t>
            </a:r>
          </a:p>
          <a:p>
            <a:pPr marL="457200" indent="-457200">
              <a:buAutoNum type="alphaLcParenR"/>
            </a:pPr>
            <a:r>
              <a:rPr lang="es-ES" sz="2000" dirty="0" smtClean="0"/>
              <a:t>Coloca en la clase </a:t>
            </a:r>
            <a:r>
              <a:rPr lang="es-ES" sz="2000" b="1" dirty="0" smtClean="0"/>
              <a:t>Ejemplo</a:t>
            </a:r>
            <a:r>
              <a:rPr lang="es-ES" sz="2000" dirty="0" smtClean="0"/>
              <a:t>:</a:t>
            </a:r>
            <a:br>
              <a:rPr lang="es-ES" sz="2000" dirty="0" smtClean="0"/>
            </a:br>
            <a:r>
              <a:rPr lang="es-ES" sz="2000" i="1" dirty="0" err="1" smtClean="0"/>
              <a:t>import</a:t>
            </a:r>
            <a:r>
              <a:rPr lang="es-ES" sz="2000" dirty="0" smtClean="0"/>
              <a:t> semana_02.Alumno;</a:t>
            </a:r>
          </a:p>
          <a:p>
            <a:pPr marL="457200" indent="-457200">
              <a:buFont typeface="Arial" pitchFamily="34" charset="0"/>
              <a:buAutoNum type="alphaLcParenR"/>
            </a:pPr>
            <a:r>
              <a:rPr lang="es-ES" sz="2000" dirty="0" smtClean="0"/>
              <a:t>Declara, crea e inicializa el objeto </a:t>
            </a:r>
            <a:r>
              <a:rPr lang="es-ES" sz="2000" b="1" dirty="0" smtClean="0"/>
              <a:t>a</a:t>
            </a:r>
            <a:r>
              <a:rPr lang="es-ES" sz="2000" dirty="0" smtClean="0"/>
              <a:t> de tipo Alumno con datos fijos</a:t>
            </a:r>
          </a:p>
          <a:p>
            <a:pPr marL="457200" indent="-457200">
              <a:buAutoNum type="alphaLcParenR"/>
            </a:pPr>
            <a:r>
              <a:rPr lang="es-ES" sz="2000" dirty="0" smtClean="0"/>
              <a:t>Visualiza </a:t>
            </a:r>
            <a:r>
              <a:rPr lang="es-ES" sz="2000" dirty="0"/>
              <a:t>la </a:t>
            </a:r>
            <a:r>
              <a:rPr lang="es-ES" sz="2000" smtClean="0"/>
              <a:t>información invocando a un </a:t>
            </a:r>
            <a:r>
              <a:rPr lang="es-ES" sz="2000" dirty="0" smtClean="0"/>
              <a:t>método listado que recibe (como parámetro) en la variable referencia </a:t>
            </a:r>
            <a:r>
              <a:rPr lang="es-ES" sz="2000" b="1" dirty="0" smtClean="0"/>
              <a:t>x </a:t>
            </a:r>
            <a:r>
              <a:rPr lang="es-ES" sz="2000" dirty="0" smtClean="0"/>
              <a:t>la referencia del objeto </a:t>
            </a:r>
            <a:r>
              <a:rPr lang="es-ES" sz="2000" b="1" dirty="0" smtClean="0"/>
              <a:t>a</a:t>
            </a:r>
            <a:endParaRPr lang="es-ES" sz="2000" dirty="0" smtClean="0"/>
          </a:p>
          <a:p>
            <a:pPr marL="457200" indent="-457200">
              <a:buAutoNum type="alphaLcParenR"/>
            </a:pPr>
            <a:r>
              <a:rPr lang="es-ES" sz="2000" dirty="0" smtClean="0"/>
              <a:t>Modifica luego las notas del alumno</a:t>
            </a:r>
          </a:p>
          <a:p>
            <a:pPr marL="457200" indent="-457200">
              <a:buFont typeface="Arial" pitchFamily="34" charset="0"/>
              <a:buAutoNum type="alphaLcParenR"/>
            </a:pPr>
            <a:r>
              <a:rPr lang="es-ES" sz="2000" dirty="0" smtClean="0"/>
              <a:t>Visualiza </a:t>
            </a:r>
            <a:r>
              <a:rPr lang="es-ES" sz="2000" dirty="0"/>
              <a:t>la información </a:t>
            </a:r>
            <a:r>
              <a:rPr lang="es-ES" sz="2000" dirty="0" smtClean="0"/>
              <a:t>actualizada del objeto </a:t>
            </a:r>
            <a:r>
              <a:rPr lang="es-ES" sz="2000" b="1" dirty="0" smtClean="0"/>
              <a:t>a</a:t>
            </a:r>
            <a:endParaRPr lang="es-ES" sz="2000" dirty="0"/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33" y="1269926"/>
            <a:ext cx="3315941" cy="187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87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Dirección de memoria de un objeto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Asignación </a:t>
            </a:r>
            <a:r>
              <a:rPr lang="es-ES" dirty="0"/>
              <a:t>entre </a:t>
            </a:r>
            <a:r>
              <a:rPr lang="es-ES" dirty="0" smtClean="0"/>
              <a:t>referencias</a:t>
            </a:r>
            <a:endParaRPr lang="es-E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Constructor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Creación </a:t>
            </a:r>
            <a:r>
              <a:rPr lang="es-ES" dirty="0"/>
              <a:t>e inicialización de </a:t>
            </a:r>
            <a:r>
              <a:rPr lang="es-ES" dirty="0" smtClean="0"/>
              <a:t>objetos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Especificador de acceso </a:t>
            </a:r>
            <a:r>
              <a:rPr lang="es-ES" dirty="0" err="1" smtClean="0"/>
              <a:t>private</a:t>
            </a:r>
            <a:endParaRPr lang="es-E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Encapsulamiento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/>
              <a:t>Métodos </a:t>
            </a:r>
            <a:r>
              <a:rPr lang="es-ES" dirty="0"/>
              <a:t>de acceso </a:t>
            </a:r>
            <a:r>
              <a:rPr lang="es-ES" dirty="0" smtClean="0"/>
              <a:t>público: set/</a:t>
            </a:r>
            <a:r>
              <a:rPr lang="es-ES" dirty="0" err="1" smtClean="0"/>
              <a:t>get</a:t>
            </a:r>
            <a:endParaRPr lang="es-E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Ejemplo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755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Dirección de memoria de un objeto</a:t>
            </a:r>
            <a:endParaRPr lang="es-PE" dirty="0"/>
          </a:p>
        </p:txBody>
      </p:sp>
      <p:grpSp>
        <p:nvGrpSpPr>
          <p:cNvPr id="7" name="Grupo 6"/>
          <p:cNvGrpSpPr/>
          <p:nvPr/>
        </p:nvGrpSpPr>
        <p:grpSpPr>
          <a:xfrm>
            <a:off x="1043608" y="2289883"/>
            <a:ext cx="4839772" cy="3515381"/>
            <a:chOff x="1043608" y="2289883"/>
            <a:chExt cx="4839772" cy="3515381"/>
          </a:xfrm>
        </p:grpSpPr>
        <p:grpSp>
          <p:nvGrpSpPr>
            <p:cNvPr id="11" name="Grupo 10"/>
            <p:cNvGrpSpPr/>
            <p:nvPr/>
          </p:nvGrpSpPr>
          <p:grpSpPr>
            <a:xfrm>
              <a:off x="1046198" y="3003646"/>
              <a:ext cx="2373674" cy="345779"/>
              <a:chOff x="1046198" y="4811413"/>
              <a:chExt cx="2373674" cy="34577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046198" y="4811413"/>
                <a:ext cx="1480000" cy="345779"/>
                <a:chOff x="1636704" y="4991432"/>
                <a:chExt cx="1480000" cy="345779"/>
              </a:xfrm>
            </p:grpSpPr>
            <p:sp>
              <p:nvSpPr>
                <p:cNvPr id="15" name="Rectángulo 14"/>
                <p:cNvSpPr/>
                <p:nvPr/>
              </p:nvSpPr>
              <p:spPr>
                <a:xfrm>
                  <a:off x="2066162" y="4991432"/>
                  <a:ext cx="1050542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300" dirty="0">
                      <a:solidFill>
                        <a:schemeClr val="tx1"/>
                      </a:solidFill>
                    </a:rPr>
                    <a:t>@</a:t>
                  </a:r>
                  <a:r>
                    <a:rPr lang="es-ES" sz="1300" dirty="0" smtClean="0">
                      <a:solidFill>
                        <a:schemeClr val="tx1"/>
                      </a:solidFill>
                    </a:rPr>
                    <a:t>1c30de5</a:t>
                  </a:r>
                  <a:endParaRPr lang="es-E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1636704" y="4991432"/>
                  <a:ext cx="357450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s-ES" sz="2000" b="1" dirty="0" smtClean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cxnSp>
            <p:nvCxnSpPr>
              <p:cNvPr id="19" name="Conector recto de flecha 18"/>
              <p:cNvCxnSpPr/>
              <p:nvPr/>
            </p:nvCxnSpPr>
            <p:spPr bwMode="auto">
              <a:xfrm>
                <a:off x="2526198" y="5013176"/>
                <a:ext cx="89367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4" name="Forma libre 23"/>
            <p:cNvSpPr/>
            <p:nvPr/>
          </p:nvSpPr>
          <p:spPr bwMode="auto">
            <a:xfrm rot="5645099" flipV="1">
              <a:off x="1080980" y="2496812"/>
              <a:ext cx="807950" cy="394091"/>
            </a:xfrm>
            <a:custGeom>
              <a:avLst/>
              <a:gdLst>
                <a:gd name="connsiteX0" fmla="*/ 914400 w 914400"/>
                <a:gd name="connsiteY0" fmla="*/ 0 h 955343"/>
                <a:gd name="connsiteX1" fmla="*/ 177421 w 914400"/>
                <a:gd name="connsiteY1" fmla="*/ 450376 h 955343"/>
                <a:gd name="connsiteX2" fmla="*/ 600501 w 914400"/>
                <a:gd name="connsiteY2" fmla="*/ 573206 h 955343"/>
                <a:gd name="connsiteX3" fmla="*/ 0 w 914400"/>
                <a:gd name="connsiteY3" fmla="*/ 955343 h 955343"/>
                <a:gd name="connsiteX4" fmla="*/ 0 w 914400"/>
                <a:gd name="connsiteY4" fmla="*/ 955343 h 9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55343">
                  <a:moveTo>
                    <a:pt x="914400" y="0"/>
                  </a:moveTo>
                  <a:cubicBezTo>
                    <a:pt x="572068" y="177421"/>
                    <a:pt x="229737" y="354842"/>
                    <a:pt x="177421" y="450376"/>
                  </a:cubicBezTo>
                  <a:cubicBezTo>
                    <a:pt x="125105" y="545910"/>
                    <a:pt x="630071" y="489045"/>
                    <a:pt x="600501" y="573206"/>
                  </a:cubicBezTo>
                  <a:cubicBezTo>
                    <a:pt x="570931" y="657367"/>
                    <a:pt x="0" y="955343"/>
                    <a:pt x="0" y="955343"/>
                  </a:cubicBezTo>
                  <a:lnTo>
                    <a:pt x="0" y="955343"/>
                  </a:lnTo>
                </a:path>
              </a:pathLst>
            </a:custGeom>
            <a:ln>
              <a:headEnd type="triangle" w="med" len="med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419872" y="2546231"/>
              <a:ext cx="2463508" cy="1969583"/>
              <a:chOff x="4268733" y="3979697"/>
              <a:chExt cx="2463508" cy="1969583"/>
            </a:xfrm>
          </p:grpSpPr>
          <p:sp>
            <p:nvSpPr>
              <p:cNvPr id="12" name="Rectángulo 11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>
                    <a:solidFill>
                      <a:srgbClr val="7F0055"/>
                    </a:solidFill>
                    <a:latin typeface="Franklin Gothic Medium" panose="020B0603020102020204" pitchFamily="34" charset="0"/>
                  </a:rPr>
                  <a:t>null</a:t>
                </a:r>
                <a:endParaRPr lang="es-E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471261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5471261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1043608" y="5459485"/>
              <a:ext cx="1480000" cy="345779"/>
              <a:chOff x="1636704" y="6791632"/>
              <a:chExt cx="1480000" cy="345779"/>
            </a:xfrm>
          </p:grpSpPr>
          <p:sp>
            <p:nvSpPr>
              <p:cNvPr id="51" name="Rectángulo 50"/>
              <p:cNvSpPr/>
              <p:nvPr/>
            </p:nvSpPr>
            <p:spPr>
              <a:xfrm>
                <a:off x="2066162" y="6791632"/>
                <a:ext cx="1050542" cy="345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rgbClr val="FF0000"/>
                    </a:solidFill>
                  </a:rPr>
                  <a:t>?</a:t>
                </a:r>
                <a:endParaRPr lang="es-E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1636704" y="6791632"/>
                <a:ext cx="357450" cy="3457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b="1" dirty="0">
                    <a:solidFill>
                      <a:schemeClr val="tx1"/>
                    </a:solidFill>
                  </a:rPr>
                  <a:t>b</a:t>
                </a:r>
                <a:endParaRPr lang="es-ES" sz="2000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Marcador de contenido 2"/>
          <p:cNvSpPr txBox="1">
            <a:spLocks/>
          </p:cNvSpPr>
          <p:nvPr/>
        </p:nvSpPr>
        <p:spPr>
          <a:xfrm>
            <a:off x="324000" y="1268760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a = </a:t>
            </a:r>
            <a:r>
              <a:rPr lang="es-ES" sz="1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Alumno();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959074" y="2373723"/>
            <a:ext cx="1882552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o</a:t>
            </a:r>
            <a:r>
              <a:rPr lang="es-ES" sz="2000" dirty="0" smtClean="0">
                <a:solidFill>
                  <a:srgbClr val="0070C0"/>
                </a:solidFill>
              </a:rPr>
              <a:t>bjeto Alumno</a:t>
            </a:r>
          </a:p>
        </p:txBody>
      </p:sp>
      <p:sp>
        <p:nvSpPr>
          <p:cNvPr id="32" name="Forma libre 31"/>
          <p:cNvSpPr/>
          <p:nvPr/>
        </p:nvSpPr>
        <p:spPr bwMode="auto">
          <a:xfrm>
            <a:off x="5940152" y="2733764"/>
            <a:ext cx="788443" cy="79208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Marcador de contenido 2"/>
          <p:cNvSpPr txBox="1">
            <a:spLocks/>
          </p:cNvSpPr>
          <p:nvPr/>
        </p:nvSpPr>
        <p:spPr>
          <a:xfrm>
            <a:off x="323528" y="4826155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b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orma libre 38"/>
          <p:cNvSpPr/>
          <p:nvPr/>
        </p:nvSpPr>
        <p:spPr bwMode="auto">
          <a:xfrm rot="19522449">
            <a:off x="1790559" y="3467321"/>
            <a:ext cx="357923" cy="277891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02198" y="3875511"/>
            <a:ext cx="2808312" cy="50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d</a:t>
            </a:r>
            <a:r>
              <a:rPr lang="es-ES" sz="2000" dirty="0" smtClean="0">
                <a:solidFill>
                  <a:srgbClr val="0070C0"/>
                </a:solidFill>
              </a:rPr>
              <a:t>irección de memoria </a:t>
            </a:r>
          </a:p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del objeto</a:t>
            </a:r>
          </a:p>
        </p:txBody>
      </p:sp>
      <p:sp>
        <p:nvSpPr>
          <p:cNvPr id="41" name="Forma libre 40"/>
          <p:cNvSpPr/>
          <p:nvPr/>
        </p:nvSpPr>
        <p:spPr bwMode="auto">
          <a:xfrm rot="19522449">
            <a:off x="1738934" y="5954351"/>
            <a:ext cx="357923" cy="277891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triangle" w="med" len="med"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75928" y="6204821"/>
            <a:ext cx="2808312" cy="35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s</a:t>
            </a:r>
            <a:r>
              <a:rPr lang="es-ES" sz="2000" dirty="0" smtClean="0">
                <a:solidFill>
                  <a:srgbClr val="0070C0"/>
                </a:solidFill>
              </a:rPr>
              <a:t>in valor</a:t>
            </a:r>
          </a:p>
        </p:txBody>
      </p:sp>
      <p:sp>
        <p:nvSpPr>
          <p:cNvPr id="38" name="Rectángulo 24"/>
          <p:cNvSpPr/>
          <p:nvPr/>
        </p:nvSpPr>
        <p:spPr>
          <a:xfrm>
            <a:off x="395536" y="1931093"/>
            <a:ext cx="2607523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variable referencia</a:t>
            </a:r>
          </a:p>
        </p:txBody>
      </p:sp>
    </p:spTree>
    <p:extLst>
      <p:ext uri="{BB962C8B-B14F-4D97-AF65-F5344CB8AC3E}">
        <p14:creationId xmlns:p14="http://schemas.microsoft.com/office/powerpoint/2010/main" val="10011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Asignación entre referencias</a:t>
            </a:r>
            <a:endParaRPr lang="es-PE" dirty="0"/>
          </a:p>
        </p:txBody>
      </p:sp>
      <p:grpSp>
        <p:nvGrpSpPr>
          <p:cNvPr id="7" name="Grupo 6"/>
          <p:cNvGrpSpPr/>
          <p:nvPr/>
        </p:nvGrpSpPr>
        <p:grpSpPr>
          <a:xfrm>
            <a:off x="250826" y="1931093"/>
            <a:ext cx="8608744" cy="3553998"/>
            <a:chOff x="250826" y="1931093"/>
            <a:chExt cx="8608744" cy="3553998"/>
          </a:xfrm>
        </p:grpSpPr>
        <p:grpSp>
          <p:nvGrpSpPr>
            <p:cNvPr id="11" name="Grupo 10"/>
            <p:cNvGrpSpPr/>
            <p:nvPr/>
          </p:nvGrpSpPr>
          <p:grpSpPr>
            <a:xfrm>
              <a:off x="1046198" y="3003646"/>
              <a:ext cx="2373674" cy="345779"/>
              <a:chOff x="1046198" y="4811413"/>
              <a:chExt cx="2373674" cy="34577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046198" y="4811413"/>
                <a:ext cx="1480000" cy="345779"/>
                <a:chOff x="1636704" y="4991432"/>
                <a:chExt cx="1480000" cy="345779"/>
              </a:xfrm>
            </p:grpSpPr>
            <p:sp>
              <p:nvSpPr>
                <p:cNvPr id="15" name="Rectángulo 14"/>
                <p:cNvSpPr/>
                <p:nvPr/>
              </p:nvSpPr>
              <p:spPr>
                <a:xfrm>
                  <a:off x="2066162" y="4991432"/>
                  <a:ext cx="1050542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300" dirty="0">
                      <a:solidFill>
                        <a:schemeClr val="tx1"/>
                      </a:solidFill>
                    </a:rPr>
                    <a:t>@</a:t>
                  </a:r>
                  <a:r>
                    <a:rPr lang="es-ES" sz="1300" dirty="0" smtClean="0">
                      <a:solidFill>
                        <a:schemeClr val="tx1"/>
                      </a:solidFill>
                    </a:rPr>
                    <a:t>1c30de5</a:t>
                  </a:r>
                  <a:endParaRPr lang="es-E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1636704" y="4991432"/>
                  <a:ext cx="357450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s-ES" sz="2000" b="1" dirty="0" smtClean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cxnSp>
            <p:nvCxnSpPr>
              <p:cNvPr id="19" name="Conector recto de flecha 18"/>
              <p:cNvCxnSpPr/>
              <p:nvPr/>
            </p:nvCxnSpPr>
            <p:spPr bwMode="auto">
              <a:xfrm>
                <a:off x="2526198" y="5013176"/>
                <a:ext cx="89367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4" name="Forma libre 23"/>
            <p:cNvSpPr/>
            <p:nvPr/>
          </p:nvSpPr>
          <p:spPr bwMode="auto">
            <a:xfrm rot="5645099" flipV="1">
              <a:off x="1080980" y="2496812"/>
              <a:ext cx="807950" cy="394091"/>
            </a:xfrm>
            <a:custGeom>
              <a:avLst/>
              <a:gdLst>
                <a:gd name="connsiteX0" fmla="*/ 914400 w 914400"/>
                <a:gd name="connsiteY0" fmla="*/ 0 h 955343"/>
                <a:gd name="connsiteX1" fmla="*/ 177421 w 914400"/>
                <a:gd name="connsiteY1" fmla="*/ 450376 h 955343"/>
                <a:gd name="connsiteX2" fmla="*/ 600501 w 914400"/>
                <a:gd name="connsiteY2" fmla="*/ 573206 h 955343"/>
                <a:gd name="connsiteX3" fmla="*/ 0 w 914400"/>
                <a:gd name="connsiteY3" fmla="*/ 955343 h 955343"/>
                <a:gd name="connsiteX4" fmla="*/ 0 w 914400"/>
                <a:gd name="connsiteY4" fmla="*/ 955343 h 9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55343">
                  <a:moveTo>
                    <a:pt x="914400" y="0"/>
                  </a:moveTo>
                  <a:cubicBezTo>
                    <a:pt x="572068" y="177421"/>
                    <a:pt x="229737" y="354842"/>
                    <a:pt x="177421" y="450376"/>
                  </a:cubicBezTo>
                  <a:cubicBezTo>
                    <a:pt x="125105" y="545910"/>
                    <a:pt x="630071" y="489045"/>
                    <a:pt x="600501" y="573206"/>
                  </a:cubicBezTo>
                  <a:cubicBezTo>
                    <a:pt x="570931" y="657367"/>
                    <a:pt x="0" y="955343"/>
                    <a:pt x="0" y="955343"/>
                  </a:cubicBezTo>
                  <a:lnTo>
                    <a:pt x="0" y="955343"/>
                  </a:lnTo>
                </a:path>
              </a:pathLst>
            </a:custGeom>
            <a:ln>
              <a:headEnd type="triangle" w="med" len="med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395536" y="1931093"/>
              <a:ext cx="2607523" cy="345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rgbClr val="0070C0"/>
                  </a:solidFill>
                </a:rPr>
                <a:t>v</a:t>
              </a:r>
              <a:r>
                <a:rPr lang="es-ES" sz="2000" dirty="0" smtClean="0">
                  <a:solidFill>
                    <a:srgbClr val="0070C0"/>
                  </a:solidFill>
                </a:rPr>
                <a:t>ariables referencia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419872" y="2546231"/>
              <a:ext cx="2463508" cy="1969583"/>
              <a:chOff x="4268733" y="3979697"/>
              <a:chExt cx="2463508" cy="1969583"/>
            </a:xfrm>
          </p:grpSpPr>
          <p:sp>
            <p:nvSpPr>
              <p:cNvPr id="12" name="Rectángulo 11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>
                    <a:solidFill>
                      <a:srgbClr val="7F0055"/>
                    </a:solidFill>
                    <a:latin typeface="Franklin Gothic Medium" panose="020B0603020102020204" pitchFamily="34" charset="0"/>
                  </a:rPr>
                  <a:t>null</a:t>
                </a:r>
                <a:endParaRPr lang="es-E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471261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5471261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  <p:sp>
          <p:nvSpPr>
            <p:cNvPr id="48" name="Rectángulo 47"/>
            <p:cNvSpPr/>
            <p:nvPr/>
          </p:nvSpPr>
          <p:spPr>
            <a:xfrm>
              <a:off x="250826" y="4765091"/>
              <a:ext cx="8608744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ES" sz="2000" b="1" dirty="0">
                  <a:solidFill>
                    <a:srgbClr val="C00000"/>
                  </a:solidFill>
                </a:rPr>
                <a:t>b</a:t>
              </a:r>
              <a:r>
                <a:rPr lang="es-ES" sz="2000" dirty="0" smtClean="0">
                  <a:solidFill>
                    <a:srgbClr val="0070C0"/>
                  </a:solidFill>
                </a:rPr>
                <a:t> recibe la dirección de memoria almacenada en </a:t>
              </a:r>
              <a:r>
                <a:rPr lang="es-ES" sz="2000" b="1" dirty="0" smtClean="0">
                  <a:solidFill>
                    <a:srgbClr val="C00000"/>
                  </a:solidFill>
                </a:rPr>
                <a:t>a</a:t>
              </a:r>
              <a:r>
                <a:rPr lang="es-ES" sz="2000" dirty="0" smtClean="0">
                  <a:solidFill>
                    <a:srgbClr val="0070C0"/>
                  </a:solidFill>
                </a:rPr>
                <a:t>, </a:t>
              </a:r>
            </a:p>
            <a:p>
              <a:pPr algn="ctr"/>
              <a:r>
                <a:rPr lang="es-ES" sz="2000" dirty="0" smtClean="0">
                  <a:solidFill>
                    <a:srgbClr val="0070C0"/>
                  </a:solidFill>
                </a:rPr>
                <a:t>luego de lo cual, tanto </a:t>
              </a:r>
              <a:r>
                <a:rPr lang="es-ES" sz="2000" b="1" dirty="0">
                  <a:solidFill>
                    <a:srgbClr val="C00000"/>
                  </a:solidFill>
                </a:rPr>
                <a:t>b</a:t>
              </a:r>
              <a:r>
                <a:rPr lang="es-ES" sz="2000" dirty="0" smtClean="0">
                  <a:solidFill>
                    <a:srgbClr val="0070C0"/>
                  </a:solidFill>
                </a:rPr>
                <a:t> como </a:t>
              </a:r>
              <a:r>
                <a:rPr lang="es-ES" sz="2000" b="1" dirty="0" smtClean="0">
                  <a:solidFill>
                    <a:srgbClr val="FF0000"/>
                  </a:solidFill>
                </a:rPr>
                <a:t>a</a:t>
              </a:r>
              <a:r>
                <a:rPr lang="es-ES" sz="2000" dirty="0" smtClean="0">
                  <a:solidFill>
                    <a:srgbClr val="0070C0"/>
                  </a:solidFill>
                </a:rPr>
                <a:t> observan o controlan al mismo objeto.</a:t>
              </a:r>
              <a:endParaRPr lang="es-ES" sz="2000" dirty="0">
                <a:solidFill>
                  <a:srgbClr val="0070C0"/>
                </a:solidFill>
              </a:endParaRP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047842" y="3659285"/>
              <a:ext cx="2369440" cy="345779"/>
              <a:chOff x="1050432" y="4811413"/>
              <a:chExt cx="2369440" cy="345779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1050432" y="4811413"/>
                <a:ext cx="1475766" cy="345779"/>
                <a:chOff x="1640938" y="4991432"/>
                <a:chExt cx="1475766" cy="345779"/>
              </a:xfrm>
            </p:grpSpPr>
            <p:sp>
              <p:nvSpPr>
                <p:cNvPr id="51" name="Rectángulo 50"/>
                <p:cNvSpPr/>
                <p:nvPr/>
              </p:nvSpPr>
              <p:spPr>
                <a:xfrm>
                  <a:off x="2066162" y="4991432"/>
                  <a:ext cx="1050542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300" dirty="0">
                      <a:solidFill>
                        <a:schemeClr val="tx1"/>
                      </a:solidFill>
                    </a:rPr>
                    <a:t>@</a:t>
                  </a:r>
                  <a:r>
                    <a:rPr lang="es-ES" sz="1300" dirty="0" smtClean="0">
                      <a:solidFill>
                        <a:schemeClr val="tx1"/>
                      </a:solidFill>
                    </a:rPr>
                    <a:t>1c30de5</a:t>
                  </a:r>
                  <a:endParaRPr lang="es-E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ángulo 51"/>
                <p:cNvSpPr/>
                <p:nvPr/>
              </p:nvSpPr>
              <p:spPr>
                <a:xfrm>
                  <a:off x="1640938" y="4991432"/>
                  <a:ext cx="357450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s-ES" sz="2000" b="1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50" name="Conector recto de flecha 49"/>
              <p:cNvCxnSpPr/>
              <p:nvPr/>
            </p:nvCxnSpPr>
            <p:spPr bwMode="auto">
              <a:xfrm>
                <a:off x="2526198" y="5013176"/>
                <a:ext cx="89367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30" name="Marcador de contenido 2"/>
          <p:cNvSpPr txBox="1">
            <a:spLocks/>
          </p:cNvSpPr>
          <p:nvPr/>
        </p:nvSpPr>
        <p:spPr>
          <a:xfrm>
            <a:off x="324000" y="1268760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s-ES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959074" y="2373723"/>
            <a:ext cx="1882552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o</a:t>
            </a:r>
            <a:r>
              <a:rPr lang="es-ES" sz="2000" dirty="0" smtClean="0">
                <a:solidFill>
                  <a:srgbClr val="0070C0"/>
                </a:solidFill>
              </a:rPr>
              <a:t>bjeto Alumno</a:t>
            </a:r>
          </a:p>
        </p:txBody>
      </p:sp>
      <p:sp>
        <p:nvSpPr>
          <p:cNvPr id="32" name="Forma libre 31"/>
          <p:cNvSpPr/>
          <p:nvPr/>
        </p:nvSpPr>
        <p:spPr bwMode="auto">
          <a:xfrm>
            <a:off x="5940152" y="2733764"/>
            <a:ext cx="788443" cy="79208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Asignación entre referencias</a:t>
            </a:r>
            <a:endParaRPr lang="es-PE" dirty="0"/>
          </a:p>
        </p:txBody>
      </p:sp>
      <p:grpSp>
        <p:nvGrpSpPr>
          <p:cNvPr id="7" name="Grupo 6"/>
          <p:cNvGrpSpPr/>
          <p:nvPr/>
        </p:nvGrpSpPr>
        <p:grpSpPr>
          <a:xfrm>
            <a:off x="395536" y="1931093"/>
            <a:ext cx="5487844" cy="2584721"/>
            <a:chOff x="395536" y="1931093"/>
            <a:chExt cx="5487844" cy="2584721"/>
          </a:xfrm>
        </p:grpSpPr>
        <p:grpSp>
          <p:nvGrpSpPr>
            <p:cNvPr id="11" name="Grupo 10"/>
            <p:cNvGrpSpPr/>
            <p:nvPr/>
          </p:nvGrpSpPr>
          <p:grpSpPr>
            <a:xfrm>
              <a:off x="1046198" y="3003646"/>
              <a:ext cx="2373674" cy="345779"/>
              <a:chOff x="1046198" y="4811413"/>
              <a:chExt cx="2373674" cy="345779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046198" y="4811413"/>
                <a:ext cx="1480000" cy="345779"/>
                <a:chOff x="1636704" y="4991432"/>
                <a:chExt cx="1480000" cy="345779"/>
              </a:xfrm>
            </p:grpSpPr>
            <p:sp>
              <p:nvSpPr>
                <p:cNvPr id="15" name="Rectángulo 14"/>
                <p:cNvSpPr/>
                <p:nvPr/>
              </p:nvSpPr>
              <p:spPr>
                <a:xfrm>
                  <a:off x="2066162" y="4991432"/>
                  <a:ext cx="1050542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300" dirty="0">
                      <a:solidFill>
                        <a:schemeClr val="tx1"/>
                      </a:solidFill>
                    </a:rPr>
                    <a:t>@</a:t>
                  </a:r>
                  <a:r>
                    <a:rPr lang="es-ES" sz="1300" dirty="0" smtClean="0">
                      <a:solidFill>
                        <a:schemeClr val="tx1"/>
                      </a:solidFill>
                    </a:rPr>
                    <a:t>1c30de5</a:t>
                  </a:r>
                  <a:endParaRPr lang="es-E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1636704" y="4991432"/>
                  <a:ext cx="357450" cy="3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s-ES" sz="2000" b="1" dirty="0" smtClean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cxnSp>
            <p:nvCxnSpPr>
              <p:cNvPr id="19" name="Conector recto de flecha 18"/>
              <p:cNvCxnSpPr/>
              <p:nvPr/>
            </p:nvCxnSpPr>
            <p:spPr bwMode="auto">
              <a:xfrm>
                <a:off x="2526198" y="5013176"/>
                <a:ext cx="89367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4" name="Forma libre 23"/>
            <p:cNvSpPr/>
            <p:nvPr/>
          </p:nvSpPr>
          <p:spPr bwMode="auto">
            <a:xfrm rot="5645099" flipV="1">
              <a:off x="1080980" y="2496812"/>
              <a:ext cx="807950" cy="394091"/>
            </a:xfrm>
            <a:custGeom>
              <a:avLst/>
              <a:gdLst>
                <a:gd name="connsiteX0" fmla="*/ 914400 w 914400"/>
                <a:gd name="connsiteY0" fmla="*/ 0 h 955343"/>
                <a:gd name="connsiteX1" fmla="*/ 177421 w 914400"/>
                <a:gd name="connsiteY1" fmla="*/ 450376 h 955343"/>
                <a:gd name="connsiteX2" fmla="*/ 600501 w 914400"/>
                <a:gd name="connsiteY2" fmla="*/ 573206 h 955343"/>
                <a:gd name="connsiteX3" fmla="*/ 0 w 914400"/>
                <a:gd name="connsiteY3" fmla="*/ 955343 h 955343"/>
                <a:gd name="connsiteX4" fmla="*/ 0 w 914400"/>
                <a:gd name="connsiteY4" fmla="*/ 955343 h 9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55343">
                  <a:moveTo>
                    <a:pt x="914400" y="0"/>
                  </a:moveTo>
                  <a:cubicBezTo>
                    <a:pt x="572068" y="177421"/>
                    <a:pt x="229737" y="354842"/>
                    <a:pt x="177421" y="450376"/>
                  </a:cubicBezTo>
                  <a:cubicBezTo>
                    <a:pt x="125105" y="545910"/>
                    <a:pt x="630071" y="489045"/>
                    <a:pt x="600501" y="573206"/>
                  </a:cubicBezTo>
                  <a:cubicBezTo>
                    <a:pt x="570931" y="657367"/>
                    <a:pt x="0" y="955343"/>
                    <a:pt x="0" y="955343"/>
                  </a:cubicBezTo>
                  <a:lnTo>
                    <a:pt x="0" y="955343"/>
                  </a:lnTo>
                </a:path>
              </a:pathLst>
            </a:custGeom>
            <a:ln>
              <a:headEnd type="triangle" w="med" len="med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395536" y="1931093"/>
              <a:ext cx="2607523" cy="345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rgbClr val="0070C0"/>
                  </a:solidFill>
                </a:rPr>
                <a:t>variables referencia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419872" y="2546231"/>
              <a:ext cx="2463508" cy="1969583"/>
              <a:chOff x="4268733" y="3979697"/>
              <a:chExt cx="2463508" cy="1969583"/>
            </a:xfrm>
          </p:grpSpPr>
          <p:sp>
            <p:nvSpPr>
              <p:cNvPr id="12" name="Rectángulo 11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12345</a:t>
                </a: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Juan</a:t>
                </a:r>
                <a:endParaRPr lang="es-E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471261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5471261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36" name="Rectángulo 35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1473066" y="3659285"/>
              <a:ext cx="1944216" cy="345779"/>
              <a:chOff x="1475656" y="4811413"/>
              <a:chExt cx="1944216" cy="345779"/>
            </a:xfrm>
          </p:grpSpPr>
          <p:sp>
            <p:nvSpPr>
              <p:cNvPr id="51" name="Rectángulo 50"/>
              <p:cNvSpPr/>
              <p:nvPr/>
            </p:nvSpPr>
            <p:spPr>
              <a:xfrm>
                <a:off x="1475656" y="4811413"/>
                <a:ext cx="1050542" cy="345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300" dirty="0">
                    <a:solidFill>
                      <a:schemeClr val="tx1"/>
                    </a:solidFill>
                  </a:rPr>
                  <a:t>@</a:t>
                </a:r>
                <a:r>
                  <a:rPr lang="es-ES" sz="1300" dirty="0" smtClean="0">
                    <a:solidFill>
                      <a:schemeClr val="tx1"/>
                    </a:solidFill>
                  </a:rPr>
                  <a:t>1c30de5</a:t>
                </a:r>
                <a:endParaRPr lang="es-E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Conector recto de flecha 49"/>
              <p:cNvCxnSpPr/>
              <p:nvPr/>
            </p:nvCxnSpPr>
            <p:spPr bwMode="auto">
              <a:xfrm>
                <a:off x="2526198" y="5013176"/>
                <a:ext cx="89367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31" name="Rectángulo 30"/>
          <p:cNvSpPr/>
          <p:nvPr/>
        </p:nvSpPr>
        <p:spPr>
          <a:xfrm>
            <a:off x="5959074" y="2373723"/>
            <a:ext cx="1882552" cy="345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0070C0"/>
                </a:solidFill>
              </a:rPr>
              <a:t>o</a:t>
            </a:r>
            <a:r>
              <a:rPr lang="es-ES" sz="2000" dirty="0" smtClean="0">
                <a:solidFill>
                  <a:srgbClr val="0070C0"/>
                </a:solidFill>
              </a:rPr>
              <a:t>bjeto Alumno</a:t>
            </a:r>
          </a:p>
        </p:txBody>
      </p:sp>
      <p:sp>
        <p:nvSpPr>
          <p:cNvPr id="32" name="Forma libre 31"/>
          <p:cNvSpPr/>
          <p:nvPr/>
        </p:nvSpPr>
        <p:spPr bwMode="auto">
          <a:xfrm>
            <a:off x="5940152" y="2733764"/>
            <a:ext cx="788443" cy="792088"/>
          </a:xfrm>
          <a:custGeom>
            <a:avLst/>
            <a:gdLst>
              <a:gd name="connsiteX0" fmla="*/ 914400 w 914400"/>
              <a:gd name="connsiteY0" fmla="*/ 0 h 955343"/>
              <a:gd name="connsiteX1" fmla="*/ 177421 w 914400"/>
              <a:gd name="connsiteY1" fmla="*/ 450376 h 955343"/>
              <a:gd name="connsiteX2" fmla="*/ 600501 w 914400"/>
              <a:gd name="connsiteY2" fmla="*/ 573206 h 955343"/>
              <a:gd name="connsiteX3" fmla="*/ 0 w 914400"/>
              <a:gd name="connsiteY3" fmla="*/ 955343 h 955343"/>
              <a:gd name="connsiteX4" fmla="*/ 0 w 914400"/>
              <a:gd name="connsiteY4" fmla="*/ 955343 h 9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955343">
                <a:moveTo>
                  <a:pt x="914400" y="0"/>
                </a:moveTo>
                <a:cubicBezTo>
                  <a:pt x="572068" y="177421"/>
                  <a:pt x="229737" y="354842"/>
                  <a:pt x="177421" y="450376"/>
                </a:cubicBezTo>
                <a:cubicBezTo>
                  <a:pt x="125105" y="545910"/>
                  <a:pt x="630071" y="489045"/>
                  <a:pt x="600501" y="573206"/>
                </a:cubicBezTo>
                <a:cubicBezTo>
                  <a:pt x="570931" y="657367"/>
                  <a:pt x="0" y="955343"/>
                  <a:pt x="0" y="955343"/>
                </a:cubicBezTo>
                <a:lnTo>
                  <a:pt x="0" y="955343"/>
                </a:ln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Marcador de contenido 2"/>
          <p:cNvSpPr txBox="1">
            <a:spLocks/>
          </p:cNvSpPr>
          <p:nvPr/>
        </p:nvSpPr>
        <p:spPr>
          <a:xfrm>
            <a:off x="324000" y="1268760"/>
            <a:ext cx="8496000" cy="403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  <a:r>
              <a:rPr lang="es-ES" sz="18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12345;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s-ES" sz="18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8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"Juan"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13; b.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15;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50826" y="4750901"/>
            <a:ext cx="8608744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A través de la variable referencia </a:t>
            </a:r>
            <a:r>
              <a:rPr lang="es-ES" sz="2000" b="1" dirty="0">
                <a:solidFill>
                  <a:srgbClr val="FF0000"/>
                </a:solidFill>
              </a:rPr>
              <a:t>b</a:t>
            </a:r>
            <a:endParaRPr lang="es-ES" sz="2000" dirty="0">
              <a:solidFill>
                <a:srgbClr val="0070C0"/>
              </a:solidFill>
            </a:endParaRPr>
          </a:p>
          <a:p>
            <a:pPr algn="ctr"/>
            <a:r>
              <a:rPr lang="es-ES" sz="2000" dirty="0" smtClean="0">
                <a:solidFill>
                  <a:srgbClr val="0070C0"/>
                </a:solidFill>
              </a:rPr>
              <a:t>se han asignado los datos </a:t>
            </a:r>
            <a:r>
              <a:rPr lang="es-ES" sz="2000" dirty="0">
                <a:solidFill>
                  <a:srgbClr val="0070C0"/>
                </a:solidFill>
              </a:rPr>
              <a:t>a</a:t>
            </a:r>
            <a:r>
              <a:rPr lang="es-ES" sz="2000" dirty="0" smtClean="0">
                <a:solidFill>
                  <a:srgbClr val="0070C0"/>
                </a:solidFill>
              </a:rPr>
              <a:t>l alumno</a:t>
            </a:r>
            <a:endParaRPr lang="es-ES" sz="2000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047842" y="3659285"/>
            <a:ext cx="357450" cy="345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000" b="1" dirty="0" smtClean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622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11256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dirty="0" smtClean="0"/>
              <a:t>Es </a:t>
            </a:r>
            <a:r>
              <a:rPr lang="es-ES" dirty="0"/>
              <a:t>un mecanismo que posee el mismo nombre de la clase pero no tiene tipo de retorno.</a:t>
            </a:r>
          </a:p>
          <a:p>
            <a:pPr>
              <a:spcBef>
                <a:spcPts val="0"/>
              </a:spcBef>
            </a:pPr>
            <a:r>
              <a:rPr lang="es-ES" dirty="0"/>
              <a:t>Si una clase no define un constructor, Java define un constructor conocido como "constructor por defecto" que es un constructor sin parámetros que no hace nada</a:t>
            </a:r>
            <a:r>
              <a:rPr lang="es-ES" dirty="0" smtClean="0"/>
              <a:t>.</a:t>
            </a: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El "constructor por defecto" definido por el lenguaje no es visible en el código fuente.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sz="19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sz="19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9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Constructor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 defecto</a:t>
            </a:r>
          </a:p>
          <a:p>
            <a:pPr marL="400050" lvl="1" indent="0">
              <a:buNone/>
            </a:pP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Alumno</a:t>
            </a:r>
            <a:r>
              <a:rPr lang="es-ES" sz="1800" dirty="0" smtClean="0"/>
              <a:t> </a:t>
            </a: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endParaRPr lang="es-E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s-ES" dirty="0" smtClean="0"/>
              <a:t>El </a:t>
            </a:r>
            <a:r>
              <a:rPr lang="es-ES" dirty="0"/>
              <a:t>"constructor por defecto" puede ser definido explícitamente en el código fuente.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Constructor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34189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4000" y="188417"/>
            <a:ext cx="8496000" cy="576064"/>
          </a:xfrm>
        </p:spPr>
        <p:txBody>
          <a:bodyPr/>
          <a:lstStyle/>
          <a:p>
            <a:r>
              <a:rPr lang="es-ES" dirty="0" smtClean="0"/>
              <a:t>Constructor</a:t>
            </a:r>
            <a:endParaRPr lang="es-E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24000" y="1052513"/>
            <a:ext cx="8506070" cy="3672631"/>
          </a:xfr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Alumno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Atributos públicos</a:t>
            </a:r>
            <a:endParaRPr lang="es-ES" sz="1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s-ES" sz="18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s-E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1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Operaciones públicas</a:t>
            </a:r>
            <a:endParaRPr lang="es-ES" sz="1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</a:t>
            </a:r>
            <a:r>
              <a:rPr lang="es-E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promedio()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s-ES" sz="18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nota2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2.0;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s-E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PE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34070" y="2276872"/>
            <a:ext cx="8496000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es-ES" sz="19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Constructor </a:t>
            </a: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defecto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Alumno</a:t>
            </a:r>
            <a:r>
              <a:rPr lang="es-ES" sz="1800" dirty="0"/>
              <a:t> </a:t>
            </a: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s-E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s-E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331640" y="5445224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accent5">
                    <a:lumMod val="50000"/>
                  </a:schemeClr>
                </a:solidFill>
              </a:rPr>
              <a:t>Constructor por defecto invisible en el código fuente. Si se requiere que el constructor por defecto haga algo, debe definirse en el código de manera explícita.</a:t>
            </a:r>
          </a:p>
        </p:txBody>
      </p:sp>
      <p:sp>
        <p:nvSpPr>
          <p:cNvPr id="8" name="Forma libre 7"/>
          <p:cNvSpPr/>
          <p:nvPr/>
        </p:nvSpPr>
        <p:spPr>
          <a:xfrm rot="10196539">
            <a:off x="4609148" y="3412471"/>
            <a:ext cx="2445981" cy="1833255"/>
          </a:xfrm>
          <a:custGeom>
            <a:avLst/>
            <a:gdLst>
              <a:gd name="connsiteX0" fmla="*/ 1828800 w 1828800"/>
              <a:gd name="connsiteY0" fmla="*/ 0 h 1451428"/>
              <a:gd name="connsiteX1" fmla="*/ 1553028 w 1828800"/>
              <a:gd name="connsiteY1" fmla="*/ 653142 h 1451428"/>
              <a:gd name="connsiteX2" fmla="*/ 667657 w 1828800"/>
              <a:gd name="connsiteY2" fmla="*/ 304800 h 1451428"/>
              <a:gd name="connsiteX3" fmla="*/ 0 w 1828800"/>
              <a:gd name="connsiteY3" fmla="*/ 1451428 h 145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451428">
                <a:moveTo>
                  <a:pt x="1828800" y="0"/>
                </a:moveTo>
                <a:cubicBezTo>
                  <a:pt x="1787676" y="301171"/>
                  <a:pt x="1746552" y="602342"/>
                  <a:pt x="1553028" y="653142"/>
                </a:cubicBezTo>
                <a:cubicBezTo>
                  <a:pt x="1359504" y="703942"/>
                  <a:pt x="926495" y="171752"/>
                  <a:pt x="667657" y="304800"/>
                </a:cubicBezTo>
                <a:cubicBezTo>
                  <a:pt x="408819" y="437848"/>
                  <a:pt x="204409" y="944638"/>
                  <a:pt x="0" y="145142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1744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00" y="188640"/>
            <a:ext cx="8496000" cy="576064"/>
          </a:xfrm>
        </p:spPr>
        <p:txBody>
          <a:bodyPr/>
          <a:lstStyle/>
          <a:p>
            <a:r>
              <a:rPr lang="es-ES" dirty="0" smtClean="0"/>
              <a:t>Constructor</a:t>
            </a:r>
            <a:endParaRPr lang="es-PE" dirty="0"/>
          </a:p>
        </p:txBody>
      </p:sp>
      <p:sp>
        <p:nvSpPr>
          <p:cNvPr id="37" name="Marcador de contenido 2"/>
          <p:cNvSpPr txBox="1">
            <a:spLocks/>
          </p:cNvSpPr>
          <p:nvPr/>
        </p:nvSpPr>
        <p:spPr>
          <a:xfrm>
            <a:off x="323999" y="1700809"/>
            <a:ext cx="8496001" cy="650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 a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s-ES" sz="19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9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Alumno();</a:t>
            </a:r>
            <a:endParaRPr lang="es-ES" sz="19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48118" y="2058407"/>
            <a:ext cx="3251367" cy="923974"/>
            <a:chOff x="899592" y="2524928"/>
            <a:chExt cx="3251367" cy="923974"/>
          </a:xfrm>
        </p:grpSpPr>
        <p:cxnSp>
          <p:nvCxnSpPr>
            <p:cNvPr id="42" name="Conector recto de flecha 41"/>
            <p:cNvCxnSpPr/>
            <p:nvPr/>
          </p:nvCxnSpPr>
          <p:spPr>
            <a:xfrm flipH="1" flipV="1">
              <a:off x="1860084" y="2524928"/>
              <a:ext cx="377864" cy="58170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43"/>
            <p:cNvSpPr/>
            <p:nvPr/>
          </p:nvSpPr>
          <p:spPr>
            <a:xfrm>
              <a:off x="899592" y="3103123"/>
              <a:ext cx="3251367" cy="345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dirty="0" smtClean="0">
                  <a:solidFill>
                    <a:srgbClr val="0070C0"/>
                  </a:solidFill>
                </a:rPr>
                <a:t>Constructor por defecto</a:t>
              </a:r>
            </a:p>
          </p:txBody>
        </p:sp>
      </p:grpSp>
      <p:sp>
        <p:nvSpPr>
          <p:cNvPr id="23" name="Marcador de contenido 2"/>
          <p:cNvSpPr txBox="1">
            <a:spLocks/>
          </p:cNvSpPr>
          <p:nvPr/>
        </p:nvSpPr>
        <p:spPr>
          <a:xfrm>
            <a:off x="323999" y="1119346"/>
            <a:ext cx="8496001" cy="4030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600"/>
              </a:spcAft>
              <a:buFont typeface="Arial" pitchFamily="34" charset="0"/>
              <a:buNone/>
            </a:pPr>
            <a:r>
              <a:rPr lang="es-ES" b="1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Ejemplo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1403648" y="3501008"/>
            <a:ext cx="4536504" cy="1969583"/>
            <a:chOff x="1835696" y="4221088"/>
            <a:chExt cx="4536504" cy="1969583"/>
          </a:xfrm>
        </p:grpSpPr>
        <p:sp>
          <p:nvSpPr>
            <p:cNvPr id="25" name="Rectángulo 24"/>
            <p:cNvSpPr/>
            <p:nvPr/>
          </p:nvSpPr>
          <p:spPr>
            <a:xfrm>
              <a:off x="2280166" y="4980796"/>
              <a:ext cx="1022886" cy="345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dirty="0">
                  <a:solidFill>
                    <a:schemeClr val="tx1"/>
                  </a:solidFill>
                </a:rPr>
                <a:t>@</a:t>
              </a:r>
              <a:r>
                <a:rPr lang="es-ES" sz="1300" dirty="0" smtClean="0">
                  <a:solidFill>
                    <a:schemeClr val="tx1"/>
                  </a:solidFill>
                </a:rPr>
                <a:t>1c30de5</a:t>
              </a:r>
              <a:endParaRPr lang="es-ES" sz="1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835696" y="4980796"/>
              <a:ext cx="357450" cy="345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000" b="1" dirty="0" smtClean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7" name="Conector recto de flecha 26"/>
            <p:cNvCxnSpPr/>
            <p:nvPr/>
          </p:nvCxnSpPr>
          <p:spPr bwMode="auto">
            <a:xfrm>
              <a:off x="3303051" y="5182559"/>
              <a:ext cx="60564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8" name="Grupo 27"/>
            <p:cNvGrpSpPr/>
            <p:nvPr/>
          </p:nvGrpSpPr>
          <p:grpSpPr>
            <a:xfrm>
              <a:off x="3908692" y="4221088"/>
              <a:ext cx="2463508" cy="1969583"/>
              <a:chOff x="4268733" y="3979697"/>
              <a:chExt cx="2463508" cy="1969583"/>
            </a:xfrm>
          </p:grpSpPr>
          <p:sp>
            <p:nvSpPr>
              <p:cNvPr id="29" name="Rectángulo 28"/>
              <p:cNvSpPr/>
              <p:nvPr/>
            </p:nvSpPr>
            <p:spPr bwMode="auto">
              <a:xfrm>
                <a:off x="4268733" y="3979697"/>
                <a:ext cx="2463508" cy="1969583"/>
              </a:xfrm>
              <a:prstGeom prst="rect">
                <a:avLst/>
              </a:prstGeom>
              <a:solidFill>
                <a:srgbClr val="9BD2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P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5471987" y="4149080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4340740" y="4149080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codigo</a:t>
                </a:r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5471987" y="4581129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 smtClean="0">
                    <a:solidFill>
                      <a:srgbClr val="7F0055"/>
                    </a:solidFill>
                    <a:latin typeface="Franklin Gothic Medium" panose="020B0603020102020204" pitchFamily="34" charset="0"/>
                  </a:rPr>
                  <a:t>null</a:t>
                </a:r>
                <a:endParaRPr lang="es-E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ángulo 37"/>
              <p:cNvSpPr/>
              <p:nvPr/>
            </p:nvSpPr>
            <p:spPr>
              <a:xfrm>
                <a:off x="4340740" y="4581129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nombre</a:t>
                </a: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5472089" y="5013177"/>
                <a:ext cx="1044000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4355976" y="5013177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nota1</a:t>
                </a:r>
              </a:p>
            </p:txBody>
          </p:sp>
          <p:sp>
            <p:nvSpPr>
              <p:cNvPr id="41" name="Rectángulo 40"/>
              <p:cNvSpPr/>
              <p:nvPr/>
            </p:nvSpPr>
            <p:spPr>
              <a:xfrm>
                <a:off x="5472089" y="5445225"/>
                <a:ext cx="1044228" cy="3600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4355976" y="5445225"/>
                <a:ext cx="1044228" cy="360039"/>
              </a:xfrm>
              <a:prstGeom prst="rect">
                <a:avLst/>
              </a:prstGeom>
              <a:solidFill>
                <a:srgbClr val="9B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000" dirty="0" smtClean="0">
                    <a:solidFill>
                      <a:schemeClr val="tx1"/>
                    </a:solidFill>
                  </a:rPr>
                  <a:t>nota2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33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Blue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delo Bluesky" id="{ED23B2D4-3B3B-4B4F-BAF0-02387648F087}" vid="{54A2B2FF-1231-44B3-B675-C15630CBEAA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Bluesky</Template>
  <TotalTime>12300</TotalTime>
  <Words>1363</Words>
  <Application>Microsoft Office PowerPoint</Application>
  <PresentationFormat>Presentación en pantalla (4:3)</PresentationFormat>
  <Paragraphs>322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Modelo Bluesky</vt:lpstr>
      <vt:lpstr>Algoritmos y Estructura de Datos</vt:lpstr>
      <vt:lpstr>Clases y Objetos Control de acceso y encapsulamiento </vt:lpstr>
      <vt:lpstr>Contenido</vt:lpstr>
      <vt:lpstr>Dirección de memoria de un objeto</vt:lpstr>
      <vt:lpstr>Asignación entre referencias</vt:lpstr>
      <vt:lpstr>Asignación entre referencias</vt:lpstr>
      <vt:lpstr>Constructor</vt:lpstr>
      <vt:lpstr>Constructor</vt:lpstr>
      <vt:lpstr>Constructor</vt:lpstr>
      <vt:lpstr>Constructor</vt:lpstr>
      <vt:lpstr>Constructor</vt:lpstr>
      <vt:lpstr>Creación e inicialización de objetos</vt:lpstr>
      <vt:lpstr>Creación e inicialización de objetos</vt:lpstr>
      <vt:lpstr>Creación e inicialización de objetos</vt:lpstr>
      <vt:lpstr>Creación e inicialización de objetos</vt:lpstr>
      <vt:lpstr>Especificador de acceso private</vt:lpstr>
      <vt:lpstr>Especificador de acceso private</vt:lpstr>
      <vt:lpstr>Encapsulamiento</vt:lpstr>
      <vt:lpstr>Métodos de acceso público: set/get</vt:lpstr>
      <vt:lpstr>Métodos de acceso público: set/get</vt:lpstr>
      <vt:lpstr>Métodos de acceso público: set/get</vt:lpstr>
      <vt:lpstr>Métodos de acceso público: set/get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AED_Semana_02</dc:title>
  <dc:creator>Mendo Paz SRL</dc:creator>
  <cp:lastModifiedBy>lenovo</cp:lastModifiedBy>
  <cp:revision>1</cp:revision>
  <dcterms:created xsi:type="dcterms:W3CDTF">1998-09-12T15:12:24Z</dcterms:created>
  <dcterms:modified xsi:type="dcterms:W3CDTF">2017-08-12T03:17:40Z</dcterms:modified>
</cp:coreProperties>
</file>