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12"/>
  </p:notesMasterIdLst>
  <p:handoutMasterIdLst>
    <p:handoutMasterId r:id="rId13"/>
  </p:handoutMasterIdLst>
  <p:sldIdLst>
    <p:sldId id="578" r:id="rId2"/>
    <p:sldId id="627" r:id="rId3"/>
    <p:sldId id="600" r:id="rId4"/>
    <p:sldId id="673" r:id="rId5"/>
    <p:sldId id="676" r:id="rId6"/>
    <p:sldId id="677" r:id="rId7"/>
    <p:sldId id="678" r:id="rId8"/>
    <p:sldId id="679" r:id="rId9"/>
    <p:sldId id="680" r:id="rId10"/>
    <p:sldId id="62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7F5F"/>
    <a:srgbClr val="E4E0CE"/>
    <a:srgbClr val="FCDDC4"/>
    <a:srgbClr val="E9E6D7"/>
    <a:srgbClr val="FDD78B"/>
    <a:srgbClr val="FFD597"/>
    <a:srgbClr val="FFC46D"/>
    <a:srgbClr val="FFD685"/>
    <a:srgbClr val="FFCC66"/>
    <a:srgbClr val="FDD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59" autoAdjust="0"/>
    <p:restoredTop sz="94434" autoAdjust="0"/>
  </p:normalViewPr>
  <p:slideViewPr>
    <p:cSldViewPr>
      <p:cViewPr>
        <p:scale>
          <a:sx n="100" d="100"/>
          <a:sy n="100" d="100"/>
        </p:scale>
        <p:origin x="-181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smtClean="0">
                <a:solidFill>
                  <a:srgbClr val="5F5F5F"/>
                </a:solidFill>
              </a:rPr>
              <a:t>Ciclo 2017 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527684" y="3067819"/>
            <a:ext cx="6091720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lphaLcParenR"/>
            </a:pPr>
            <a:r>
              <a:rPr lang="es-ES" sz="2000" dirty="0" smtClean="0"/>
              <a:t>A la pulsación del botón Procesar declara e inicializa una </a:t>
            </a:r>
            <a:r>
              <a:rPr lang="es-ES" sz="2000" b="1" dirty="0" smtClean="0"/>
              <a:t>cadena</a:t>
            </a:r>
            <a:r>
              <a:rPr lang="es-ES" sz="2000" dirty="0" smtClean="0"/>
              <a:t> con un texto.</a:t>
            </a:r>
          </a:p>
          <a:p>
            <a:pPr marL="457200" indent="-457200">
              <a:buAutoNum type="alphaLcParenR"/>
            </a:pPr>
            <a:r>
              <a:rPr lang="es-ES" sz="2000" dirty="0" smtClean="0"/>
              <a:t>Visualiza:</a:t>
            </a:r>
          </a:p>
          <a:p>
            <a:pPr marL="0" indent="0">
              <a:buNone/>
            </a:pPr>
            <a:r>
              <a:rPr lang="es-ES" sz="2000" dirty="0" smtClean="0"/>
              <a:t>        -  cantidad de caracteres del texto</a:t>
            </a:r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  -  primer carácter del texto</a:t>
            </a:r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  -  último </a:t>
            </a:r>
            <a:r>
              <a:rPr lang="es-ES" sz="2000" dirty="0"/>
              <a:t>carácter </a:t>
            </a:r>
            <a:r>
              <a:rPr lang="es-ES" sz="2000" dirty="0" smtClean="0"/>
              <a:t>del texto</a:t>
            </a:r>
          </a:p>
          <a:p>
            <a:pPr marL="0" indent="0">
              <a:buNone/>
            </a:pPr>
            <a:r>
              <a:rPr lang="es-ES" sz="2000" dirty="0"/>
              <a:t>  </a:t>
            </a:r>
            <a:r>
              <a:rPr lang="es-ES" sz="2000" dirty="0" smtClean="0"/>
              <a:t>      -  resultado de comparar el texto con otras cadenas</a:t>
            </a:r>
          </a:p>
          <a:p>
            <a:pPr marL="0" indent="0">
              <a:buNone/>
            </a:pPr>
            <a:r>
              <a:rPr lang="es-ES" sz="2000" dirty="0"/>
              <a:t>  </a:t>
            </a:r>
            <a:r>
              <a:rPr lang="es-ES" sz="2000" dirty="0" smtClean="0"/>
              <a:t>      -  </a:t>
            </a:r>
            <a:r>
              <a:rPr lang="es-ES" sz="2000" dirty="0"/>
              <a:t>resultado de </a:t>
            </a:r>
            <a:r>
              <a:rPr lang="es-ES" sz="2000" dirty="0" smtClean="0"/>
              <a:t>concatenar información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        -  recorrido de una cadena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18" y="1144913"/>
            <a:ext cx="382196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87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Clases y Objetos</a:t>
            </a:r>
            <a:br>
              <a:rPr lang="es-ES" dirty="0" smtClean="0"/>
            </a:br>
            <a:r>
              <a:rPr lang="es-ES" sz="2000" dirty="0" smtClean="0"/>
              <a:t>Clase </a:t>
            </a:r>
            <a:r>
              <a:rPr lang="es-ES" sz="2000" dirty="0" err="1" smtClean="0"/>
              <a:t>String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1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04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Descripción</a:t>
            </a:r>
            <a:endParaRPr lang="es-ES" b="1" i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Métodos básicos de la clase </a:t>
            </a:r>
            <a:r>
              <a:rPr lang="es-ES" b="1" i="1" dirty="0" err="1" smtClean="0"/>
              <a:t>String</a:t>
            </a:r>
            <a:endParaRPr lang="es-ES" b="1" i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Concatenación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Recorrido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EVALUACION LABORATORIO 1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079770"/>
            <a:ext cx="8568951" cy="2781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dirty="0" smtClean="0"/>
              <a:t>La clase </a:t>
            </a:r>
            <a:r>
              <a:rPr lang="es-ES" sz="2300" dirty="0" err="1" smtClean="0"/>
              <a:t>String</a:t>
            </a:r>
            <a:r>
              <a:rPr lang="es-ES" sz="2300" dirty="0" smtClean="0"/>
              <a:t> cuenta </a:t>
            </a:r>
            <a:r>
              <a:rPr lang="es-ES" sz="2300" dirty="0"/>
              <a:t>con métodos para manipular </a:t>
            </a:r>
            <a:r>
              <a:rPr lang="es-ES" sz="2300" i="1" dirty="0"/>
              <a:t>cadenas de </a:t>
            </a:r>
            <a:r>
              <a:rPr lang="es-ES" sz="2300" i="1" dirty="0" smtClean="0"/>
              <a:t>texto</a:t>
            </a:r>
            <a:r>
              <a:rPr lang="es-ES" sz="2300" dirty="0" smtClean="0"/>
              <a:t>.</a:t>
            </a:r>
          </a:p>
          <a:p>
            <a:pPr algn="just"/>
            <a:r>
              <a:rPr lang="es-ES" sz="2300" dirty="0"/>
              <a:t>Una </a:t>
            </a:r>
            <a:r>
              <a:rPr lang="es-ES" sz="2300" i="1" dirty="0" smtClean="0"/>
              <a:t>cadena de texto </a:t>
            </a:r>
            <a:r>
              <a:rPr lang="es-ES" sz="2300" dirty="0" smtClean="0"/>
              <a:t>es </a:t>
            </a:r>
            <a:r>
              <a:rPr lang="es-ES" sz="2300" dirty="0"/>
              <a:t>un conjunto de caracteres dispuestos uno a continuación de otro, donde cada carácter conserva su propio espacio (tamaño en bytes</a:t>
            </a:r>
            <a:r>
              <a:rPr lang="es-ES" sz="2300" dirty="0" smtClean="0"/>
              <a:t>).</a:t>
            </a:r>
          </a:p>
          <a:p>
            <a:pPr algn="just"/>
            <a:r>
              <a:rPr lang="es-ES" sz="2300" dirty="0" smtClean="0"/>
              <a:t>Internamente, la clase </a:t>
            </a:r>
            <a:r>
              <a:rPr lang="es-ES" sz="2300" dirty="0" err="1" smtClean="0"/>
              <a:t>String</a:t>
            </a:r>
            <a:r>
              <a:rPr lang="es-ES" sz="2300" dirty="0" smtClean="0"/>
              <a:t> ubica a cada carácter en un espacio independiente y enumera de izquierda a derecha las posiciones, empezando de cero.</a:t>
            </a:r>
            <a:endParaRPr lang="es-ES" sz="2300" dirty="0"/>
          </a:p>
          <a:p>
            <a:pPr marL="0" indent="0" algn="just">
              <a:buNone/>
            </a:pP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       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    </a:t>
            </a:r>
            <a:r>
              <a:rPr lang="es-ES" sz="2300" dirty="0" smtClean="0">
                <a:solidFill>
                  <a:srgbClr val="FF0000"/>
                </a:solidFill>
              </a:rPr>
              <a:t>Ejemplo</a:t>
            </a:r>
            <a:r>
              <a:rPr lang="es-ES" sz="2300" dirty="0">
                <a:solidFill>
                  <a:srgbClr val="FF0000"/>
                </a:solidFill>
              </a:rPr>
              <a:t>:</a:t>
            </a:r>
          </a:p>
          <a:p>
            <a:pPr marL="0" indent="0" algn="just">
              <a:buNone/>
            </a:pPr>
            <a:endParaRPr lang="es-PE" sz="1400" b="1" i="1" dirty="0" smtClean="0">
              <a:latin typeface="Courier New" pitchFamily="49" charset="0"/>
            </a:endParaRPr>
          </a:p>
          <a:p>
            <a:pPr marL="0" indent="0" algn="just">
              <a:buNone/>
            </a:pPr>
            <a:r>
              <a:rPr lang="es-PE" sz="2200" b="1" i="1" dirty="0" smtClean="0">
                <a:latin typeface="Courier New" pitchFamily="49" charset="0"/>
              </a:rPr>
              <a:t>  </a:t>
            </a:r>
            <a:r>
              <a:rPr lang="es-PE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P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2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 </a:t>
            </a:r>
            <a:r>
              <a:rPr lang="es-P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22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“Java es mejor”</a:t>
            </a:r>
            <a:r>
              <a:rPr lang="es-E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PE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54683" y="3904027"/>
            <a:ext cx="98558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 </a:t>
            </a:r>
            <a:r>
              <a:rPr lang="es-PE" sz="1400" dirty="0" smtClean="0">
                <a:sym typeface="Wingdings" pitchFamily="2" charset="2"/>
              </a:rPr>
              <a:t></a:t>
            </a:r>
            <a:endParaRPr lang="es-ES" sz="140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903471" y="405125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371433" y="405125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840228" y="405125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308190" y="405125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775047" y="40497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243009" y="40497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711804" y="40497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179766" y="40497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647167" y="40506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115129" y="40506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581543" y="40506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049505" y="405067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517335" y="4050991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989196" y="4322218"/>
            <a:ext cx="60818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PE" sz="900" b="1" i="1" dirty="0" smtClean="0">
                <a:solidFill>
                  <a:schemeClr val="bg1">
                    <a:lumMod val="65000"/>
                  </a:schemeClr>
                </a:solidFill>
              </a:rPr>
              <a:t>0             1             2            3             4             5             6             7            8             9            10           11          12     </a:t>
            </a:r>
            <a:endParaRPr lang="es-ES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23172" y="5301208"/>
            <a:ext cx="8568951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 smtClean="0"/>
              <a:t>El </a:t>
            </a:r>
            <a:r>
              <a:rPr lang="es-ES" sz="1800" dirty="0"/>
              <a:t>acceso a </a:t>
            </a:r>
            <a:r>
              <a:rPr lang="es-ES" sz="1800" dirty="0" smtClean="0"/>
              <a:t>los métodos de la clase </a:t>
            </a:r>
            <a:r>
              <a:rPr lang="es-ES" sz="1800" dirty="0" err="1" smtClean="0"/>
              <a:t>String</a:t>
            </a:r>
            <a:r>
              <a:rPr lang="es-ES" sz="1800" dirty="0"/>
              <a:t> </a:t>
            </a:r>
            <a:r>
              <a:rPr lang="es-ES" sz="1800" dirty="0" smtClean="0"/>
              <a:t>se </a:t>
            </a:r>
            <a:r>
              <a:rPr lang="es-ES" sz="1800" dirty="0"/>
              <a:t>hace mediante la </a:t>
            </a:r>
            <a:r>
              <a:rPr lang="es-ES" sz="1800" i="1" dirty="0"/>
              <a:t>variable referencia </a:t>
            </a:r>
            <a:r>
              <a:rPr lang="es-ES" sz="1800" dirty="0"/>
              <a:t>(nombre del objeto) y el operador punto (</a:t>
            </a:r>
            <a:r>
              <a:rPr lang="es-ES" sz="1800" b="1" dirty="0"/>
              <a:t>.</a:t>
            </a:r>
            <a:r>
              <a:rPr lang="es-ES" sz="1800" dirty="0"/>
              <a:t>)</a:t>
            </a:r>
          </a:p>
          <a:p>
            <a:pPr algn="just"/>
            <a:endParaRPr lang="es-ES" sz="2400" dirty="0"/>
          </a:p>
          <a:p>
            <a:pPr marL="0" indent="0" algn="just">
              <a:buNone/>
            </a:pPr>
            <a:endParaRPr lang="es-E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50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básicos de la clase </a:t>
            </a:r>
            <a:r>
              <a:rPr lang="es-ES" dirty="0" err="1" smtClean="0"/>
              <a:t>String</a:t>
            </a:r>
            <a:endParaRPr lang="es-E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54683" y="1207814"/>
            <a:ext cx="98558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 </a:t>
            </a:r>
            <a:r>
              <a:rPr lang="es-PE" sz="1400" dirty="0" smtClean="0">
                <a:sym typeface="Wingdings" pitchFamily="2" charset="2"/>
              </a:rPr>
              <a:t></a:t>
            </a:r>
            <a:endParaRPr lang="es-ES" sz="140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903471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371433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840228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308190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775047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243009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711804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179766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647167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115129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581543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049505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517335" y="1354778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989196" y="1626005"/>
            <a:ext cx="60818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PE" sz="900" b="1" i="1" dirty="0" smtClean="0">
                <a:solidFill>
                  <a:schemeClr val="bg1">
                    <a:lumMod val="65000"/>
                  </a:schemeClr>
                </a:solidFill>
              </a:rPr>
              <a:t>0             1             2            3             4             5             6             7            8             9            10           11          12     </a:t>
            </a:r>
            <a:endParaRPr lang="es-ES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00934" y="2036080"/>
            <a:ext cx="8591546" cy="457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/>
            <a:r>
              <a:rPr lang="es-ES" sz="1400" b="1" i="1" dirty="0" smtClean="0">
                <a:latin typeface="Courier New" pitchFamily="49" charset="0"/>
                <a:cs typeface="Courier New" pitchFamily="49" charset="0"/>
              </a:rPr>
              <a:t>1) </a:t>
            </a:r>
            <a:r>
              <a:rPr lang="es-ES" sz="1400" b="1" i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i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i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i="1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400" b="1" i="1" dirty="0" err="1" smtClean="0">
                <a:latin typeface="Courier New" pitchFamily="49" charset="0"/>
              </a:rPr>
              <a:t>length</a:t>
            </a:r>
            <a:r>
              <a:rPr lang="es-PE" sz="1400" b="1" i="1" dirty="0" smtClean="0">
                <a:latin typeface="Courier New" pitchFamily="49" charset="0"/>
              </a:rPr>
              <a:t>() {</a:t>
            </a:r>
            <a:r>
              <a:rPr lang="en-US" sz="1400" b="1" i="1" dirty="0" smtClean="0">
                <a:latin typeface="Courier New" pitchFamily="49" charset="0"/>
              </a:rPr>
              <a:t/>
            </a:r>
            <a:br>
              <a:rPr lang="en-US" sz="1400" b="1" i="1" dirty="0" smtClean="0">
                <a:latin typeface="Courier New" pitchFamily="49" charset="0"/>
              </a:rPr>
            </a:br>
            <a:r>
              <a:rPr lang="en-US" sz="1400" b="1" i="1" dirty="0" smtClean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1400" dirty="0">
              <a:latin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Retorna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la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cantidad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caracteres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la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cadena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/>
            </a:r>
            <a:b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</a:b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Ejemplo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eaLnBrk="1" hangingPunct="1"/>
            <a:endParaRPr lang="en-US" sz="1200" i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s-ES" sz="12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200" b="1" i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 </a:t>
            </a:r>
            <a:r>
              <a:rPr lang="en-US" sz="1200" b="1" dirty="0" smtClean="0">
                <a:latin typeface="Courier New" pitchFamily="49" charset="0"/>
              </a:rPr>
              <a:t>=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 smtClean="0">
                <a:latin typeface="Courier New" pitchFamily="49" charset="0"/>
              </a:rPr>
              <a:t>.length();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err="1" smtClean="0">
                <a:solidFill>
                  <a:srgbClr val="00B050"/>
                </a:solidFill>
                <a:latin typeface="Courier New" pitchFamily="49" charset="0"/>
              </a:rPr>
              <a:t>longitud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13</a:t>
            </a:r>
          </a:p>
          <a:p>
            <a:pPr eaLnBrk="1" hangingPunct="1"/>
            <a:endParaRPr lang="en-US" sz="14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s-PE" sz="1400" b="1" i="1" dirty="0" smtClean="0">
                <a:latin typeface="Courier New" pitchFamily="49" charset="0"/>
              </a:rPr>
              <a:t>2) </a:t>
            </a:r>
            <a:r>
              <a:rPr lang="es-ES" sz="1400" b="1" i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i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s-PE" sz="1400" b="1" i="1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400" b="1" i="1" dirty="0" err="1" smtClean="0">
                <a:latin typeface="Courier New" pitchFamily="49" charset="0"/>
              </a:rPr>
              <a:t>charAt</a:t>
            </a:r>
            <a:r>
              <a:rPr lang="es-PE" sz="1400" b="1" i="1" dirty="0" smtClean="0">
                <a:latin typeface="Courier New" pitchFamily="49" charset="0"/>
              </a:rPr>
              <a:t>(</a:t>
            </a:r>
            <a:r>
              <a:rPr lang="es-ES" sz="1400" b="1" i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i="1" dirty="0" smtClean="0">
                <a:latin typeface="Courier New" pitchFamily="49" charset="0"/>
              </a:rPr>
              <a:t>) </a:t>
            </a:r>
            <a:r>
              <a:rPr lang="es-PE" sz="1400" b="1" i="1" dirty="0">
                <a:latin typeface="Courier New" pitchFamily="49" charset="0"/>
              </a:rPr>
              <a:t>{</a:t>
            </a:r>
            <a:r>
              <a:rPr lang="en-US" sz="1400" b="1" i="1" dirty="0">
                <a:latin typeface="Courier New" pitchFamily="49" charset="0"/>
              </a:rPr>
              <a:t/>
            </a:r>
            <a:br>
              <a:rPr lang="en-US" sz="1400" b="1" i="1" dirty="0">
                <a:latin typeface="Courier New" pitchFamily="49" charset="0"/>
              </a:rPr>
            </a:br>
            <a:r>
              <a:rPr lang="en-US" sz="1400" b="1" i="1" dirty="0"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eaLnBrk="1" hangingPunct="1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Retorna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una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copia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del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caracter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ubicado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en la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posición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indicada</a:t>
            </a:r>
            <a:endParaRPr lang="en-US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smtClean="0">
                <a:latin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Ejemplo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eaLnBrk="1" hangingPunct="1"/>
            <a:endParaRPr lang="en-US" sz="1200" i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s-ES" sz="12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200" b="1" i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primerCaracter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s-ES" sz="1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primerCaracter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 smtClean="0">
                <a:latin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</a:rPr>
              <a:t>charAt</a:t>
            </a:r>
            <a:r>
              <a:rPr lang="en-US" sz="1200" b="1" dirty="0" smtClean="0">
                <a:latin typeface="Courier New" pitchFamily="49" charset="0"/>
              </a:rPr>
              <a:t>(0);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err="1" smtClean="0">
                <a:solidFill>
                  <a:srgbClr val="00B050"/>
                </a:solidFill>
                <a:latin typeface="Courier New" pitchFamily="49" charset="0"/>
              </a:rPr>
              <a:t>primerCaracter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= ‘J’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/>
            </a:r>
            <a:b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</a:br>
            <a:endParaRPr lang="en-US" sz="12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	</a:t>
            </a:r>
            <a:r>
              <a:rPr lang="es-ES" sz="12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ultimoCaracter</a:t>
            </a:r>
            <a:r>
              <a:rPr lang="en-US" sz="1200" b="1" dirty="0" smtClean="0">
                <a:latin typeface="Courier New" pitchFamily="49" charset="0"/>
              </a:rPr>
              <a:t>;</a:t>
            </a:r>
            <a:endParaRPr lang="en-US" sz="1200" b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	</a:t>
            </a:r>
            <a:r>
              <a:rPr lang="es-ES" sz="12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ultimoCaracter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 smtClean="0">
                <a:latin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</a:rPr>
              <a:t>charAt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 </a:t>
            </a:r>
            <a:r>
              <a:rPr lang="en-US" sz="1200" b="1" dirty="0" smtClean="0">
                <a:latin typeface="Courier New" pitchFamily="49" charset="0"/>
              </a:rPr>
              <a:t>- 1);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err="1" smtClean="0">
                <a:solidFill>
                  <a:srgbClr val="00B050"/>
                </a:solidFill>
                <a:latin typeface="Courier New" pitchFamily="49" charset="0"/>
              </a:rPr>
              <a:t>ultimoCaracter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‘r’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020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básicos de la clase </a:t>
            </a:r>
            <a:r>
              <a:rPr lang="es-ES" dirty="0" err="1" smtClean="0"/>
              <a:t>String</a:t>
            </a:r>
            <a:endParaRPr lang="es-E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54683" y="1207814"/>
            <a:ext cx="98558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 </a:t>
            </a:r>
            <a:r>
              <a:rPr lang="es-PE" sz="1400" dirty="0" smtClean="0">
                <a:sym typeface="Wingdings" pitchFamily="2" charset="2"/>
              </a:rPr>
              <a:t></a:t>
            </a:r>
            <a:endParaRPr lang="es-ES" sz="140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903471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371433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840228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308190" y="135504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775047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243009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711804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179766" y="13535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647167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115129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581543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049505" y="135445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517335" y="1354778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989196" y="1626005"/>
            <a:ext cx="60818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PE" sz="900" b="1" i="1" dirty="0" smtClean="0">
                <a:solidFill>
                  <a:schemeClr val="bg1">
                    <a:lumMod val="65000"/>
                  </a:schemeClr>
                </a:solidFill>
              </a:rPr>
              <a:t>0             1             2            3             4             5             6             7            8             9            10           11          12     </a:t>
            </a:r>
            <a:endParaRPr lang="es-ES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00934" y="2014363"/>
            <a:ext cx="8591546" cy="45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/>
            <a:r>
              <a:rPr lang="es-ES" sz="1400" b="1" i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400" b="1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s-ES" sz="1400" b="1" i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i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i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PE" sz="1400" b="1" i="1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400" b="1" i="1" dirty="0" err="1" smtClean="0">
                <a:latin typeface="Courier New" pitchFamily="49" charset="0"/>
              </a:rPr>
              <a:t>equals</a:t>
            </a:r>
            <a:r>
              <a:rPr lang="es-PE" sz="1400" b="1" i="1" dirty="0" smtClean="0">
                <a:latin typeface="Courier New" pitchFamily="49" charset="0"/>
              </a:rPr>
              <a:t>(</a:t>
            </a:r>
            <a:r>
              <a:rPr lang="es-PE" sz="1400" b="1" i="1" dirty="0" err="1" smtClean="0">
                <a:latin typeface="Courier New" pitchFamily="49" charset="0"/>
              </a:rPr>
              <a:t>String</a:t>
            </a:r>
            <a:r>
              <a:rPr lang="es-PE" sz="1400" b="1" i="1" dirty="0" smtClean="0">
                <a:latin typeface="Courier New" pitchFamily="49" charset="0"/>
              </a:rPr>
              <a:t>) {</a:t>
            </a:r>
            <a:endParaRPr lang="en-US" sz="1400" b="1" i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1400" b="1" i="1" dirty="0" smtClean="0">
                <a:latin typeface="Courier New" pitchFamily="49" charset="0"/>
              </a:rPr>
              <a:t>	}</a:t>
            </a:r>
          </a:p>
          <a:p>
            <a:pPr eaLnBrk="1" hangingPunct="1"/>
            <a:endParaRPr lang="en-US" sz="1400" dirty="0">
              <a:latin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Retorna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true o false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si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la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cadena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que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invoca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al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método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coincide en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texto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con la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cadena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enviada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        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como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parámetro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/>
            </a:r>
            <a:b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</a:b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Ejemplo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eaLnBrk="1" hangingPunct="1"/>
            <a:endParaRPr lang="en-US" sz="1200" i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s-PE" sz="1200" b="1" dirty="0" err="1" smtClean="0">
                <a:latin typeface="Courier New" pitchFamily="49" charset="0"/>
              </a:rPr>
              <a:t>String</a:t>
            </a:r>
            <a:r>
              <a:rPr lang="es-PE" sz="1200" b="1" dirty="0">
                <a:latin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cad1</a:t>
            </a:r>
            <a:r>
              <a:rPr lang="es-PE" sz="1200" b="1" dirty="0" smtClean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</a:rPr>
              <a:t>= 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lo máximo”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sz="1200" b="1" dirty="0" smtClean="0">
              <a:latin typeface="Courier New" pitchFamily="49" charset="0"/>
            </a:endParaRPr>
          </a:p>
          <a:p>
            <a:pPr eaLnBrk="1" hangingPunct="1"/>
            <a:r>
              <a:rPr lang="es-ES" sz="1200" b="1" i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2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sino1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 smtClean="0">
                <a:latin typeface="Courier New" pitchFamily="49" charset="0"/>
              </a:rPr>
              <a:t>.equals(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cad1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sino1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false</a:t>
            </a:r>
          </a:p>
          <a:p>
            <a:pPr eaLnBrk="1" hangingPunct="1"/>
            <a:endParaRPr lang="en-US" sz="1400" i="1" dirty="0" smtClean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</a:rPr>
              <a:t> 	</a:t>
            </a:r>
            <a:r>
              <a:rPr lang="es-PE" sz="1200" b="1" dirty="0" err="1">
                <a:latin typeface="Courier New" pitchFamily="49" charset="0"/>
              </a:rPr>
              <a:t>String</a:t>
            </a:r>
            <a:r>
              <a:rPr lang="es-PE" sz="1200" b="1" dirty="0">
                <a:latin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cad2</a:t>
            </a:r>
            <a:r>
              <a:rPr lang="es-PE" sz="1200" b="1" dirty="0" smtClean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mejor”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sz="1200" b="1" dirty="0">
              <a:latin typeface="Courier New" pitchFamily="49" charset="0"/>
            </a:endParaRPr>
          </a:p>
          <a:p>
            <a:pPr eaLnBrk="1" hangingPunct="1"/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2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sino2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>
                <a:latin typeface="Courier New" pitchFamily="49" charset="0"/>
              </a:rPr>
              <a:t>.equals(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cad2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sino2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true</a:t>
            </a:r>
          </a:p>
          <a:p>
            <a:pPr eaLnBrk="1" hangingPunct="1"/>
            <a:endParaRPr lang="en-US" sz="1200" i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	</a:t>
            </a:r>
            <a:r>
              <a:rPr lang="es-PE" sz="1200" b="1" dirty="0" err="1">
                <a:latin typeface="Courier New" pitchFamily="49" charset="0"/>
              </a:rPr>
              <a:t>String</a:t>
            </a:r>
            <a:r>
              <a:rPr lang="es-PE" sz="1200" b="1" dirty="0">
                <a:latin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cad3</a:t>
            </a:r>
            <a:r>
              <a:rPr lang="es-PE" sz="1200" b="1" dirty="0" smtClean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gusta a todos”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sz="1200" b="1" dirty="0">
              <a:latin typeface="Courier New" pitchFamily="49" charset="0"/>
            </a:endParaRPr>
          </a:p>
          <a:p>
            <a:pPr eaLnBrk="1" hangingPunct="1"/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2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sino3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>
                <a:latin typeface="Courier New" pitchFamily="49" charset="0"/>
              </a:rPr>
              <a:t>.equals(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cad3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sino3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 false</a:t>
            </a:r>
          </a:p>
          <a:p>
            <a:pPr eaLnBrk="1" hangingPunct="1"/>
            <a:endParaRPr lang="en-US" sz="14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</a:rPr>
              <a:t> 	</a:t>
            </a:r>
            <a:r>
              <a:rPr lang="es-PE" sz="1200" b="1" dirty="0" err="1">
                <a:latin typeface="Courier New" pitchFamily="49" charset="0"/>
              </a:rPr>
              <a:t>String</a:t>
            </a:r>
            <a:r>
              <a:rPr lang="es-PE" sz="1200" b="1" dirty="0">
                <a:latin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cad4</a:t>
            </a:r>
            <a:r>
              <a:rPr lang="es-PE" sz="1200" b="1" dirty="0" smtClean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mejor hoy”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sz="1200" b="1" dirty="0">
              <a:latin typeface="Courier New" pitchFamily="49" charset="0"/>
            </a:endParaRPr>
          </a:p>
          <a:p>
            <a:pPr eaLnBrk="1" hangingPunct="1"/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2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sino4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>
                <a:latin typeface="Courier New" pitchFamily="49" charset="0"/>
              </a:rPr>
              <a:t>.equals(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cad4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sino4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false</a:t>
            </a:r>
          </a:p>
          <a:p>
            <a:pPr eaLnBrk="1" hangingPunct="1"/>
            <a:endParaRPr lang="en-US" sz="1200" i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/>
            <a:endParaRPr lang="en-US" sz="1200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/>
            <a:endParaRPr lang="en-US" sz="1200" i="1" dirty="0">
              <a:solidFill>
                <a:srgbClr val="00CC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977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básicos de la clase </a:t>
            </a:r>
            <a:r>
              <a:rPr lang="es-ES" dirty="0" err="1" smtClean="0"/>
              <a:t>String</a:t>
            </a:r>
            <a:endParaRPr lang="es-ES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00934" y="1052736"/>
            <a:ext cx="8663554" cy="590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/>
            <a:r>
              <a:rPr lang="es-ES" sz="1400" b="1" i="1" dirty="0" smtClean="0">
                <a:latin typeface="Courier New" pitchFamily="49" charset="0"/>
                <a:cs typeface="Courier New" pitchFamily="49" charset="0"/>
              </a:rPr>
              <a:t>4) </a:t>
            </a:r>
            <a:r>
              <a:rPr lang="es-ES" sz="1400" b="1" i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i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i="1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400" b="1" i="1" dirty="0" err="1" smtClean="0">
                <a:latin typeface="Courier New" pitchFamily="49" charset="0"/>
              </a:rPr>
              <a:t>compareTo</a:t>
            </a:r>
            <a:r>
              <a:rPr lang="es-PE" sz="1400" b="1" i="1" dirty="0" smtClean="0">
                <a:latin typeface="Courier New" pitchFamily="49" charset="0"/>
              </a:rPr>
              <a:t>(</a:t>
            </a:r>
            <a:r>
              <a:rPr lang="es-PE" sz="1400" b="1" i="1" dirty="0" err="1" smtClean="0">
                <a:latin typeface="Courier New" pitchFamily="49" charset="0"/>
              </a:rPr>
              <a:t>String</a:t>
            </a:r>
            <a:r>
              <a:rPr lang="es-PE" sz="1400" b="1" i="1" dirty="0">
                <a:latin typeface="Courier New" pitchFamily="49" charset="0"/>
              </a:rPr>
              <a:t>) {</a:t>
            </a:r>
            <a:endParaRPr lang="en-US" sz="1400" b="1" i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1400" b="1" i="1" dirty="0">
                <a:latin typeface="Courier New" pitchFamily="49" charset="0"/>
              </a:rPr>
              <a:t>	</a:t>
            </a:r>
            <a:r>
              <a:rPr lang="en-US" sz="1400" b="1" i="1" dirty="0" smtClean="0">
                <a:latin typeface="Courier New" pitchFamily="49" charset="0"/>
              </a:rPr>
              <a:t>}</a:t>
            </a:r>
          </a:p>
          <a:p>
            <a:pPr marL="342900" indent="-342900" eaLnBrk="1" hangingPunct="1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Retorna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un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número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entero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(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luego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comparar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alfabéticamente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la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cadena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que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invoca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al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método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/>
            </a:r>
            <a:b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</a:b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        con la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cadena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enviada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como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parámetro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)</a:t>
            </a:r>
          </a:p>
          <a:p>
            <a:pPr eaLnBrk="1" hangingPunct="1"/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smtClean="0">
                <a:latin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Ejemplo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eaLnBrk="1" hangingPunct="1"/>
            <a:endParaRPr lang="en-US" sz="1200" i="1" dirty="0" smtClean="0">
              <a:latin typeface="Courier New" pitchFamily="49" charset="0"/>
            </a:endParaRPr>
          </a:p>
          <a:p>
            <a:pPr eaLnBrk="1" hangingPunct="1"/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cadena</a:t>
            </a:r>
            <a:r>
              <a:rPr lang="es-PE" sz="1200" b="1" dirty="0" smtClean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ejor”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cad1 </a:t>
            </a:r>
            <a:r>
              <a:rPr lang="es-PE" sz="1200" b="1" dirty="0" smtClean="0">
                <a:latin typeface="Courier New" pitchFamily="49" charset="0"/>
              </a:rPr>
              <a:t> 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máximo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i="1" dirty="0">
              <a:latin typeface="Courier New" pitchFamily="49" charset="0"/>
            </a:endParaRPr>
          </a:p>
          <a:p>
            <a:pPr eaLnBrk="1" hangingPunct="1"/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2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200" b="1" i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ok1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 smtClean="0">
                <a:latin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</a:rPr>
              <a:t>compareTo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cad1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ok1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 1</a:t>
            </a:r>
          </a:p>
          <a:p>
            <a:pPr eaLnBrk="1" hangingPunct="1"/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Nota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el valor de ok1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la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diferencia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ASCII de los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caracteres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y </a:t>
            </a:r>
            <a:r>
              <a:rPr lang="es-E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  <a:p>
            <a:pPr eaLnBrk="1" hangingPunct="1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  <a:p>
            <a:pPr eaLnBrk="1" hangingPunct="1"/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cadena</a:t>
            </a:r>
            <a:r>
              <a:rPr lang="es-PE" sz="1200" b="1" dirty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m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ejor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cad2 </a:t>
            </a:r>
            <a:r>
              <a:rPr lang="es-PE" sz="1200" b="1" dirty="0" smtClean="0">
                <a:latin typeface="Courier New" pitchFamily="49" charset="0"/>
              </a:rPr>
              <a:t> 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mejor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i="1" dirty="0">
              <a:latin typeface="Courier New" pitchFamily="49" charset="0"/>
            </a:endParaRPr>
          </a:p>
          <a:p>
            <a:pPr eaLnBrk="1" hangingPunct="1"/>
            <a:r>
              <a:rPr lang="es-ES" sz="12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2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ok2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>
                <a:latin typeface="Courier New" pitchFamily="49" charset="0"/>
              </a:rPr>
              <a:t>.</a:t>
            </a:r>
            <a:r>
              <a:rPr lang="en-US" sz="1200" b="1" dirty="0" err="1">
                <a:latin typeface="Courier New" pitchFamily="49" charset="0"/>
              </a:rPr>
              <a:t>compareTo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cad2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ok2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0</a:t>
            </a:r>
            <a:endParaRPr lang="en-US" sz="1200" i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/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Nota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el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valor de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ok2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diferencia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de longitudes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cadena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y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cad2</a:t>
            </a: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sym typeface="Wingdings" panose="05000000000000000000" pitchFamily="2" charset="2"/>
            </a:endParaRPr>
          </a:p>
          <a:p>
            <a:pPr eaLnBrk="1" hangingPunct="1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  <a:p>
            <a:pPr eaLnBrk="1" hangingPunct="1"/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cadena</a:t>
            </a:r>
            <a:r>
              <a:rPr lang="es-PE" sz="1200" b="1" dirty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mejor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cad3 </a:t>
            </a:r>
            <a:r>
              <a:rPr lang="es-PE" sz="1200" b="1" dirty="0" smtClean="0">
                <a:latin typeface="Courier New" pitchFamily="49" charset="0"/>
              </a:rPr>
              <a:t> 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</a:t>
            </a:r>
            <a:r>
              <a:rPr lang="es-E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usta a todos”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i="1" dirty="0">
              <a:latin typeface="Courier New" pitchFamily="49" charset="0"/>
            </a:endParaRPr>
          </a:p>
          <a:p>
            <a:pPr eaLnBrk="1" hangingPunct="1"/>
            <a:r>
              <a:rPr lang="es-ES" sz="12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2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200" b="1" i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ok3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>
                <a:latin typeface="Courier New" pitchFamily="49" charset="0"/>
              </a:rPr>
              <a:t>.</a:t>
            </a:r>
            <a:r>
              <a:rPr lang="en-US" sz="1200" b="1" dirty="0" err="1">
                <a:latin typeface="Courier New" pitchFamily="49" charset="0"/>
              </a:rPr>
              <a:t>compareTo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cad3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ok3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=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-2</a:t>
            </a:r>
            <a:endParaRPr lang="en-US" sz="1200" i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/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Nota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el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valor de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ok3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diferencia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ASCII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de los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caracteres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y </a:t>
            </a:r>
            <a:r>
              <a:rPr lang="es-E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  <a:p>
            <a:pPr eaLnBrk="1" hangingPunct="1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  <a:p>
            <a:pPr eaLnBrk="1" hangingPunct="1"/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cadena</a:t>
            </a:r>
            <a:r>
              <a:rPr lang="es-PE" sz="1200" b="1" dirty="0">
                <a:latin typeface="Courier New" pitchFamily="49" charset="0"/>
              </a:rPr>
              <a:t>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mejor”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cad4 </a:t>
            </a:r>
            <a:r>
              <a:rPr lang="es-PE" sz="1200" b="1" dirty="0" smtClean="0">
                <a:latin typeface="Courier New" pitchFamily="49" charset="0"/>
              </a:rPr>
              <a:t>  </a:t>
            </a:r>
            <a:r>
              <a:rPr lang="es-PE" sz="1200" b="1" dirty="0">
                <a:latin typeface="Courier New" pitchFamily="49" charset="0"/>
                <a:sym typeface="Wingdings" panose="05000000000000000000" pitchFamily="2" charset="2"/>
              </a:rPr>
              <a:t></a:t>
            </a:r>
            <a:r>
              <a:rPr lang="es-PE" sz="1200" b="1" dirty="0">
                <a:latin typeface="Courier New" pitchFamily="49" charset="0"/>
              </a:rPr>
              <a:t>  </a:t>
            </a:r>
            <a:r>
              <a:rPr lang="es-E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“Java es </a:t>
            </a:r>
            <a:r>
              <a:rPr lang="es-ES" sz="1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mejor hoy”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200" b="1" i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ok4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1200" b="1" dirty="0">
                <a:latin typeface="Courier New" pitchFamily="49" charset="0"/>
              </a:rPr>
              <a:t>.</a:t>
            </a:r>
            <a:r>
              <a:rPr lang="en-US" sz="1200" b="1" dirty="0" err="1">
                <a:latin typeface="Courier New" pitchFamily="49" charset="0"/>
              </a:rPr>
              <a:t>compareTo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s-ES" sz="12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cad4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B050"/>
                </a:solidFill>
                <a:latin typeface="Courier New" pitchFamily="49" charset="0"/>
              </a:rPr>
              <a:t>// ok3 = </a:t>
            </a: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</a:rPr>
              <a:t>-4</a:t>
            </a:r>
          </a:p>
          <a:p>
            <a:pPr eaLnBrk="1" hangingPunct="1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	</a:t>
            </a:r>
            <a:r>
              <a:rPr 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Nota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el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valor de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ok4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sym typeface="Wingdings" panose="05000000000000000000" pitchFamily="2" charset="2"/>
              </a:rPr>
              <a:t>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diferencia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de longitudes de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cadena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y cad4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  <a:p>
            <a:pPr eaLnBrk="1" hangingPunct="1"/>
            <a:endParaRPr lang="en-US" sz="1200" i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/>
            <a:endParaRPr lang="es-PE" sz="1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210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Concatenación</a:t>
            </a:r>
            <a:endParaRPr lang="es-E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9" y="1079770"/>
            <a:ext cx="8496472" cy="350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 smtClean="0"/>
              <a:t>Se utiliza el símbolo más para acoplar información. Una variable cadena puede concatenar textos, caracteres y números. Al </a:t>
            </a:r>
            <a:r>
              <a:rPr lang="es-ES" sz="1800" dirty="0"/>
              <a:t>f</a:t>
            </a:r>
            <a:r>
              <a:rPr lang="es-ES" sz="1800" dirty="0" smtClean="0"/>
              <a:t>inal todo sigue siendo un </a:t>
            </a:r>
            <a:r>
              <a:rPr lang="es-ES" sz="1800" dirty="0" err="1" smtClean="0"/>
              <a:t>String</a:t>
            </a:r>
            <a:r>
              <a:rPr lang="es-ES" sz="1800" dirty="0" smtClean="0"/>
              <a:t>.</a:t>
            </a:r>
          </a:p>
          <a:p>
            <a:pPr marL="0" indent="0" algn="just"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>        </a:t>
            </a:r>
          </a:p>
          <a:p>
            <a:pPr marL="0" indent="0" algn="just">
              <a:buNone/>
            </a:pPr>
            <a:r>
              <a:rPr lang="es-ES" sz="1900" dirty="0">
                <a:solidFill>
                  <a:srgbClr val="FF0000"/>
                </a:solidFill>
              </a:rPr>
              <a:t> </a:t>
            </a:r>
            <a:r>
              <a:rPr lang="es-ES" sz="1900" dirty="0" smtClean="0">
                <a:solidFill>
                  <a:srgbClr val="FF0000"/>
                </a:solidFill>
              </a:rPr>
              <a:t>    </a:t>
            </a:r>
            <a:r>
              <a:rPr lang="es-ES" sz="1800" dirty="0" smtClean="0">
                <a:solidFill>
                  <a:srgbClr val="FF0000"/>
                </a:solidFill>
              </a:rPr>
              <a:t>Ejemplo</a:t>
            </a:r>
            <a:r>
              <a:rPr lang="es-ES" sz="1800" dirty="0">
                <a:solidFill>
                  <a:srgbClr val="FF0000"/>
                </a:solidFill>
              </a:rPr>
              <a:t>:</a:t>
            </a:r>
          </a:p>
          <a:p>
            <a:pPr marL="0" indent="0" algn="just">
              <a:buNone/>
            </a:pPr>
            <a:endParaRPr lang="es-PE" sz="1400" b="1" i="1" dirty="0" smtClean="0">
              <a:latin typeface="Courier New" pitchFamily="49" charset="0"/>
            </a:endParaRPr>
          </a:p>
          <a:p>
            <a:pPr marL="0" indent="0" algn="just">
              <a:buNone/>
            </a:pPr>
            <a:r>
              <a:rPr lang="es-PE" sz="1700" b="1" i="1" dirty="0" smtClean="0">
                <a:latin typeface="Courier New" pitchFamily="49" charset="0"/>
              </a:rPr>
              <a:t>  </a:t>
            </a:r>
            <a:r>
              <a:rPr lang="es-PE" sz="1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PE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7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cad5 </a:t>
            </a:r>
            <a:r>
              <a:rPr lang="es-PE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7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s-ES" sz="1700" b="1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Ciber</a:t>
            </a:r>
            <a:r>
              <a:rPr lang="es-ES" sz="17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s-E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s-ES" sz="17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“Java” </a:t>
            </a:r>
            <a:r>
              <a:rPr lang="es-E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s-ES" sz="17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‘_’ </a:t>
            </a:r>
            <a:r>
              <a:rPr lang="es-E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+ 2017;</a:t>
            </a:r>
          </a:p>
          <a:p>
            <a:pPr marL="0" indent="0" algn="just">
              <a:buNone/>
            </a:pPr>
            <a:endParaRPr lang="es-E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1900" dirty="0" smtClean="0"/>
              <a:t>El resultado es:</a:t>
            </a:r>
            <a:r>
              <a:rPr lang="es-P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7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“CiberJava_2017”</a:t>
            </a:r>
            <a:endParaRPr lang="es-PE" sz="1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854683" y="4941168"/>
            <a:ext cx="98558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cad5 </a:t>
            </a:r>
            <a:r>
              <a:rPr lang="es-PE" sz="1400" dirty="0" smtClean="0">
                <a:sym typeface="Wingdings" pitchFamily="2" charset="2"/>
              </a:rPr>
              <a:t></a:t>
            </a:r>
            <a:endParaRPr lang="es-ES" sz="1400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903471" y="508839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371433" y="508839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840228" y="508839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308190" y="508839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3775047" y="50869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4243009" y="50869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711804" y="50869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179766" y="50869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647167" y="50878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6115129" y="50878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s-PE" sz="11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581543" y="50878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7049505" y="508781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7517335" y="5088132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989196" y="5359359"/>
            <a:ext cx="6464546" cy="2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PE" sz="900" b="1" i="1" dirty="0" smtClean="0">
                <a:solidFill>
                  <a:schemeClr val="bg1">
                    <a:lumMod val="65000"/>
                  </a:schemeClr>
                </a:solidFill>
              </a:rPr>
              <a:t>0             1             2            3             4             5             6             7            8             9            10           11           12           13     </a:t>
            </a:r>
            <a:endParaRPr lang="es-ES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7985742" y="508892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31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R</a:t>
            </a:r>
            <a:r>
              <a:rPr lang="es-ES" dirty="0" smtClean="0"/>
              <a:t>ecorrido</a:t>
            </a:r>
            <a:endParaRPr lang="es-ES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54062" y="3030984"/>
            <a:ext cx="6715125" cy="116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PE" sz="2000" b="1" dirty="0" smtClean="0">
                <a:latin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=0</a:t>
            </a:r>
            <a:r>
              <a:rPr lang="es-PE" sz="2000" b="1" dirty="0">
                <a:latin typeface="Courier New" pitchFamily="49" charset="0"/>
              </a:rPr>
              <a:t>; 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&lt;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2000" b="1" dirty="0">
                <a:latin typeface="Courier New" pitchFamily="49" charset="0"/>
              </a:rPr>
              <a:t>.length(); 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++) </a:t>
            </a:r>
            <a:r>
              <a:rPr lang="es-PE" sz="2000" b="1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…</a:t>
            </a:r>
            <a:endParaRPr lang="es-PE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 smtClean="0">
                <a:latin typeface="Courier New" pitchFamily="49" charset="0"/>
              </a:rPr>
              <a:t>}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835025" y="2582466"/>
            <a:ext cx="4056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dirty="0">
                <a:solidFill>
                  <a:srgbClr val="CC3300"/>
                </a:solidFill>
              </a:rPr>
              <a:t>EN ASCENSO </a:t>
            </a:r>
            <a:r>
              <a:rPr lang="es-PE" sz="1200" i="1" dirty="0">
                <a:solidFill>
                  <a:schemeClr val="bg1">
                    <a:lumMod val="65000"/>
                  </a:schemeClr>
                </a:solidFill>
              </a:rPr>
              <a:t>(de izquierda a derecha) </a:t>
            </a:r>
            <a:endParaRPr lang="es-E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755577" y="5568032"/>
            <a:ext cx="7275660" cy="116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20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2000" b="1" dirty="0" smtClean="0">
                <a:latin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=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cadena</a:t>
            </a:r>
            <a:r>
              <a:rPr lang="en-US" sz="2000" b="1" dirty="0">
                <a:latin typeface="Courier New" pitchFamily="49" charset="0"/>
              </a:rPr>
              <a:t>.length</a:t>
            </a:r>
            <a:r>
              <a:rPr lang="en-US" sz="2000" b="1" dirty="0" smtClean="0">
                <a:latin typeface="Courier New" pitchFamily="49" charset="0"/>
              </a:rPr>
              <a:t>()-</a:t>
            </a:r>
            <a:r>
              <a:rPr lang="es-PE" sz="2000" dirty="0" smtClean="0">
                <a:latin typeface="Courier New" pitchFamily="49" charset="0"/>
              </a:rPr>
              <a:t>1</a:t>
            </a:r>
            <a:r>
              <a:rPr lang="es-PE" sz="2000" b="1" dirty="0" smtClean="0">
                <a:latin typeface="Courier New" pitchFamily="49" charset="0"/>
              </a:rPr>
              <a:t>; 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&gt;=</a:t>
            </a:r>
            <a:r>
              <a:rPr lang="es-PE" sz="2000" b="1" dirty="0">
                <a:latin typeface="Courier New" pitchFamily="49" charset="0"/>
              </a:rPr>
              <a:t>0; </a:t>
            </a:r>
            <a:r>
              <a:rPr lang="es-E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--) </a:t>
            </a:r>
            <a:r>
              <a:rPr lang="es-PE" sz="2000" b="1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…</a:t>
            </a:r>
            <a:endParaRPr lang="es-PE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 smtClean="0">
                <a:latin typeface="Courier New" pitchFamily="49" charset="0"/>
              </a:rPr>
              <a:t>}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833363" y="5088607"/>
            <a:ext cx="405606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dirty="0">
                <a:solidFill>
                  <a:srgbClr val="CC3300"/>
                </a:solidFill>
              </a:rPr>
              <a:t>EN DESCENSO</a:t>
            </a:r>
            <a:r>
              <a:rPr lang="es-PE" sz="1200" i="1" dirty="0">
                <a:solidFill>
                  <a:schemeClr val="bg1">
                    <a:lumMod val="65000"/>
                  </a:schemeClr>
                </a:solidFill>
              </a:rPr>
              <a:t> (de derecha a izquierda)</a:t>
            </a:r>
            <a:r>
              <a:rPr lang="es-PE" sz="1200" b="1" dirty="0">
                <a:solidFill>
                  <a:srgbClr val="CC3300"/>
                </a:solidFill>
              </a:rPr>
              <a:t> </a:t>
            </a:r>
            <a:endParaRPr lang="es-ES" sz="1200" dirty="0">
              <a:solidFill>
                <a:srgbClr val="CC3300"/>
              </a:solidFill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50863" y="1226269"/>
            <a:ext cx="76215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dirty="0">
                <a:solidFill>
                  <a:srgbClr val="5F5F5F"/>
                </a:solidFill>
                <a:latin typeface="+mj-lt"/>
              </a:rPr>
              <a:t>C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onsiste </a:t>
            </a:r>
            <a:r>
              <a:rPr lang="es-ES" dirty="0">
                <a:solidFill>
                  <a:srgbClr val="5F5F5F"/>
                </a:solidFill>
                <a:latin typeface="+mj-lt"/>
              </a:rPr>
              <a:t>en 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contar las posiciones de izquierda a derecha o viceversa.</a:t>
            </a:r>
            <a:endParaRPr lang="es-ES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854683" y="1844824"/>
            <a:ext cx="98558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 </a:t>
            </a:r>
            <a:r>
              <a:rPr lang="es-PE" sz="1400" dirty="0" smtClean="0">
                <a:sym typeface="Wingdings" pitchFamily="2" charset="2"/>
              </a:rPr>
              <a:t></a:t>
            </a:r>
            <a:endParaRPr lang="es-ES" sz="1400" dirty="0"/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903471" y="199205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2371433" y="199205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2840228" y="199205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3308190" y="1992050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775047" y="19905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4243009" y="19905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4711804" y="19905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79766" y="19905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5647167" y="19914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6115129" y="19914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581543" y="19914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7049505" y="1991469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7517335" y="1991788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1989196" y="2263015"/>
            <a:ext cx="60818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PE" sz="900" b="1" i="1" u="sng" dirty="0" smtClean="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es-PE" sz="900" b="1" i="1" dirty="0" smtClean="0">
                <a:solidFill>
                  <a:schemeClr val="bg1">
                    <a:lumMod val="65000"/>
                  </a:schemeClr>
                </a:solidFill>
              </a:rPr>
              <a:t>            1             2            3             4             5             6             7            8             9            10           11          12     </a:t>
            </a:r>
            <a:endParaRPr lang="es-ES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54683" y="4355579"/>
            <a:ext cx="98558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 </a:t>
            </a:r>
            <a:r>
              <a:rPr lang="es-PE" sz="1400" dirty="0" smtClean="0">
                <a:sym typeface="Wingdings" pitchFamily="2" charset="2"/>
              </a:rPr>
              <a:t></a:t>
            </a:r>
            <a:endParaRPr lang="es-ES" sz="1400" dirty="0"/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1903471" y="4502805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2371433" y="4502805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840228" y="4502805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308190" y="4502805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3775047" y="45013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>
            <a:off x="4243009" y="45013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4711804" y="45013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179766" y="45013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5647167" y="45022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115129" y="45022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6581543" y="45022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49505" y="4502224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7517335" y="4502543"/>
            <a:ext cx="468000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" sz="1100" b="1" dirty="0" smtClean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s-PE" sz="1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PE" sz="1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1989196" y="4773770"/>
            <a:ext cx="60818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PE" sz="900" b="1" i="1" dirty="0" smtClean="0">
                <a:solidFill>
                  <a:schemeClr val="bg1">
                    <a:lumMod val="65000"/>
                  </a:schemeClr>
                </a:solidFill>
              </a:rPr>
              <a:t>0             1             2            3             4             5             6             7            8             9            10           11          </a:t>
            </a:r>
            <a:r>
              <a:rPr lang="es-PE" sz="900" b="1" i="1" u="sng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s-PE" sz="900" b="1" i="1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endParaRPr lang="es-ES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 25"/>
          <p:cNvSpPr>
            <a:spLocks noChangeArrowheads="1"/>
          </p:cNvSpPr>
          <p:nvPr/>
        </p:nvSpPr>
        <p:spPr bwMode="auto">
          <a:xfrm>
            <a:off x="1527274" y="2261692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>
                <a:solidFill>
                  <a:srgbClr val="00B050"/>
                </a:solidFill>
              </a:rPr>
              <a:t> </a:t>
            </a:r>
            <a:r>
              <a:rPr lang="es-PE" sz="1200" b="1" dirty="0">
                <a:solidFill>
                  <a:srgbClr val="00B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00B050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8031236" y="4762921"/>
            <a:ext cx="3571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rgbClr val="00B050"/>
                </a:solidFill>
                <a:sym typeface="Wingdings" pitchFamily="2" charset="2"/>
              </a:rPr>
              <a:t> </a:t>
            </a:r>
            <a:r>
              <a:rPr lang="es-PE" sz="1200" b="1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endParaRPr lang="es-E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744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12607</TotalTime>
  <Words>683</Words>
  <Application>Microsoft Office PowerPoint</Application>
  <PresentationFormat>Presentación en pantalla (4:3)</PresentationFormat>
  <Paragraphs>208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Modelo Bluesky</vt:lpstr>
      <vt:lpstr>Algoritmos y Estructura de Datos</vt:lpstr>
      <vt:lpstr>Clases y Objetos Clase String</vt:lpstr>
      <vt:lpstr>Contenido</vt:lpstr>
      <vt:lpstr>Descripción</vt:lpstr>
      <vt:lpstr>Métodos básicos de la clase String</vt:lpstr>
      <vt:lpstr>Métodos básicos de la clase String</vt:lpstr>
      <vt:lpstr>Métodos básicos de la clase String</vt:lpstr>
      <vt:lpstr>Concatenación</vt:lpstr>
      <vt:lpstr>Recorrido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AED_Semana_04</dc:title>
  <dc:creator>Mendo Paz SRL</dc:creator>
  <cp:lastModifiedBy>lenovo</cp:lastModifiedBy>
  <cp:revision>1</cp:revision>
  <dcterms:created xsi:type="dcterms:W3CDTF">1998-09-12T15:12:24Z</dcterms:created>
  <dcterms:modified xsi:type="dcterms:W3CDTF">2017-08-12T03:18:40Z</dcterms:modified>
</cp:coreProperties>
</file>