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13"/>
  </p:notesMasterIdLst>
  <p:handoutMasterIdLst>
    <p:handoutMasterId r:id="rId14"/>
  </p:handoutMasterIdLst>
  <p:sldIdLst>
    <p:sldId id="578" r:id="rId2"/>
    <p:sldId id="627" r:id="rId3"/>
    <p:sldId id="600" r:id="rId4"/>
    <p:sldId id="673" r:id="rId5"/>
    <p:sldId id="676" r:id="rId6"/>
    <p:sldId id="677" r:id="rId7"/>
    <p:sldId id="678" r:id="rId8"/>
    <p:sldId id="684" r:id="rId9"/>
    <p:sldId id="682" r:id="rId10"/>
    <p:sldId id="683" r:id="rId11"/>
    <p:sldId id="62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7F5F"/>
    <a:srgbClr val="E4E0CE"/>
    <a:srgbClr val="FCDDC4"/>
    <a:srgbClr val="E9E6D7"/>
    <a:srgbClr val="FDD78B"/>
    <a:srgbClr val="FFD597"/>
    <a:srgbClr val="FFC46D"/>
    <a:srgbClr val="FFD685"/>
    <a:srgbClr val="FFCC66"/>
    <a:srgbClr val="FDD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0" autoAdjust="0"/>
    <p:restoredTop sz="94485" autoAdjust="0"/>
  </p:normalViewPr>
  <p:slideViewPr>
    <p:cSldViewPr>
      <p:cViewPr>
        <p:scale>
          <a:sx n="89" d="100"/>
          <a:sy n="89" d="100"/>
        </p:scale>
        <p:origin x="-214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dirty="0" smtClean="0">
                <a:solidFill>
                  <a:srgbClr val="5F5F5F"/>
                </a:solidFill>
              </a:rPr>
              <a:t>Ciclo 2017 </a:t>
            </a:r>
            <a:r>
              <a:rPr lang="es-PE" smtClean="0">
                <a:solidFill>
                  <a:srgbClr val="5F5F5F"/>
                </a:solidFill>
              </a:rPr>
              <a:t>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complementarias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0888" y="1531502"/>
            <a:ext cx="7781552" cy="541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sz="1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Ejemplo: </a:t>
            </a:r>
            <a:r>
              <a:rPr lang="es-ES" sz="1300" dirty="0" smtClean="0">
                <a:latin typeface="Arial" pitchFamily="34" charset="0"/>
                <a:cs typeface="Arial" pitchFamily="34" charset="0"/>
              </a:rPr>
              <a:t>método que retorna la suma de todos los números del arreglo</a:t>
            </a:r>
          </a:p>
          <a:p>
            <a:pPr>
              <a:defRPr/>
            </a:pPr>
            <a:endParaRPr lang="es-ES" sz="500" b="1" dirty="0">
              <a:solidFill>
                <a:srgbClr val="BE326E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err="1" smtClean="0">
                <a:latin typeface="Courier New" pitchFamily="49" charset="0"/>
                <a:cs typeface="Courier New" pitchFamily="49" charset="0"/>
              </a:rPr>
              <a:t>sumaNumeros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nn-NO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&lt;tamaño();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 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PE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s-PE" sz="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</a:t>
            </a:r>
            <a:r>
              <a:rPr lang="es-ES" sz="1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" sz="1300" dirty="0" smtClean="0">
                <a:latin typeface="Arial" pitchFamily="34" charset="0"/>
                <a:cs typeface="Arial" pitchFamily="34" charset="0"/>
              </a:rPr>
              <a:t>método que </a:t>
            </a:r>
            <a:r>
              <a:rPr lang="es-PE" sz="1300" dirty="0" smtClean="0">
                <a:latin typeface="Arial" pitchFamily="34" charset="0"/>
                <a:cs typeface="Arial" pitchFamily="34" charset="0"/>
              </a:rPr>
              <a:t>retorna la posición del primer número menor a 25. En caso no existe retorna -1</a:t>
            </a:r>
          </a:p>
          <a:p>
            <a:pPr>
              <a:defRPr/>
            </a:pPr>
            <a:endParaRPr lang="es-PE" sz="5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osPrimerNumeroMenorA25() {</a:t>
            </a:r>
          </a:p>
          <a:p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nn-NO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&lt;tamaño();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nn-NO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&lt; 25)</a:t>
            </a:r>
          </a:p>
          <a:p>
            <a:r>
              <a:rPr lang="nn-NO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4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s-ES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PE" sz="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que </a:t>
            </a:r>
            <a:r>
              <a:rPr lang="es-ES" sz="1300" dirty="0" smtClean="0"/>
              <a:t>remplaza a todos </a:t>
            </a:r>
            <a:r>
              <a:rPr lang="es-ES" sz="1300" dirty="0"/>
              <a:t>los números del </a:t>
            </a:r>
            <a:r>
              <a:rPr lang="es-ES" sz="1300" dirty="0" smtClean="0"/>
              <a:t>arreglo por otros aleatorios de 3 cifras</a:t>
            </a:r>
            <a:endParaRPr lang="es-PE" sz="1300" b="1" dirty="0"/>
          </a:p>
          <a:p>
            <a:pPr>
              <a:defRPr/>
            </a:pPr>
            <a:endParaRPr lang="es-ES" sz="500" b="1" dirty="0">
              <a:solidFill>
                <a:srgbClr val="BE326E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PE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generar() {</a:t>
            </a:r>
          </a:p>
          <a:p>
            <a:pPr>
              <a:defRPr/>
            </a:pPr>
            <a:r>
              <a:rPr lang="nn-NO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nn-NO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&lt;tamaño();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s-PE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PE" sz="1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aleatorio(100, 999);</a:t>
            </a:r>
            <a:endParaRPr lang="es-PE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s-PE" sz="200" b="1" dirty="0">
              <a:latin typeface="Courier New" pitchFamily="49" charset="0"/>
            </a:endParaRPr>
          </a:p>
          <a:p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aleatorio(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max,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s-E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400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)((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min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+ 1)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+ </a:t>
            </a:r>
            <a:r>
              <a:rPr lang="nn-NO" sz="14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PE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079770"/>
            <a:ext cx="8496944" cy="556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 smtClean="0">
                <a:latin typeface="+mj-lt"/>
              </a:rPr>
              <a:t>Son los métodos que realizan operaciones adicionales.</a:t>
            </a:r>
            <a:r>
              <a:rPr lang="es-ES" sz="18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327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0560" y="3068960"/>
            <a:ext cx="8784976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ES" sz="1300" dirty="0" smtClean="0">
                <a:latin typeface="+mj-lt"/>
              </a:rPr>
              <a:t>a)     Implementa la clase </a:t>
            </a:r>
            <a:r>
              <a:rPr lang="es-ES" sz="1300" b="1" dirty="0" smtClean="0">
                <a:latin typeface="+mj-lt"/>
              </a:rPr>
              <a:t>Arreglo</a:t>
            </a:r>
            <a:r>
              <a:rPr lang="es-ES" sz="1300" dirty="0" smtClean="0">
                <a:latin typeface="+mj-lt"/>
              </a:rPr>
              <a:t> en el paquete </a:t>
            </a:r>
            <a:r>
              <a:rPr lang="es-ES" sz="1300" b="1" i="1" dirty="0" smtClean="0">
                <a:latin typeface="+mj-lt"/>
              </a:rPr>
              <a:t>semana_05</a:t>
            </a:r>
            <a:endParaRPr lang="es-ES" sz="1300" dirty="0" smtClean="0">
              <a:latin typeface="+mj-lt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>
                <a:latin typeface="+mj-lt"/>
              </a:rPr>
              <a:t>        -   Atributo privado </a:t>
            </a:r>
            <a:r>
              <a:rPr lang="es-PE" sz="1300" i="1" dirty="0" err="1" smtClean="0">
                <a:latin typeface="+mj-lt"/>
              </a:rPr>
              <a:t>int</a:t>
            </a:r>
            <a:r>
              <a:rPr lang="es-PE" sz="1300" i="1" dirty="0" smtClean="0">
                <a:latin typeface="+mj-lt"/>
              </a:rPr>
              <a:t>  </a:t>
            </a:r>
            <a:r>
              <a:rPr lang="es-ES" sz="13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n </a:t>
            </a:r>
            <a:r>
              <a:rPr lang="es-PE" sz="1300" dirty="0" smtClean="0">
                <a:latin typeface="+mj-lt"/>
              </a:rPr>
              <a:t>(arreglo lineal) con </a:t>
            </a:r>
            <a:r>
              <a:rPr lang="es-ES" sz="1300" dirty="0" smtClean="0">
                <a:latin typeface="+mj-lt"/>
              </a:rPr>
              <a:t>los números asignados: </a:t>
            </a:r>
            <a:r>
              <a:rPr lang="es-PE" sz="1300" dirty="0" smtClean="0">
                <a:latin typeface="+mj-lt"/>
              </a:rPr>
              <a:t>25, 27, 22, 24, 29, 20, 23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PE" sz="1300" dirty="0" smtClean="0">
                <a:latin typeface="+mj-lt"/>
              </a:rPr>
              <a:t>        </a:t>
            </a:r>
            <a:r>
              <a:rPr lang="es-PE" sz="1300" dirty="0">
                <a:latin typeface="+mj-lt"/>
              </a:rPr>
              <a:t>-   Un </a:t>
            </a:r>
            <a:r>
              <a:rPr lang="es-PE" sz="1300" dirty="0" smtClean="0">
                <a:latin typeface="+mj-lt"/>
              </a:rPr>
              <a:t>constructor </a:t>
            </a:r>
            <a:r>
              <a:rPr lang="es-PE" sz="1300" dirty="0">
                <a:latin typeface="+mj-lt"/>
              </a:rPr>
              <a:t>que no hace nada</a:t>
            </a:r>
            <a:r>
              <a:rPr lang="es-PE" sz="1300" dirty="0" smtClean="0">
                <a:latin typeface="+mj-lt"/>
              </a:rPr>
              <a:t>.</a:t>
            </a:r>
            <a:endParaRPr lang="es-ES" sz="1300" dirty="0" smtClean="0">
              <a:latin typeface="+mj-lt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PE" sz="1300" dirty="0" smtClean="0">
                <a:latin typeface="+mj-lt"/>
              </a:rPr>
              <a:t>b)    Implementa operaciones públicas básicas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300" dirty="0" smtClean="0">
                <a:latin typeface="+mj-lt"/>
              </a:rPr>
              <a:t>        -   Un método </a:t>
            </a:r>
            <a:r>
              <a:rPr lang="es-PE" sz="1300" b="1" dirty="0" smtClean="0">
                <a:latin typeface="+mj-lt"/>
              </a:rPr>
              <a:t>tamaño </a:t>
            </a:r>
            <a:r>
              <a:rPr lang="es-PE" sz="1300" dirty="0" smtClean="0">
                <a:latin typeface="+mj-lt"/>
              </a:rPr>
              <a:t>que retorna la cantidad de elementos del arreglo </a:t>
            </a:r>
            <a:r>
              <a:rPr lang="es-ES" sz="13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n</a:t>
            </a:r>
            <a:r>
              <a:rPr lang="es-PE" sz="1300" dirty="0" smtClean="0">
                <a:latin typeface="+mj-lt"/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300" dirty="0" smtClean="0">
                <a:latin typeface="+mj-lt"/>
              </a:rPr>
              <a:t>        -   Un método </a:t>
            </a:r>
            <a:r>
              <a:rPr lang="es-PE" sz="1300" b="1" dirty="0" smtClean="0">
                <a:latin typeface="+mj-lt"/>
              </a:rPr>
              <a:t>obtener</a:t>
            </a:r>
            <a:r>
              <a:rPr lang="es-PE" sz="1300" dirty="0" smtClean="0">
                <a:latin typeface="+mj-lt"/>
              </a:rPr>
              <a:t> que recibe la posición y retorna el número registrado en dicha posición.</a:t>
            </a:r>
            <a:endParaRPr lang="es-PE" sz="1300" dirty="0">
              <a:latin typeface="+mj-lt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>
                <a:latin typeface="+mj-lt"/>
              </a:rPr>
              <a:t>c)    </a:t>
            </a:r>
            <a:r>
              <a:rPr lang="es-PE" sz="1300" dirty="0">
                <a:latin typeface="+mj-lt"/>
              </a:rPr>
              <a:t>Implementa </a:t>
            </a:r>
            <a:r>
              <a:rPr lang="es-PE" sz="1300" dirty="0" smtClean="0">
                <a:latin typeface="+mj-lt"/>
              </a:rPr>
              <a:t>operaciones </a:t>
            </a:r>
            <a:r>
              <a:rPr lang="es-PE" sz="1300" dirty="0">
                <a:latin typeface="+mj-lt"/>
              </a:rPr>
              <a:t>públicas </a:t>
            </a:r>
            <a:r>
              <a:rPr lang="es-PE" sz="1300" dirty="0" smtClean="0">
                <a:latin typeface="+mj-lt"/>
              </a:rPr>
              <a:t>complementarias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300" dirty="0" smtClean="0">
                <a:latin typeface="+mj-lt"/>
              </a:rPr>
              <a:t>        -   Un método </a:t>
            </a:r>
            <a:r>
              <a:rPr lang="es-PE" sz="1300" b="1" dirty="0" err="1" smtClean="0">
                <a:latin typeface="+mj-lt"/>
              </a:rPr>
              <a:t>sumaNumeros</a:t>
            </a:r>
            <a:r>
              <a:rPr lang="es-PE" sz="1300" dirty="0" smtClean="0">
                <a:latin typeface="+mj-lt"/>
              </a:rPr>
              <a:t> que retorna la suma de los números.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>
                <a:latin typeface="+mj-lt"/>
              </a:rPr>
              <a:t>        -   </a:t>
            </a:r>
            <a:r>
              <a:rPr lang="es-PE" sz="1300" dirty="0">
                <a:latin typeface="+mj-lt"/>
              </a:rPr>
              <a:t>Un método </a:t>
            </a:r>
            <a:r>
              <a:rPr lang="es-PE" sz="1300" b="1" dirty="0">
                <a:latin typeface="+mj-lt"/>
              </a:rPr>
              <a:t>p</a:t>
            </a:r>
            <a:r>
              <a:rPr lang="es-PE" sz="1300" b="1" dirty="0" smtClean="0">
                <a:latin typeface="+mj-lt"/>
              </a:rPr>
              <a:t>osPrimerNumeroMenorA25 </a:t>
            </a:r>
            <a:r>
              <a:rPr lang="es-PE" sz="1300" dirty="0" smtClean="0">
                <a:latin typeface="+mj-lt"/>
              </a:rPr>
              <a:t>que </a:t>
            </a:r>
            <a:r>
              <a:rPr lang="es-PE" sz="1300" dirty="0">
                <a:latin typeface="+mj-lt"/>
              </a:rPr>
              <a:t>retorna </a:t>
            </a:r>
            <a:r>
              <a:rPr lang="es-PE" sz="1300" dirty="0" smtClean="0">
                <a:latin typeface="+mj-lt"/>
              </a:rPr>
              <a:t>la posición del primer número menor a 25. En caso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>
                <a:latin typeface="+mj-lt"/>
              </a:rPr>
              <a:t>            no exista retorna -1.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s-PE" sz="1300" dirty="0">
                <a:latin typeface="+mj-lt"/>
              </a:rPr>
              <a:t> </a:t>
            </a:r>
            <a:r>
              <a:rPr lang="es-PE" sz="1300" dirty="0" smtClean="0">
                <a:latin typeface="+mj-lt"/>
              </a:rPr>
              <a:t>       -   </a:t>
            </a:r>
            <a:r>
              <a:rPr lang="es-PE" sz="1300" dirty="0">
                <a:latin typeface="+mj-lt"/>
              </a:rPr>
              <a:t>Un método </a:t>
            </a:r>
            <a:r>
              <a:rPr lang="es-PE" sz="1300" b="1" dirty="0" smtClean="0">
                <a:latin typeface="+mj-lt"/>
              </a:rPr>
              <a:t>generar </a:t>
            </a:r>
            <a:r>
              <a:rPr lang="es-PE" sz="1300" dirty="0" smtClean="0">
                <a:latin typeface="+mj-lt"/>
              </a:rPr>
              <a:t>que remplaza los números actuales por otros aleatorios de 3 cifras.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 smtClean="0">
                <a:latin typeface="+mj-lt"/>
              </a:rPr>
              <a:t>d)    En la </a:t>
            </a:r>
            <a:r>
              <a:rPr lang="es-PE" sz="1300" dirty="0">
                <a:latin typeface="+mj-lt"/>
              </a:rPr>
              <a:t>c</a:t>
            </a:r>
            <a:r>
              <a:rPr lang="es-PE" sz="1300" dirty="0" smtClean="0">
                <a:latin typeface="+mj-lt"/>
              </a:rPr>
              <a:t>lase </a:t>
            </a:r>
            <a:r>
              <a:rPr lang="es-PE" sz="1300" b="1" dirty="0" smtClean="0">
                <a:latin typeface="+mj-lt"/>
              </a:rPr>
              <a:t>Ejemplo </a:t>
            </a:r>
            <a:r>
              <a:rPr lang="es-PE" sz="1300" dirty="0" smtClean="0">
                <a:latin typeface="+mj-lt"/>
              </a:rPr>
              <a:t>declara y crea como variable global un objeto de tipo </a:t>
            </a:r>
            <a:r>
              <a:rPr lang="es-PE" sz="1300" b="1" dirty="0" smtClean="0">
                <a:latin typeface="+mj-lt"/>
              </a:rPr>
              <a:t>Arreglo</a:t>
            </a:r>
            <a:r>
              <a:rPr lang="es-PE" sz="1300" dirty="0" smtClean="0">
                <a:latin typeface="+mj-lt"/>
              </a:rPr>
              <a:t> e implementa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300" dirty="0" smtClean="0">
                <a:latin typeface="+mj-lt"/>
              </a:rPr>
              <a:t>        la pulsación de los botones: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300" b="1" dirty="0" smtClean="0">
                <a:latin typeface="+mj-lt"/>
              </a:rPr>
              <a:t>       </a:t>
            </a:r>
            <a:r>
              <a:rPr lang="es-PE" sz="1300" dirty="0" smtClean="0">
                <a:latin typeface="+mj-lt"/>
              </a:rPr>
              <a:t> -    </a:t>
            </a:r>
            <a:r>
              <a:rPr lang="es-PE" sz="1300" b="1" dirty="0" smtClean="0">
                <a:latin typeface="+mj-lt"/>
              </a:rPr>
              <a:t>Listar</a:t>
            </a:r>
            <a:r>
              <a:rPr lang="es-PE" sz="1300" dirty="0" smtClean="0">
                <a:latin typeface="+mj-lt"/>
              </a:rPr>
              <a:t>.- visualiza los números del arreglo.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300" b="1" dirty="0" smtClean="0">
                <a:latin typeface="+mj-lt"/>
              </a:rPr>
              <a:t>       </a:t>
            </a:r>
            <a:r>
              <a:rPr lang="es-PE" sz="1300" dirty="0" smtClean="0">
                <a:latin typeface="+mj-lt"/>
              </a:rPr>
              <a:t> -    </a:t>
            </a:r>
            <a:r>
              <a:rPr lang="es-PE" sz="1300" b="1" dirty="0" smtClean="0">
                <a:latin typeface="+mj-lt"/>
              </a:rPr>
              <a:t>Reportar</a:t>
            </a:r>
            <a:r>
              <a:rPr lang="es-PE" sz="1300" dirty="0" smtClean="0">
                <a:latin typeface="+mj-lt"/>
              </a:rPr>
              <a:t>.- muestra la capacidad máxima del arreglo, la suma de los números y la posición del primer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s-PE" sz="1300" dirty="0">
                <a:latin typeface="+mj-lt"/>
              </a:rPr>
              <a:t> </a:t>
            </a:r>
            <a:r>
              <a:rPr lang="es-PE" sz="1300" dirty="0" smtClean="0">
                <a:latin typeface="+mj-lt"/>
              </a:rPr>
              <a:t>            número menor a 25.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s-PE" sz="1300" dirty="0">
                <a:latin typeface="+mj-lt"/>
              </a:rPr>
              <a:t> </a:t>
            </a:r>
            <a:r>
              <a:rPr lang="es-PE" sz="1300" dirty="0" smtClean="0">
                <a:latin typeface="+mj-lt"/>
              </a:rPr>
              <a:t>       -    </a:t>
            </a:r>
            <a:r>
              <a:rPr lang="es-PE" sz="1300" b="1" dirty="0" smtClean="0">
                <a:latin typeface="+mj-lt"/>
              </a:rPr>
              <a:t>Generar</a:t>
            </a:r>
            <a:r>
              <a:rPr lang="es-PE" sz="1300" dirty="0" smtClean="0">
                <a:latin typeface="+mj-lt"/>
              </a:rPr>
              <a:t>.- invoca al método generar y muestra un texto indicando que los números actuales han sido cambiados.</a:t>
            </a:r>
            <a:endParaRPr lang="es-ES" sz="1300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32" y="1052936"/>
            <a:ext cx="315348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87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Arreglo lineal</a:t>
            </a:r>
            <a:br>
              <a:rPr lang="es-ES" dirty="0" smtClean="0"/>
            </a:br>
            <a:r>
              <a:rPr lang="es-ES" sz="2000" dirty="0" smtClean="0"/>
              <a:t>Conceptos y operaciones simples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2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5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125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Descripción</a:t>
            </a:r>
            <a:endParaRPr lang="es-ES" b="1" i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Declaración </a:t>
            </a:r>
            <a:r>
              <a:rPr lang="es-ES" dirty="0"/>
              <a:t>e </a:t>
            </a:r>
            <a:r>
              <a:rPr lang="es-ES" dirty="0" smtClean="0"/>
              <a:t>inicialización</a:t>
            </a:r>
            <a:endParaRPr lang="es-ES" b="1" i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Declaración privada e inicialización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Recorrido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Remplazo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Operaciones públicas </a:t>
            </a:r>
            <a:r>
              <a:rPr lang="es-ES" dirty="0" smtClean="0"/>
              <a:t>básicas</a:t>
            </a:r>
            <a:endParaRPr lang="es-PE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Operaciones públicas complementarias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079770"/>
            <a:ext cx="8568951" cy="139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s-ES" sz="1800" dirty="0"/>
              <a:t>Un arreglo lineal o unidimensional es un conjunto de elementos dispuestos uno a continuación de otro, donde cada elemento conserva su propio espacio (tamaño en bytes).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El espacio ocupado por cada elemento es igual para todos.</a:t>
            </a:r>
          </a:p>
          <a:p>
            <a:pPr algn="just">
              <a:lnSpc>
                <a:spcPct val="80000"/>
              </a:lnSpc>
            </a:pPr>
            <a:r>
              <a:rPr lang="es-ES" sz="1800" dirty="0"/>
              <a:t>Un arreglo permite almacenar diferentes valores pero del mismo tipo de dato.</a:t>
            </a: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95746" y="3625974"/>
            <a:ext cx="23034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ariable elemental</a:t>
            </a:r>
            <a:endParaRPr lang="es-ES" sz="1000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3802" y="4786143"/>
            <a:ext cx="244755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ariable tipo arreglo</a:t>
            </a:r>
            <a:endParaRPr lang="es-ES" sz="1000" dirty="0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2459038" y="4078288"/>
            <a:ext cx="17287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i="1" dirty="0">
                <a:solidFill>
                  <a:srgbClr val="CC3300"/>
                </a:solidFill>
              </a:rPr>
              <a:t>(valor único)</a:t>
            </a:r>
            <a:endParaRPr lang="es-ES" sz="1200" i="1" dirty="0">
              <a:solidFill>
                <a:srgbClr val="CC3300"/>
              </a:solidFill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3735388" y="5230813"/>
            <a:ext cx="24495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i="1" dirty="0">
                <a:solidFill>
                  <a:srgbClr val="CC3300"/>
                </a:solidFill>
              </a:rPr>
              <a:t>(conjunto de valores </a:t>
            </a:r>
            <a:r>
              <a:rPr lang="es-PE" sz="1200" b="1" i="1" dirty="0" smtClean="0">
                <a:solidFill>
                  <a:srgbClr val="CC3300"/>
                </a:solidFill>
              </a:rPr>
              <a:t>de </a:t>
            </a:r>
            <a:r>
              <a:rPr lang="es-PE" sz="1200" b="1" i="1" dirty="0">
                <a:solidFill>
                  <a:srgbClr val="CC3300"/>
                </a:solidFill>
              </a:rPr>
              <a:t>tipo entero)</a:t>
            </a:r>
            <a:endParaRPr lang="es-ES" sz="1200" i="1" dirty="0">
              <a:solidFill>
                <a:srgbClr val="CC330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47484" y="4725144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3236"/>
              </p:ext>
            </p:extLst>
          </p:nvPr>
        </p:nvGraphicFramePr>
        <p:xfrm>
          <a:off x="3059830" y="4933853"/>
          <a:ext cx="38308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80123"/>
              </p:ext>
            </p:extLst>
          </p:nvPr>
        </p:nvGraphicFramePr>
        <p:xfrm>
          <a:off x="3058707" y="3783320"/>
          <a:ext cx="5472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547664" y="3534271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898850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Declaración e inicialización</a:t>
            </a:r>
            <a:endParaRPr lang="es-ES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33400" y="2066805"/>
            <a:ext cx="1597025" cy="39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 dirty="0">
                <a:latin typeface="Times New Roman" pitchFamily="18" charset="0"/>
              </a:rPr>
              <a:t>Forma 1:</a:t>
            </a:r>
            <a:endParaRPr lang="es-PE" sz="2800" dirty="0"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49300" y="2625984"/>
            <a:ext cx="6794500" cy="54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tipo</a:t>
            </a:r>
            <a:r>
              <a:rPr lang="en-US" sz="2000" b="1" dirty="0" smtClean="0">
                <a:latin typeface="Courier New" pitchFamily="49" charset="0"/>
              </a:rPr>
              <a:t>[]</a:t>
            </a:r>
            <a:r>
              <a:rPr lang="es-PE" sz="2000" b="1" dirty="0" smtClean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{ </a:t>
            </a:r>
            <a:r>
              <a:rPr lang="en-US" sz="2000" b="1" i="1" dirty="0" err="1" smtClean="0">
                <a:latin typeface="Courier New" pitchFamily="49" charset="0"/>
              </a:rPr>
              <a:t>valores</a:t>
            </a:r>
            <a:r>
              <a:rPr lang="en-US" sz="2000" b="1" i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asignados</a:t>
            </a:r>
            <a:r>
              <a:rPr lang="en-US" sz="2000" b="1" i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}</a:t>
            </a:r>
            <a:r>
              <a:rPr lang="es-PE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33400" y="4149605"/>
            <a:ext cx="1597025" cy="39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2800" b="1">
                <a:latin typeface="Times New Roman" pitchFamily="18" charset="0"/>
              </a:rPr>
              <a:t>Forma 2:</a:t>
            </a:r>
            <a:endParaRPr lang="es-PE" sz="2800">
              <a:latin typeface="Times New Roman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52475" y="4832016"/>
            <a:ext cx="6699250" cy="54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tipo</a:t>
            </a:r>
            <a:r>
              <a:rPr lang="es-PE" sz="2000" b="1" dirty="0" smtClean="0">
                <a:latin typeface="Courier New" pitchFamily="49" charset="0"/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arreglo</a:t>
            </a:r>
            <a:r>
              <a:rPr lang="en-US" sz="2000" b="1" dirty="0" smtClean="0">
                <a:latin typeface="Courier New" pitchFamily="49" charset="0"/>
              </a:rPr>
              <a:t>[]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= { </a:t>
            </a:r>
            <a:r>
              <a:rPr lang="en-US" sz="2000" b="1" i="1" dirty="0" err="1" smtClean="0">
                <a:latin typeface="Courier New" pitchFamily="49" charset="0"/>
              </a:rPr>
              <a:t>valores</a:t>
            </a:r>
            <a:r>
              <a:rPr lang="en-US" sz="2000" b="1" i="1" dirty="0" smtClean="0">
                <a:latin typeface="Courier New" pitchFamily="49" charset="0"/>
              </a:rPr>
              <a:t> </a:t>
            </a:r>
            <a:r>
              <a:rPr lang="en-US" sz="2000" b="1" i="1" dirty="0" err="1" smtClean="0">
                <a:latin typeface="Courier New" pitchFamily="49" charset="0"/>
              </a:rPr>
              <a:t>asignados</a:t>
            </a:r>
            <a:r>
              <a:rPr lang="en-US" sz="2000" b="1" i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}</a:t>
            </a:r>
            <a:r>
              <a:rPr lang="es-PE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4988" y="3351432"/>
            <a:ext cx="835025" cy="2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 dirty="0">
                <a:solidFill>
                  <a:srgbClr val="FF0000"/>
                </a:solidFill>
                <a:latin typeface="Times New Roman" pitchFamily="18" charset="0"/>
              </a:rPr>
              <a:t>Ejemplo: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50888" y="3554334"/>
            <a:ext cx="6794500" cy="4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[]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PE" sz="1400" b="1" dirty="0">
                <a:latin typeface="Courier New" pitchFamily="49" charset="0"/>
              </a:rPr>
              <a:t>= </a:t>
            </a:r>
            <a:r>
              <a:rPr lang="es-PE" sz="1400" b="1" dirty="0" smtClean="0">
                <a:latin typeface="Courier New" pitchFamily="49" charset="0"/>
              </a:rPr>
              <a:t>{ 25, 27, 22, 24, 29, 20, 23 };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28638" y="5404070"/>
            <a:ext cx="835025" cy="2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PE" sz="1400" dirty="0">
                <a:solidFill>
                  <a:srgbClr val="FF0000"/>
                </a:solidFill>
                <a:latin typeface="Times New Roman" pitchFamily="18" charset="0"/>
              </a:rPr>
              <a:t>Ejemplo: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44538" y="5606972"/>
            <a:ext cx="6794500" cy="4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14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1400" b="1" dirty="0" smtClean="0"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 smtClean="0">
                <a:latin typeface="Courier New" pitchFamily="49" charset="0"/>
              </a:rPr>
              <a:t>[] </a:t>
            </a:r>
            <a:r>
              <a:rPr lang="es-PE" sz="1400" b="1" dirty="0">
                <a:latin typeface="Courier New" pitchFamily="49" charset="0"/>
              </a:rPr>
              <a:t>= </a:t>
            </a:r>
            <a:r>
              <a:rPr lang="es-PE" sz="1400" b="1" dirty="0" smtClean="0">
                <a:latin typeface="Courier New" pitchFamily="49" charset="0"/>
              </a:rPr>
              <a:t>{ 25, 27, 22, 24, 29, 20, 23 };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3528" y="1079770"/>
            <a:ext cx="8568951" cy="79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s-ES" sz="1900" dirty="0" smtClean="0"/>
              <a:t>Los símbolos [ ] indican a Java que la variable es de tipo arreglo lineal. Es decir que representa a un conjunto de datos. Pueden adherirse </a:t>
            </a:r>
            <a:r>
              <a:rPr lang="es-ES" sz="1900" dirty="0"/>
              <a:t>al tipo de dato o la </a:t>
            </a:r>
            <a:r>
              <a:rPr lang="es-ES" sz="1900" dirty="0" smtClean="0"/>
              <a:t>variable. Entre los símbolos { } y separados por </a:t>
            </a:r>
            <a:r>
              <a:rPr lang="es-ES" sz="1900" dirty="0"/>
              <a:t>c</a:t>
            </a:r>
            <a:r>
              <a:rPr lang="es-ES" sz="1900" dirty="0" smtClean="0"/>
              <a:t>omas se indica los valores de asignación. </a:t>
            </a:r>
            <a:endParaRPr lang="es-PE" sz="19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020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Declaración </a:t>
            </a:r>
            <a:r>
              <a:rPr lang="es-ES" dirty="0" smtClean="0"/>
              <a:t>privada e </a:t>
            </a:r>
            <a:r>
              <a:rPr lang="es-ES" dirty="0"/>
              <a:t>inicialización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50888" y="1117131"/>
            <a:ext cx="7493520" cy="51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 smtClean="0">
                <a:latin typeface="Courier New" pitchFamily="49" charset="0"/>
              </a:rPr>
              <a:t>[]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b="1" dirty="0" smtClean="0">
                <a:latin typeface="Courier New" pitchFamily="49" charset="0"/>
              </a:rPr>
              <a:t> </a:t>
            </a:r>
            <a:r>
              <a:rPr lang="es-PE" b="1" dirty="0">
                <a:latin typeface="Courier New" pitchFamily="49" charset="0"/>
              </a:rPr>
              <a:t>= </a:t>
            </a:r>
            <a:r>
              <a:rPr lang="es-PE" b="1" dirty="0" smtClean="0">
                <a:latin typeface="Courier New" pitchFamily="49" charset="0"/>
              </a:rPr>
              <a:t>{ 25, 27, 22, 24, 29, 20, 23 };</a:t>
            </a:r>
            <a:endParaRPr lang="es-PE" b="1" dirty="0"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143000" y="3273425"/>
            <a:ext cx="3286125" cy="3102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ES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" sz="32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s-ES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b="1" dirty="0" smtClean="0">
                <a:latin typeface="Courier New" pitchFamily="49" charset="0"/>
              </a:rPr>
              <a:t>  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 err="1">
                <a:latin typeface="Courier New" pitchFamily="49" charset="0"/>
              </a:rPr>
              <a:t>retorna</a:t>
            </a:r>
            <a:r>
              <a:rPr lang="en-US" sz="1400" b="1" dirty="0">
                <a:latin typeface="Courier New" pitchFamily="49" charset="0"/>
              </a:rPr>
              <a:t> la </a:t>
            </a:r>
            <a:r>
              <a:rPr lang="en-US" sz="1400" b="1" dirty="0" err="1">
                <a:latin typeface="Courier New" pitchFamily="49" charset="0"/>
              </a:rPr>
              <a:t>capacidad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 err="1">
                <a:latin typeface="Courier New" pitchFamily="49" charset="0"/>
              </a:rPr>
              <a:t>máxima</a:t>
            </a:r>
            <a:r>
              <a:rPr lang="en-US" sz="1400" b="1" dirty="0">
                <a:latin typeface="Courier New" pitchFamily="49" charset="0"/>
              </a:rPr>
              <a:t> del </a:t>
            </a:r>
            <a:r>
              <a:rPr lang="en-US" sz="1400" b="1" dirty="0" err="1">
                <a:latin typeface="Courier New" pitchFamily="49" charset="0"/>
              </a:rPr>
              <a:t>arreglo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</a:rPr>
              <a:t>(en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</a:rPr>
              <a:t>este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</a:rPr>
              <a:t>caso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</a:rPr>
              <a:t> 7) </a:t>
            </a:r>
            <a:endParaRPr lang="en-US" sz="14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endParaRPr lang="en-US" sz="1400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</a:rPr>
              <a:t>[</a:t>
            </a:r>
            <a:r>
              <a:rPr lang="es-PE" sz="14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0</a:t>
            </a:r>
            <a:r>
              <a:rPr lang="es-PE" sz="1400" b="1" dirty="0">
                <a:latin typeface="Courier New" pitchFamily="49" charset="0"/>
              </a:rPr>
              <a:t>]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contiene el valor </a:t>
            </a:r>
            <a:r>
              <a:rPr lang="es-PE" sz="1400" b="1" dirty="0">
                <a:latin typeface="Courier New" pitchFamily="49" charset="0"/>
              </a:rPr>
              <a:t>25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</a:rPr>
              <a:t>[</a:t>
            </a:r>
            <a:r>
              <a:rPr lang="es-PE" sz="14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1</a:t>
            </a:r>
            <a:r>
              <a:rPr lang="es-PE" sz="1400" b="1" dirty="0">
                <a:latin typeface="Courier New" pitchFamily="49" charset="0"/>
              </a:rPr>
              <a:t>]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contiene el valor </a:t>
            </a:r>
            <a:r>
              <a:rPr lang="es-PE" sz="1400" b="1" dirty="0">
                <a:latin typeface="Courier New" pitchFamily="49" charset="0"/>
              </a:rPr>
              <a:t>27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</a:rPr>
              <a:t>[</a:t>
            </a:r>
            <a:r>
              <a:rPr lang="es-PE" sz="14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2</a:t>
            </a:r>
            <a:r>
              <a:rPr lang="es-PE" sz="1400" b="1" dirty="0">
                <a:latin typeface="Courier New" pitchFamily="49" charset="0"/>
              </a:rPr>
              <a:t>]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contiene el valor </a:t>
            </a:r>
            <a:r>
              <a:rPr lang="es-PE" sz="1400" b="1" dirty="0">
                <a:latin typeface="Courier New" pitchFamily="49" charset="0"/>
              </a:rPr>
              <a:t>22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</a:rPr>
              <a:t>[</a:t>
            </a:r>
            <a:r>
              <a:rPr lang="es-PE" sz="14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3</a:t>
            </a:r>
            <a:r>
              <a:rPr lang="es-PE" sz="1400" b="1" dirty="0">
                <a:latin typeface="Courier New" pitchFamily="49" charset="0"/>
              </a:rPr>
              <a:t>]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contiene el valor </a:t>
            </a:r>
            <a:r>
              <a:rPr lang="es-PE" sz="1400" b="1" dirty="0">
                <a:latin typeface="Courier New" pitchFamily="49" charset="0"/>
              </a:rPr>
              <a:t>24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</a:rPr>
              <a:t>[</a:t>
            </a:r>
            <a:r>
              <a:rPr lang="es-PE" sz="14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4</a:t>
            </a:r>
            <a:r>
              <a:rPr lang="es-PE" sz="1400" b="1" dirty="0">
                <a:latin typeface="Courier New" pitchFamily="49" charset="0"/>
              </a:rPr>
              <a:t>]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contiene el valor </a:t>
            </a:r>
            <a:r>
              <a:rPr lang="es-PE" sz="1400" b="1" dirty="0">
                <a:latin typeface="Courier New" pitchFamily="49" charset="0"/>
              </a:rPr>
              <a:t>29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</a:rPr>
              <a:t>[</a:t>
            </a:r>
            <a:r>
              <a:rPr lang="es-PE" sz="14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5</a:t>
            </a:r>
            <a:r>
              <a:rPr lang="es-PE" sz="1400" b="1" dirty="0">
                <a:latin typeface="Courier New" pitchFamily="49" charset="0"/>
              </a:rPr>
              <a:t>]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contiene el valor </a:t>
            </a:r>
            <a:r>
              <a:rPr lang="es-PE" sz="1400" b="1" dirty="0">
                <a:latin typeface="Courier New" pitchFamily="49" charset="0"/>
              </a:rPr>
              <a:t>20</a:t>
            </a:r>
          </a:p>
          <a:p>
            <a:pPr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1400" b="1" dirty="0">
                <a:latin typeface="Courier New" pitchFamily="49" charset="0"/>
              </a:rPr>
              <a:t>[</a:t>
            </a:r>
            <a:r>
              <a:rPr lang="es-PE" sz="1400" b="1" i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6</a:t>
            </a:r>
            <a:r>
              <a:rPr lang="es-PE" sz="1400" b="1" dirty="0">
                <a:latin typeface="Courier New" pitchFamily="49" charset="0"/>
              </a:rPr>
              <a:t>]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contiene el valor </a:t>
            </a:r>
            <a:r>
              <a:rPr lang="es-PE" sz="1400" b="1" dirty="0" smtClean="0">
                <a:latin typeface="Courier New" pitchFamily="49" charset="0"/>
              </a:rPr>
              <a:t>23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864100" y="3810000"/>
            <a:ext cx="2927350" cy="1809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162000" tIns="82800" rIns="0" bIns="154800">
            <a:spAutoFit/>
          </a:bodyPr>
          <a:lstStyle/>
          <a:p>
            <a:pPr>
              <a:defRPr/>
            </a:pPr>
            <a:r>
              <a:rPr lang="es-PE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En forma genérica: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2000" b="1" dirty="0" smtClean="0">
                <a:latin typeface="Courier New" pitchFamily="49" charset="0"/>
              </a:rPr>
              <a:t>[</a:t>
            </a:r>
            <a:r>
              <a:rPr lang="es-PE" sz="20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]</a:t>
            </a:r>
            <a:r>
              <a:rPr lang="es-PE" sz="1400" b="1" dirty="0">
                <a:latin typeface="Courier New" pitchFamily="49" charset="0"/>
              </a:rPr>
              <a:t> </a:t>
            </a:r>
          </a:p>
          <a:p>
            <a:pPr>
              <a:defRPr/>
            </a:pPr>
            <a:endParaRPr lang="es-PE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s-PE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Donde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1400" b="1" i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s-PE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es un contador</a:t>
            </a:r>
          </a:p>
          <a:p>
            <a:pPr>
              <a:defRPr/>
            </a:pPr>
            <a:r>
              <a:rPr lang="es-PE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de posiciones del arreglo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s-PE" sz="2000" b="1" dirty="0">
                <a:latin typeface="Courier New" pitchFamily="49" charset="0"/>
              </a:rPr>
              <a:t>&lt;=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s-PE" sz="2000" b="1" dirty="0">
                <a:latin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length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23528" y="1710269"/>
            <a:ext cx="8496944" cy="90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 smtClean="0"/>
              <a:t>Internamente Java enumera de izquierda a derecha las posiciones, empezando de cero.</a:t>
            </a:r>
            <a:endParaRPr lang="es-ES" sz="1800" dirty="0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463192" y="2775273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403648" y="2210917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76995"/>
              </p:ext>
            </p:extLst>
          </p:nvPr>
        </p:nvGraphicFramePr>
        <p:xfrm>
          <a:off x="3059830" y="2419626"/>
          <a:ext cx="38308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60294"/>
              </p:ext>
            </p:extLst>
          </p:nvPr>
        </p:nvGraphicFramePr>
        <p:xfrm>
          <a:off x="3059830" y="2798716"/>
          <a:ext cx="38308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2977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R</a:t>
            </a:r>
            <a:r>
              <a:rPr lang="es-ES" dirty="0" smtClean="0"/>
              <a:t>ecorrido</a:t>
            </a:r>
            <a:endParaRPr lang="es-ES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77912" y="3179068"/>
            <a:ext cx="6715125" cy="13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PE" sz="2000" b="1" dirty="0" smtClean="0">
                <a:latin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=0; </a:t>
            </a:r>
            <a:r>
              <a:rPr lang="es-PE" sz="20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&lt;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2000" b="1" dirty="0" smtClean="0">
                <a:latin typeface="Courier New" pitchFamily="49" charset="0"/>
              </a:rPr>
              <a:t>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s-PE" sz="2000" b="1" dirty="0" smtClean="0">
                <a:latin typeface="Courier New" pitchFamily="49" charset="0"/>
              </a:rPr>
              <a:t>;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++) 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…</a:t>
            </a:r>
            <a:endParaRPr lang="es-PE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eaLnBrk="1" hangingPunct="1"/>
            <a:endParaRPr lang="es-PE" sz="1400" b="1" dirty="0">
              <a:latin typeface="Courier New" pitchFamily="49" charset="0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158875" y="2709863"/>
            <a:ext cx="4056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dirty="0">
                <a:solidFill>
                  <a:srgbClr val="CC3300"/>
                </a:solidFill>
              </a:rPr>
              <a:t>EN ASCENSO </a:t>
            </a:r>
            <a:r>
              <a:rPr lang="es-PE" sz="1200" i="1" dirty="0">
                <a:solidFill>
                  <a:schemeClr val="bg1">
                    <a:lumMod val="65000"/>
                  </a:schemeClr>
                </a:solidFill>
              </a:rPr>
              <a:t>(de izquierda a derecha) </a:t>
            </a:r>
            <a:endParaRPr lang="es-E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071563" y="5401791"/>
            <a:ext cx="6721474" cy="116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000" tIns="82800" rIns="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s-ES" sz="2000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" sz="2000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sz="2000" b="1" dirty="0" smtClean="0">
                <a:latin typeface="Courier New" pitchFamily="49" charset="0"/>
              </a:rPr>
              <a:t>(</a:t>
            </a:r>
            <a:r>
              <a:rPr lang="es-ES" sz="2000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</a:t>
            </a:r>
            <a:r>
              <a:rPr lang="es-PE" sz="20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 smtClean="0">
                <a:latin typeface="Courier New" pitchFamily="49" charset="0"/>
              </a:rPr>
              <a:t>=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2000" b="1" dirty="0">
                <a:latin typeface="Courier New" pitchFamily="49" charset="0"/>
              </a:rPr>
              <a:t>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s-PE" sz="2000" b="1" dirty="0" smtClean="0">
                <a:latin typeface="Courier New" pitchFamily="49" charset="0"/>
              </a:rPr>
              <a:t>-1;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&gt;=0; </a:t>
            </a:r>
            <a:r>
              <a:rPr lang="es-PE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sz="2000" b="1" dirty="0">
                <a:latin typeface="Courier New" pitchFamily="49" charset="0"/>
              </a:rPr>
              <a:t>--) {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…</a:t>
            </a:r>
            <a:endParaRPr lang="es-PE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 smtClean="0">
                <a:latin typeface="Courier New" pitchFamily="49" charset="0"/>
              </a:rPr>
              <a:t>}</a:t>
            </a:r>
            <a:endParaRPr lang="es-PE" sz="1400" b="1" dirty="0">
              <a:latin typeface="Courier New" pitchFamily="49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158875" y="4929188"/>
            <a:ext cx="405606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s-PE" sz="1200" b="1" dirty="0">
                <a:solidFill>
                  <a:srgbClr val="CC3300"/>
                </a:solidFill>
              </a:rPr>
              <a:t>EN DESCENSO</a:t>
            </a:r>
            <a:r>
              <a:rPr lang="es-PE" sz="1200" i="1" dirty="0">
                <a:solidFill>
                  <a:schemeClr val="bg1">
                    <a:lumMod val="65000"/>
                  </a:schemeClr>
                </a:solidFill>
              </a:rPr>
              <a:t> (de derecha a izquierda)</a:t>
            </a:r>
            <a:r>
              <a:rPr lang="es-PE" sz="1200" b="1" dirty="0">
                <a:solidFill>
                  <a:srgbClr val="CC3300"/>
                </a:solidFill>
              </a:rPr>
              <a:t> </a:t>
            </a:r>
            <a:endParaRPr lang="es-ES" sz="1200" dirty="0">
              <a:solidFill>
                <a:srgbClr val="CC3300"/>
              </a:solidFill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838845" y="1226269"/>
            <a:ext cx="76215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dirty="0">
                <a:solidFill>
                  <a:srgbClr val="5F5F5F"/>
                </a:solidFill>
                <a:latin typeface="+mj-lt"/>
              </a:rPr>
              <a:t>C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onsiste </a:t>
            </a:r>
            <a:r>
              <a:rPr lang="es-ES" dirty="0">
                <a:solidFill>
                  <a:srgbClr val="5F5F5F"/>
                </a:solidFill>
                <a:latin typeface="+mj-lt"/>
              </a:rPr>
              <a:t>en 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contar las posiciones de izquierda a derecha o viceversa.</a:t>
            </a:r>
            <a:endParaRPr lang="es-ES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2463192" y="2347332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403648" y="1782976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50" name="4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32663"/>
              </p:ext>
            </p:extLst>
          </p:nvPr>
        </p:nvGraphicFramePr>
        <p:xfrm>
          <a:off x="3059830" y="1991685"/>
          <a:ext cx="38308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5975"/>
              </p:ext>
            </p:extLst>
          </p:nvPr>
        </p:nvGraphicFramePr>
        <p:xfrm>
          <a:off x="3059830" y="2370775"/>
          <a:ext cx="38308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2462704" y="4619115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1403160" y="4054759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33699"/>
              </p:ext>
            </p:extLst>
          </p:nvPr>
        </p:nvGraphicFramePr>
        <p:xfrm>
          <a:off x="3059342" y="4263468"/>
          <a:ext cx="38308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5" name="5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5205"/>
              </p:ext>
            </p:extLst>
          </p:nvPr>
        </p:nvGraphicFramePr>
        <p:xfrm>
          <a:off x="3059342" y="4642558"/>
          <a:ext cx="38308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6861370" y="4620336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PE" sz="1200" b="1" dirty="0" smtClean="0">
                <a:solidFill>
                  <a:srgbClr val="92D050"/>
                </a:solidFill>
                <a:sym typeface="Wingdings" pitchFamily="2" charset="2"/>
              </a:rPr>
              <a:t>    </a:t>
            </a:r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endParaRPr lang="es-E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210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R</a:t>
            </a:r>
            <a:r>
              <a:rPr lang="es-ES" dirty="0" smtClean="0"/>
              <a:t>emplazo</a:t>
            </a:r>
            <a:endParaRPr lang="es-ES" dirty="0"/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1295400" y="4257390"/>
            <a:ext cx="19768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s-ES_tradnl" b="1" dirty="0">
                <a:latin typeface="Courier New" pitchFamily="49" charset="0"/>
              </a:rPr>
              <a:t>    </a:t>
            </a:r>
          </a:p>
          <a:p>
            <a:r>
              <a:rPr lang="es-ES_tradnl" b="1" dirty="0">
                <a:latin typeface="Courier New" pitchFamily="49" charset="0"/>
              </a:rPr>
              <a:t>  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b="1" dirty="0" smtClean="0">
                <a:latin typeface="Courier New" pitchFamily="49" charset="0"/>
              </a:rPr>
              <a:t>[</a:t>
            </a:r>
            <a:r>
              <a:rPr lang="es-ES_tradnl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2</a:t>
            </a:r>
            <a:r>
              <a:rPr lang="es-ES_tradnl" b="1" dirty="0">
                <a:latin typeface="Courier New" pitchFamily="49" charset="0"/>
              </a:rPr>
              <a:t>]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s-ES_tradnl" b="1" dirty="0">
                <a:latin typeface="Courier New" pitchFamily="49" charset="0"/>
              </a:rPr>
              <a:t>88;</a:t>
            </a:r>
          </a:p>
          <a:p>
            <a:r>
              <a:rPr lang="es-ES_tradnl" dirty="0">
                <a:latin typeface="Courier New" pitchFamily="49" charset="0"/>
              </a:rPr>
              <a:t>   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323528" y="4011349"/>
            <a:ext cx="8496472" cy="5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>
                <a:solidFill>
                  <a:srgbClr val="FF0000"/>
                </a:solidFill>
                <a:latin typeface="+mj-lt"/>
              </a:rPr>
              <a:t>Ejemplo:</a:t>
            </a:r>
            <a:endParaRPr lang="es-PE" sz="2000" b="1" dirty="0" smtClean="0">
              <a:latin typeface="+mj-lt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50863" y="1226269"/>
            <a:ext cx="76215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dirty="0">
                <a:solidFill>
                  <a:srgbClr val="5F5F5F"/>
                </a:solidFill>
                <a:latin typeface="+mj-lt"/>
              </a:rPr>
              <a:t>C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onsiste </a:t>
            </a:r>
            <a:r>
              <a:rPr lang="es-ES" dirty="0">
                <a:solidFill>
                  <a:srgbClr val="5F5F5F"/>
                </a:solidFill>
                <a:latin typeface="+mj-lt"/>
              </a:rPr>
              <a:t>en modificar el contenido de un valor por otro valor. Se realiza a través de la 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posición</a:t>
            </a:r>
            <a:r>
              <a:rPr lang="es-ES" smtClean="0">
                <a:solidFill>
                  <a:srgbClr val="5F5F5F"/>
                </a:solidFill>
                <a:latin typeface="+mj-lt"/>
              </a:rPr>
              <a:t>, empleando </a:t>
            </a:r>
            <a:r>
              <a:rPr lang="es-ES" dirty="0" smtClean="0">
                <a:solidFill>
                  <a:srgbClr val="5F5F5F"/>
                </a:solidFill>
                <a:latin typeface="+mj-lt"/>
              </a:rPr>
              <a:t>los símbolos [ ]</a:t>
            </a:r>
            <a:endParaRPr lang="es-ES" dirty="0">
              <a:solidFill>
                <a:srgbClr val="5F5F5F"/>
              </a:solidFill>
              <a:latin typeface="+mj-lt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076575" y="2977788"/>
            <a:ext cx="2977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_tradnl" sz="2800" b="1" dirty="0" smtClean="0">
                <a:latin typeface="Courier New" pitchFamily="49" charset="0"/>
              </a:rPr>
              <a:t>[</a:t>
            </a:r>
            <a:r>
              <a:rPr lang="es-ES_tradnl" sz="28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ES_tradnl" sz="2800" b="1" dirty="0" smtClean="0">
                <a:latin typeface="Courier New" pitchFamily="49" charset="0"/>
              </a:rPr>
              <a:t>]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s-ES_tradnl" sz="2800" b="1" dirty="0">
                <a:latin typeface="Courier New" pitchFamily="49" charset="0"/>
              </a:rPr>
              <a:t> </a:t>
            </a:r>
            <a:r>
              <a:rPr lang="es-PE" sz="2800" b="1" dirty="0">
                <a:latin typeface="Courier New" pitchFamily="49" charset="0"/>
              </a:rPr>
              <a:t>valor</a:t>
            </a:r>
            <a:r>
              <a:rPr lang="es-ES_tradnl" sz="2800" b="1" dirty="0">
                <a:latin typeface="Courier New" pitchFamily="49" charset="0"/>
              </a:rPr>
              <a:t>;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463192" y="2347332"/>
            <a:ext cx="61149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PE" sz="1200" b="1" dirty="0">
                <a:solidFill>
                  <a:schemeClr val="bg2">
                    <a:lumMod val="50000"/>
                  </a:schemeClr>
                </a:solidFill>
              </a:rPr>
              <a:t>i </a:t>
            </a:r>
            <a:r>
              <a:rPr lang="es-PE" sz="1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s-PE" sz="1200" b="1" dirty="0" smtClean="0">
                <a:solidFill>
                  <a:srgbClr val="92D050"/>
                </a:solidFill>
              </a:rPr>
              <a:t> </a:t>
            </a:r>
            <a:r>
              <a:rPr lang="es-PE" sz="1200" b="1" dirty="0">
                <a:solidFill>
                  <a:srgbClr val="92D050"/>
                </a:solidFill>
                <a:sym typeface="Wingdings" pitchFamily="2" charset="2"/>
              </a:rPr>
              <a:t></a:t>
            </a:r>
            <a:endParaRPr lang="es-ES" sz="1200" b="1" dirty="0">
              <a:solidFill>
                <a:srgbClr val="92D050"/>
              </a:solidFill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403648" y="1782976"/>
            <a:ext cx="2089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PE" sz="4400" b="1" dirty="0" smtClean="0"/>
              <a:t> </a:t>
            </a:r>
            <a:r>
              <a:rPr lang="es-PE" sz="3000" dirty="0" smtClean="0">
                <a:sym typeface="Wingdings" pitchFamily="2" charset="2"/>
              </a:rPr>
              <a:t></a:t>
            </a:r>
            <a:endParaRPr lang="es-ES" sz="3000" dirty="0"/>
          </a:p>
        </p:txBody>
      </p:sp>
      <p:graphicFrame>
        <p:nvGraphicFramePr>
          <p:cNvPr id="49" name="4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25191"/>
              </p:ext>
            </p:extLst>
          </p:nvPr>
        </p:nvGraphicFramePr>
        <p:xfrm>
          <a:off x="3059830" y="1991685"/>
          <a:ext cx="38308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4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2845"/>
              </p:ext>
            </p:extLst>
          </p:nvPr>
        </p:nvGraphicFramePr>
        <p:xfrm>
          <a:off x="3059830" y="2370775"/>
          <a:ext cx="38308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u="sng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76727"/>
              </p:ext>
            </p:extLst>
          </p:nvPr>
        </p:nvGraphicFramePr>
        <p:xfrm>
          <a:off x="3058041" y="5083922"/>
          <a:ext cx="38308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b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="1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5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79327"/>
              </p:ext>
            </p:extLst>
          </p:nvPr>
        </p:nvGraphicFramePr>
        <p:xfrm>
          <a:off x="3058041" y="5463012"/>
          <a:ext cx="38308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s-PE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158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Operaciones públicas básicas</a:t>
            </a:r>
            <a:endParaRPr lang="es-E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0888" y="1956417"/>
            <a:ext cx="7421512" cy="341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62000" tIns="82800" rIns="0" bIns="154800">
            <a:spAutoFit/>
          </a:bodyPr>
          <a:lstStyle/>
          <a:p>
            <a:pPr>
              <a:defRPr/>
            </a:pPr>
            <a:r>
              <a:rPr lang="es-ES" sz="1300" dirty="0">
                <a:solidFill>
                  <a:srgbClr val="FF0000"/>
                </a:solidFill>
              </a:rPr>
              <a:t>Ejemplo: </a:t>
            </a:r>
            <a:r>
              <a:rPr lang="es-ES" sz="1300" dirty="0"/>
              <a:t>método </a:t>
            </a:r>
            <a:r>
              <a:rPr lang="es-ES" sz="1300" dirty="0" smtClean="0"/>
              <a:t>que retorna la cantidad de elementos</a:t>
            </a:r>
            <a:endParaRPr lang="es-PE" sz="1300" b="1" dirty="0"/>
          </a:p>
          <a:p>
            <a:pPr>
              <a:defRPr/>
            </a:pPr>
            <a:endParaRPr lang="es-ES" b="1" dirty="0" smtClean="0">
              <a:solidFill>
                <a:srgbClr val="BE32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 smtClean="0">
                <a:latin typeface="Courier New" pitchFamily="49" charset="0"/>
              </a:rPr>
              <a:t> tamaño() {</a:t>
            </a:r>
          </a:p>
          <a:p>
            <a:pPr>
              <a:defRPr/>
            </a:pPr>
            <a:r>
              <a:rPr lang="es-PE" b="1" dirty="0">
                <a:latin typeface="Courier New" pitchFamily="49" charset="0"/>
              </a:rPr>
              <a:t> </a:t>
            </a:r>
            <a:r>
              <a:rPr lang="es-PE" b="1" dirty="0" smtClean="0">
                <a:latin typeface="Courier New" pitchFamily="49" charset="0"/>
              </a:rPr>
              <a:t>   </a:t>
            </a: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PE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s-PE" b="1" dirty="0" smtClean="0">
                <a:latin typeface="Courier New" pitchFamily="49" charset="0"/>
              </a:rPr>
              <a:t>}</a:t>
            </a:r>
          </a:p>
          <a:p>
            <a:pPr>
              <a:defRPr/>
            </a:pPr>
            <a:endParaRPr lang="es-PE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s-E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ES" sz="1300" dirty="0">
                <a:latin typeface="Arial" panose="020B0604020202020204" pitchFamily="34" charset="0"/>
                <a:cs typeface="Arial" panose="020B0604020202020204" pitchFamily="34" charset="0"/>
              </a:rPr>
              <a:t>método que </a:t>
            </a:r>
            <a:r>
              <a:rPr lang="es-E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recibe una posición y retorna una copia del número que allí se ubica</a:t>
            </a:r>
            <a:endParaRPr lang="es-PE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ES" b="1" dirty="0" smtClean="0">
              <a:solidFill>
                <a:srgbClr val="BE32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s-ES" b="1" dirty="0" err="1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b="1" dirty="0" smtClean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>
                <a:latin typeface="Courier New" pitchFamily="49" charset="0"/>
              </a:rPr>
              <a:t> </a:t>
            </a:r>
            <a:r>
              <a:rPr lang="es-PE" b="1" dirty="0" smtClean="0">
                <a:latin typeface="Courier New" pitchFamily="49" charset="0"/>
              </a:rPr>
              <a:t>obtener(</a:t>
            </a:r>
            <a:r>
              <a:rPr lang="es-ES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b="1" dirty="0">
                <a:latin typeface="Courier New" pitchFamily="49" charset="0"/>
              </a:rPr>
              <a:t> 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s-PE" b="1" dirty="0" smtClean="0">
                <a:latin typeface="Courier New" pitchFamily="49" charset="0"/>
              </a:rPr>
              <a:t>) </a:t>
            </a:r>
            <a:r>
              <a:rPr lang="es-PE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s-PE" b="1" dirty="0">
                <a:latin typeface="Courier New" pitchFamily="49" charset="0"/>
              </a:rPr>
              <a:t>    </a:t>
            </a:r>
            <a:r>
              <a:rPr lang="es-ES" b="1" dirty="0" err="1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b="1" dirty="0">
                <a:solidFill>
                  <a:srgbClr val="BE32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s-PE" b="1" dirty="0">
              <a:latin typeface="Courier New" pitchFamily="49" charset="0"/>
            </a:endParaRPr>
          </a:p>
          <a:p>
            <a:pPr>
              <a:defRPr/>
            </a:pPr>
            <a:r>
              <a:rPr lang="es-PE" b="1" dirty="0">
                <a:latin typeface="Courier New" pitchFamily="49" charset="0"/>
              </a:rPr>
              <a:t>}</a:t>
            </a:r>
          </a:p>
          <a:p>
            <a:pPr>
              <a:defRPr/>
            </a:pPr>
            <a:endParaRPr lang="es-PE" b="1" dirty="0" smtClean="0"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23528" y="1093418"/>
            <a:ext cx="8496944" cy="909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100" dirty="0" smtClean="0"/>
              <a:t>Son aquellos métodos que permiten acceder al arreglo desde el exterior de la clase que lo contiene.</a:t>
            </a:r>
            <a:endParaRPr lang="es-ES" sz="2100" dirty="0"/>
          </a:p>
          <a:p>
            <a:pPr algn="just">
              <a:buNone/>
            </a:pPr>
            <a:r>
              <a:rPr lang="es-ES" sz="2400" dirty="0" smtClean="0">
                <a:solidFill>
                  <a:srgbClr val="FF0000"/>
                </a:solidFill>
              </a:rPr>
              <a:t>      </a:t>
            </a:r>
            <a:endParaRPr lang="es-PE" sz="2200" b="1" dirty="0">
              <a:latin typeface="Courier New" pitchFamily="49" charset="0"/>
            </a:endParaRPr>
          </a:p>
          <a:p>
            <a:pPr algn="just"/>
            <a:endParaRPr lang="es-P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080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13095</TotalTime>
  <Words>1038</Words>
  <Application>Microsoft Office PowerPoint</Application>
  <PresentationFormat>Presentación en pantalla (4:3)</PresentationFormat>
  <Paragraphs>221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Modelo Bluesky</vt:lpstr>
      <vt:lpstr>Algoritmos y Estructura de Datos</vt:lpstr>
      <vt:lpstr>Arreglo lineal Conceptos y operaciones simples</vt:lpstr>
      <vt:lpstr>Contenido</vt:lpstr>
      <vt:lpstr>Descripción</vt:lpstr>
      <vt:lpstr>Declaración e inicialización</vt:lpstr>
      <vt:lpstr>Declaración privada e inicialización</vt:lpstr>
      <vt:lpstr>Recorrido</vt:lpstr>
      <vt:lpstr>Remplazo</vt:lpstr>
      <vt:lpstr>Operaciones públicas básicas</vt:lpstr>
      <vt:lpstr>Operaciones públicas complementarias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AED_Semana_05</dc:title>
  <dc:creator>Mendo Paz SRL</dc:creator>
  <cp:lastModifiedBy>lenovo</cp:lastModifiedBy>
  <cp:revision>1</cp:revision>
  <dcterms:created xsi:type="dcterms:W3CDTF">1998-09-12T15:12:24Z</dcterms:created>
  <dcterms:modified xsi:type="dcterms:W3CDTF">2017-08-12T03:19:00Z</dcterms:modified>
</cp:coreProperties>
</file>