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6" r:id="rId1"/>
  </p:sldMasterIdLst>
  <p:notesMasterIdLst>
    <p:notesMasterId r:id="rId18"/>
  </p:notesMasterIdLst>
  <p:handoutMasterIdLst>
    <p:handoutMasterId r:id="rId19"/>
  </p:handoutMasterIdLst>
  <p:sldIdLst>
    <p:sldId id="578" r:id="rId2"/>
    <p:sldId id="627" r:id="rId3"/>
    <p:sldId id="600" r:id="rId4"/>
    <p:sldId id="673" r:id="rId5"/>
    <p:sldId id="676" r:id="rId6"/>
    <p:sldId id="684" r:id="rId7"/>
    <p:sldId id="677" r:id="rId8"/>
    <p:sldId id="685" r:id="rId9"/>
    <p:sldId id="686" r:id="rId10"/>
    <p:sldId id="678" r:id="rId11"/>
    <p:sldId id="696" r:id="rId12"/>
    <p:sldId id="697" r:id="rId13"/>
    <p:sldId id="698" r:id="rId14"/>
    <p:sldId id="699" r:id="rId15"/>
    <p:sldId id="683" r:id="rId16"/>
    <p:sldId id="69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7F5F"/>
    <a:srgbClr val="E4E0CE"/>
    <a:srgbClr val="FCDDC4"/>
    <a:srgbClr val="E9E6D7"/>
    <a:srgbClr val="FDD78B"/>
    <a:srgbClr val="FFD597"/>
    <a:srgbClr val="FFC46D"/>
    <a:srgbClr val="FFD685"/>
    <a:srgbClr val="FFCC66"/>
    <a:srgbClr val="FDD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26" autoAdjust="0"/>
    <p:restoredTop sz="94485" autoAdjust="0"/>
  </p:normalViewPr>
  <p:slideViewPr>
    <p:cSldViewPr>
      <p:cViewPr>
        <p:scale>
          <a:sx n="112" d="100"/>
          <a:sy n="112" d="100"/>
        </p:scale>
        <p:origin x="-1458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05FAD6-32A5-4211-BD51-D96D745F15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31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198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CC93FF-168B-4263-9398-DBEDF051D76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37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CC93FF-168B-4263-9398-DBEDF051D760}" type="slidenum">
              <a:rPr lang="es-ES_tradnl" smtClean="0"/>
              <a:pPr>
                <a:defRPr/>
              </a:pPr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89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CC93FF-168B-4263-9398-DBEDF051D760}" type="slidenum">
              <a:rPr lang="es-ES_tradnl" smtClean="0"/>
              <a:pPr>
                <a:defRPr/>
              </a:pPr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89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Nombre del curso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87624" y="4653136"/>
            <a:ext cx="6768752" cy="9856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 y semestre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10" name="Imagen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144677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2392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1165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2 Subtítulo"/>
          <p:cNvSpPr>
            <a:spLocks noGrp="1"/>
          </p:cNvSpPr>
          <p:nvPr>
            <p:ph type="subTitle" idx="13" hasCustomPrompt="1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la unidad de aprendizaje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tema</a:t>
            </a:r>
            <a:endParaRPr lang="es-PE" dirty="0"/>
          </a:p>
        </p:txBody>
      </p:sp>
      <p:pic>
        <p:nvPicPr>
          <p:cNvPr id="9" name="Imagen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090331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295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3286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7489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43997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6468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28525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5157192"/>
            <a:ext cx="5486400" cy="426170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600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Algoritmos y Estructura de Datos</a:t>
            </a:r>
            <a:endParaRPr lang="es-PE" dirty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rgbClr val="5F5F5F"/>
                </a:solidFill>
              </a:rPr>
              <a:t>Equipo de Profesores del Curso</a:t>
            </a:r>
          </a:p>
          <a:p>
            <a:r>
              <a:rPr lang="es-PE" dirty="0" smtClean="0">
                <a:solidFill>
                  <a:srgbClr val="5F5F5F"/>
                </a:solidFill>
              </a:rPr>
              <a:t>Ciclo 2017 </a:t>
            </a:r>
            <a:r>
              <a:rPr lang="es-PE" smtClean="0">
                <a:solidFill>
                  <a:srgbClr val="5F5F5F"/>
                </a:solidFill>
              </a:rPr>
              <a:t>– </a:t>
            </a:r>
            <a:r>
              <a:rPr lang="es-PE" smtClean="0">
                <a:solidFill>
                  <a:srgbClr val="5F5F5F"/>
                </a:solidFill>
              </a:rPr>
              <a:t>II</a:t>
            </a:r>
            <a:endParaRPr lang="es-PE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94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R</a:t>
            </a:r>
            <a:r>
              <a:rPr lang="es-ES" dirty="0" smtClean="0"/>
              <a:t>ecorrido</a:t>
            </a:r>
            <a:endParaRPr lang="es-ES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020762" y="2986931"/>
            <a:ext cx="6715125" cy="137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s-PE" sz="2000" b="1" dirty="0" smtClean="0">
                <a:latin typeface="Courier New" pitchFamily="49" charset="0"/>
              </a:rPr>
              <a:t>(</a:t>
            </a:r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>
                <a:latin typeface="Courier New" pitchFamily="49" charset="0"/>
              </a:rPr>
              <a:t>=0; </a:t>
            </a:r>
            <a:r>
              <a:rPr lang="es-PE" sz="20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&lt;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sz="2000" b="1" dirty="0" smtClean="0">
                <a:latin typeface="Courier New" pitchFamily="49" charset="0"/>
              </a:rPr>
              <a:t>;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>
                <a:latin typeface="Courier New" pitchFamily="49" charset="0"/>
              </a:rPr>
              <a:t>++) {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…</a:t>
            </a:r>
            <a:endParaRPr lang="es-PE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eaLnBrk="1" hangingPunct="1"/>
            <a:endParaRPr lang="es-PE" sz="1400" b="1" dirty="0">
              <a:latin typeface="Courier New" pitchFamily="49" charset="0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105710" y="2538413"/>
            <a:ext cx="40560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200" b="1" dirty="0">
                <a:solidFill>
                  <a:srgbClr val="CC3300"/>
                </a:solidFill>
              </a:rPr>
              <a:t>EN ASCENSO </a:t>
            </a:r>
            <a:r>
              <a:rPr lang="es-PE" sz="1200" i="1" dirty="0">
                <a:solidFill>
                  <a:schemeClr val="bg1">
                    <a:lumMod val="65000"/>
                  </a:schemeClr>
                </a:solidFill>
              </a:rPr>
              <a:t>(de izquierda a derecha) </a:t>
            </a:r>
            <a:endParaRPr lang="es-E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071563" y="5408613"/>
            <a:ext cx="6715125" cy="137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20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2000" b="1" dirty="0" smtClean="0">
                <a:latin typeface="Courier New" pitchFamily="49" charset="0"/>
              </a:rPr>
              <a:t>(</a:t>
            </a:r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s-PE" sz="20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=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sz="2000" dirty="0" smtClean="0">
                <a:latin typeface="Courier New" pitchFamily="49" charset="0"/>
              </a:rPr>
              <a:t>-1</a:t>
            </a:r>
            <a:r>
              <a:rPr lang="es-PE" sz="2000" b="1" dirty="0">
                <a:latin typeface="Courier New" pitchFamily="49" charset="0"/>
              </a:rPr>
              <a:t>;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>
                <a:latin typeface="Courier New" pitchFamily="49" charset="0"/>
              </a:rPr>
              <a:t>&gt;=0;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>
                <a:latin typeface="Courier New" pitchFamily="49" charset="0"/>
              </a:rPr>
              <a:t>--) {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…</a:t>
            </a:r>
            <a:endParaRPr lang="es-PE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eaLnBrk="1" hangingPunct="1"/>
            <a:endParaRPr lang="es-PE" sz="1400" b="1" dirty="0">
              <a:latin typeface="Courier New" pitchFamily="49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1158875" y="4929188"/>
            <a:ext cx="405606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200" b="1" dirty="0">
                <a:solidFill>
                  <a:srgbClr val="CC3300"/>
                </a:solidFill>
              </a:rPr>
              <a:t>EN DESCENSO</a:t>
            </a:r>
            <a:r>
              <a:rPr lang="es-PE" sz="1200" i="1" dirty="0">
                <a:solidFill>
                  <a:schemeClr val="bg1">
                    <a:lumMod val="65000"/>
                  </a:schemeClr>
                </a:solidFill>
              </a:rPr>
              <a:t> (de derecha a izquierda)</a:t>
            </a:r>
            <a:r>
              <a:rPr lang="es-PE" sz="1200" b="1" dirty="0">
                <a:solidFill>
                  <a:srgbClr val="CC3300"/>
                </a:solidFill>
              </a:rPr>
              <a:t> </a:t>
            </a:r>
            <a:endParaRPr lang="es-ES" sz="1200" dirty="0">
              <a:solidFill>
                <a:srgbClr val="CC3300"/>
              </a:solidFill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50863" y="1226269"/>
            <a:ext cx="76215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dirty="0">
                <a:solidFill>
                  <a:srgbClr val="5F5F5F"/>
                </a:solidFill>
                <a:latin typeface="+mj-lt"/>
              </a:rPr>
              <a:t>C</a:t>
            </a:r>
            <a:r>
              <a:rPr lang="es-ES" dirty="0" smtClean="0">
                <a:solidFill>
                  <a:srgbClr val="5F5F5F"/>
                </a:solidFill>
                <a:latin typeface="+mj-lt"/>
              </a:rPr>
              <a:t>onsiste </a:t>
            </a:r>
            <a:r>
              <a:rPr lang="es-ES" dirty="0">
                <a:solidFill>
                  <a:srgbClr val="5F5F5F"/>
                </a:solidFill>
                <a:latin typeface="+mj-lt"/>
              </a:rPr>
              <a:t>en </a:t>
            </a:r>
            <a:r>
              <a:rPr lang="es-ES" dirty="0" smtClean="0">
                <a:solidFill>
                  <a:srgbClr val="5F5F5F"/>
                </a:solidFill>
                <a:latin typeface="+mj-lt"/>
              </a:rPr>
              <a:t>contar las posiciones de izquierda a derecha o viceversa.</a:t>
            </a:r>
            <a:endParaRPr lang="es-ES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1680629" y="2202681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7821885" y="4671984"/>
            <a:ext cx="573212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 smtClean="0">
                <a:solidFill>
                  <a:srgbClr val="92D050"/>
                </a:solidFill>
                <a:sym typeface="Wingdings" pitchFamily="2" charset="2"/>
              </a:rPr>
              <a:t>    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i 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983957" y="2389329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21085" y="1638325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38" name="3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97501"/>
              </p:ext>
            </p:extLst>
          </p:nvPr>
        </p:nvGraphicFramePr>
        <p:xfrm>
          <a:off x="2277267" y="1847034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45770"/>
              </p:ext>
            </p:extLst>
          </p:nvPr>
        </p:nvGraphicFramePr>
        <p:xfrm>
          <a:off x="2277267" y="2226124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5983957" y="4858633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21085" y="4107629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44" name="4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1575"/>
              </p:ext>
            </p:extLst>
          </p:nvPr>
        </p:nvGraphicFramePr>
        <p:xfrm>
          <a:off x="2277267" y="4316338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4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47495"/>
              </p:ext>
            </p:extLst>
          </p:nvPr>
        </p:nvGraphicFramePr>
        <p:xfrm>
          <a:off x="2277267" y="4695428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6210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Redimensionamiento</a:t>
            </a:r>
            <a:endParaRPr lang="es-E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7525" y="3141663"/>
            <a:ext cx="7867650" cy="286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s-ES" sz="1900" dirty="0" smtClean="0"/>
              <a:t>Es posible redimensionar un arreglo en tiempo de ejecución del programa con la finalidad de seguir ingresando valores en forma ilimitada.</a:t>
            </a:r>
          </a:p>
          <a:p>
            <a:pPr algn="just">
              <a:lnSpc>
                <a:spcPct val="80000"/>
              </a:lnSpc>
            </a:pPr>
            <a:endParaRPr lang="es-ES" sz="1900" dirty="0" smtClean="0"/>
          </a:p>
          <a:p>
            <a:pPr algn="just">
              <a:lnSpc>
                <a:spcPct val="80000"/>
              </a:lnSpc>
            </a:pPr>
            <a:r>
              <a:rPr lang="es-ES" sz="1900" dirty="0" smtClean="0"/>
              <a:t>El problema de redimensionar es que la data se pierde. En consecuencia debemos establecer una especie de back up.</a:t>
            </a:r>
          </a:p>
          <a:p>
            <a:pPr algn="just">
              <a:lnSpc>
                <a:spcPct val="80000"/>
              </a:lnSpc>
            </a:pPr>
            <a:endParaRPr lang="es-ES" sz="1900" dirty="0" smtClean="0"/>
          </a:p>
          <a:p>
            <a:pPr algn="just">
              <a:lnSpc>
                <a:spcPct val="80000"/>
              </a:lnSpc>
            </a:pPr>
            <a:r>
              <a:rPr lang="es-ES" sz="1900" dirty="0" smtClean="0"/>
              <a:t>Debemos detectar cuando el arreglo se </a:t>
            </a:r>
            <a:r>
              <a:rPr lang="es-ES" sz="1900" smtClean="0"/>
              <a:t>encuentre lleno.</a:t>
            </a:r>
            <a:endParaRPr lang="es-ES" sz="1900" dirty="0" smtClean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615386" y="2389329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21085" y="1638325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59389"/>
              </p:ext>
            </p:extLst>
          </p:nvPr>
        </p:nvGraphicFramePr>
        <p:xfrm>
          <a:off x="2277267" y="1847034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13339"/>
              </p:ext>
            </p:extLst>
          </p:nvPr>
        </p:nvGraphicFramePr>
        <p:xfrm>
          <a:off x="2277267" y="2226124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04918" y="2209056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000" i="1" dirty="0" smtClean="0">
                <a:solidFill>
                  <a:srgbClr val="92D050"/>
                </a:solidFill>
                <a:latin typeface="+mj-lt"/>
              </a:rPr>
              <a:t>10</a:t>
            </a:r>
            <a:endParaRPr lang="es-PE" sz="1000" i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72323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Redimensionamiento</a:t>
            </a:r>
            <a:endParaRPr lang="es-E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74700" y="1196752"/>
            <a:ext cx="7285038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s-ES" sz="1400" dirty="0" smtClean="0">
                <a:solidFill>
                  <a:schemeClr val="accent6">
                    <a:lumMod val="75000"/>
                  </a:schemeClr>
                </a:solidFill>
              </a:rPr>
              <a:t>1°  Declaramos un arreglo </a:t>
            </a:r>
            <a:r>
              <a:rPr lang="es-ES" sz="1400" b="1" dirty="0" err="1" smtClean="0">
                <a:solidFill>
                  <a:schemeClr val="accent6">
                    <a:lumMod val="75000"/>
                  </a:schemeClr>
                </a:solidFill>
              </a:rPr>
              <a:t>aux</a:t>
            </a:r>
            <a:r>
              <a:rPr lang="es-ES" sz="1400" dirty="0" smtClean="0">
                <a:solidFill>
                  <a:schemeClr val="accent6">
                    <a:lumMod val="75000"/>
                  </a:schemeClr>
                </a:solidFill>
              </a:rPr>
              <a:t> y lo direccionamos hacia el arreglo </a:t>
            </a:r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i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600" dirty="0" smtClean="0">
                <a:latin typeface="Courier New" pitchFamily="49" charset="0"/>
              </a:rPr>
              <a:t>[] </a:t>
            </a:r>
            <a:r>
              <a:rPr lang="es-PE" sz="16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aux</a:t>
            </a:r>
            <a:r>
              <a:rPr lang="es-ES_tradnl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=</a:t>
            </a:r>
            <a:r>
              <a:rPr lang="es-ES_tradnl" sz="1600" dirty="0" smtClean="0">
                <a:latin typeface="Courier New" pitchFamily="49" charset="0"/>
              </a:rPr>
              <a:t>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sz="1600" dirty="0" smtClean="0">
                <a:latin typeface="Courier New" pitchFamily="49" charset="0"/>
              </a:rPr>
              <a:t>;</a:t>
            </a:r>
            <a:endParaRPr lang="es-ES" sz="1600" dirty="0" smtClean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68350" y="2708275"/>
            <a:ext cx="51450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2°  Redimensionamos el arreglo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a una capacidad mayor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_tradnl" sz="2000" b="1" dirty="0">
                <a:solidFill>
                  <a:srgbClr val="5F5F5F"/>
                </a:solidFill>
                <a:latin typeface="Courier New" pitchFamily="49" charset="0"/>
              </a:rPr>
              <a:t>	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sz="16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</a:t>
            </a:r>
            <a:r>
              <a:rPr lang="es-ES_tradnl" sz="1600" dirty="0">
                <a:latin typeface="Courier New" pitchFamily="49" charset="0"/>
              </a:rPr>
              <a:t> </a:t>
            </a:r>
            <a:r>
              <a:rPr lang="es-ES" sz="16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1600" dirty="0" smtClean="0">
                <a:latin typeface="Courier New" pitchFamily="49" charset="0"/>
              </a:rPr>
              <a:t>[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+  </a:t>
            </a:r>
            <a:r>
              <a:rPr lang="es-ES_tradnl" sz="1600" dirty="0">
                <a:latin typeface="Courier New" pitchFamily="49" charset="0"/>
              </a:rPr>
              <a:t>10];</a:t>
            </a:r>
            <a:endParaRPr lang="es-ES" sz="1600" dirty="0">
              <a:latin typeface="Courier New" pitchFamily="49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71525" y="4259263"/>
            <a:ext cx="6997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3°  Recuperamos en el nuevo arreglo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n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cada uno de los elementos de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aux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s-ES_tradnl" sz="1600" dirty="0">
                <a:solidFill>
                  <a:srgbClr val="5F5F5F"/>
                </a:solidFill>
                <a:latin typeface="Courier New" pitchFamily="49" charset="0"/>
              </a:rPr>
              <a:t>	</a:t>
            </a:r>
            <a:r>
              <a:rPr lang="es-ES_tradnl" sz="1600" dirty="0" err="1">
                <a:latin typeface="Courier New" pitchFamily="49" charset="0"/>
              </a:rPr>
              <a:t>for</a:t>
            </a:r>
            <a:r>
              <a:rPr lang="es-ES_tradnl" sz="1600" dirty="0">
                <a:latin typeface="Courier New" pitchFamily="49" charset="0"/>
              </a:rPr>
              <a:t> </a:t>
            </a:r>
            <a:r>
              <a:rPr lang="es-ES_tradnl" sz="1600" dirty="0" smtClean="0">
                <a:latin typeface="Courier New" pitchFamily="49" charset="0"/>
              </a:rPr>
              <a:t>(</a:t>
            </a:r>
            <a:r>
              <a:rPr lang="es-ES" sz="16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=</a:t>
            </a:r>
            <a:r>
              <a:rPr lang="es-ES_tradnl" sz="1600" dirty="0">
                <a:latin typeface="Courier New" pitchFamily="49" charset="0"/>
              </a:rPr>
              <a:t>0; </a:t>
            </a:r>
            <a:r>
              <a:rPr lang="es-PE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_tradnl" sz="1600" dirty="0" smtClean="0">
                <a:latin typeface="Courier New" pitchFamily="49" charset="0"/>
              </a:rPr>
              <a:t>; </a:t>
            </a:r>
            <a:r>
              <a:rPr lang="es-PE" sz="16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</a:t>
            </a:r>
            <a:r>
              <a:rPr lang="es-ES_tradnl" sz="1600" dirty="0">
                <a:latin typeface="Courier New" pitchFamily="49" charset="0"/>
              </a:rPr>
              <a:t>)</a:t>
            </a:r>
            <a:r>
              <a:rPr lang="es-ES_tradnl" sz="1600" dirty="0">
                <a:solidFill>
                  <a:srgbClr val="5F5F5F"/>
                </a:solidFill>
                <a:latin typeface="Courier New" pitchFamily="49" charset="0"/>
              </a:rPr>
              <a:t/>
            </a:r>
            <a:br>
              <a:rPr lang="es-ES_tradnl" sz="1600" dirty="0">
                <a:solidFill>
                  <a:srgbClr val="5F5F5F"/>
                </a:solidFill>
                <a:latin typeface="Courier New" pitchFamily="49" charset="0"/>
              </a:rPr>
            </a:br>
            <a:r>
              <a:rPr lang="es-ES_tradnl" sz="1600" dirty="0">
                <a:solidFill>
                  <a:srgbClr val="5F5F5F"/>
                </a:solidFill>
                <a:latin typeface="Courier New" pitchFamily="49" charset="0"/>
              </a:rPr>
              <a:t>   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sz="1600" dirty="0" smtClean="0">
                <a:latin typeface="Courier New" pitchFamily="49" charset="0"/>
              </a:rPr>
              <a:t>[i</a:t>
            </a:r>
            <a:r>
              <a:rPr lang="es-ES_tradnl" sz="1600" dirty="0">
                <a:latin typeface="Courier New" pitchFamily="49" charset="0"/>
              </a:rPr>
              <a:t>] </a:t>
            </a:r>
            <a:r>
              <a:rPr lang="en-US" sz="1600" dirty="0">
                <a:latin typeface="Courier New" pitchFamily="49" charset="0"/>
              </a:rPr>
              <a:t>=</a:t>
            </a:r>
            <a:r>
              <a:rPr lang="es-ES_tradnl" sz="1600" dirty="0">
                <a:latin typeface="Courier New" pitchFamily="49" charset="0"/>
              </a:rPr>
              <a:t> </a:t>
            </a:r>
            <a:r>
              <a:rPr lang="es-PE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aux</a:t>
            </a:r>
            <a:r>
              <a:rPr lang="es-ES_tradnl" sz="1600" dirty="0" smtClean="0">
                <a:latin typeface="Courier New" pitchFamily="49" charset="0"/>
              </a:rPr>
              <a:t>[i</a:t>
            </a:r>
            <a:r>
              <a:rPr lang="es-ES_tradnl" sz="1600" dirty="0">
                <a:latin typeface="Courier New" pitchFamily="49" charset="0"/>
              </a:rPr>
              <a:t>];</a:t>
            </a:r>
            <a:endParaRPr lang="es-ES" sz="1600" dirty="0"/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7615386" y="2389329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645744" y="1678810"/>
            <a:ext cx="2088232" cy="45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2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aux</a:t>
            </a:r>
            <a:r>
              <a:rPr lang="es-PE" sz="4400" b="1" dirty="0" smtClean="0"/>
              <a:t> </a:t>
            </a:r>
            <a:r>
              <a:rPr lang="es-PE" sz="2000" dirty="0" smtClean="0">
                <a:sym typeface="Wingdings" pitchFamily="2" charset="2"/>
              </a:rPr>
              <a:t></a:t>
            </a:r>
            <a:endParaRPr lang="es-ES" sz="2000" dirty="0"/>
          </a:p>
        </p:txBody>
      </p:sp>
      <p:graphicFrame>
        <p:nvGraphicFramePr>
          <p:cNvPr id="75" name="7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80860"/>
              </p:ext>
            </p:extLst>
          </p:nvPr>
        </p:nvGraphicFramePr>
        <p:xfrm>
          <a:off x="2277267" y="1847034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6" name="7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93195"/>
              </p:ext>
            </p:extLst>
          </p:nvPr>
        </p:nvGraphicFramePr>
        <p:xfrm>
          <a:off x="2277267" y="2226124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7704918" y="2209056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000" i="1" dirty="0" smtClean="0">
                <a:solidFill>
                  <a:srgbClr val="92D050"/>
                </a:solidFill>
                <a:latin typeface="+mj-lt"/>
              </a:rPr>
              <a:t>10</a:t>
            </a:r>
            <a:endParaRPr lang="es-PE" sz="1000" i="1" dirty="0">
              <a:solidFill>
                <a:srgbClr val="92D050"/>
              </a:solidFill>
              <a:latin typeface="+mj-lt"/>
            </a:endParaRPr>
          </a:p>
        </p:txBody>
      </p:sp>
      <p:graphicFrame>
        <p:nvGraphicFramePr>
          <p:cNvPr id="84" name="8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53881"/>
              </p:ext>
            </p:extLst>
          </p:nvPr>
        </p:nvGraphicFramePr>
        <p:xfrm>
          <a:off x="1911896" y="3477766"/>
          <a:ext cx="312489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5" name="8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76103"/>
              </p:ext>
            </p:extLst>
          </p:nvPr>
        </p:nvGraphicFramePr>
        <p:xfrm>
          <a:off x="5036217" y="3477445"/>
          <a:ext cx="312489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799009" y="3252539"/>
            <a:ext cx="1368425" cy="43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dirty="0" smtClean="0">
                <a:sym typeface="Wingdings" pitchFamily="2" charset="2"/>
              </a:rPr>
              <a:t></a:t>
            </a:r>
            <a:endParaRPr lang="es-ES" dirty="0"/>
          </a:p>
        </p:txBody>
      </p:sp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46629"/>
              </p:ext>
            </p:extLst>
          </p:nvPr>
        </p:nvGraphicFramePr>
        <p:xfrm>
          <a:off x="1927152" y="3723809"/>
          <a:ext cx="312914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8" name="8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31344"/>
              </p:ext>
            </p:extLst>
          </p:nvPr>
        </p:nvGraphicFramePr>
        <p:xfrm>
          <a:off x="5045102" y="3723106"/>
          <a:ext cx="31291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8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s-PE" sz="8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16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17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18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19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8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22821"/>
              </p:ext>
            </p:extLst>
          </p:nvPr>
        </p:nvGraphicFramePr>
        <p:xfrm>
          <a:off x="1908646" y="5277012"/>
          <a:ext cx="312489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1" name="9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97210"/>
              </p:ext>
            </p:extLst>
          </p:nvPr>
        </p:nvGraphicFramePr>
        <p:xfrm>
          <a:off x="5032967" y="5276691"/>
          <a:ext cx="312489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805284" y="5051785"/>
            <a:ext cx="1368425" cy="43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dirty="0" smtClean="0">
                <a:sym typeface="Wingdings" pitchFamily="2" charset="2"/>
              </a:rPr>
              <a:t></a:t>
            </a:r>
            <a:endParaRPr lang="es-ES" dirty="0"/>
          </a:p>
        </p:txBody>
      </p:sp>
      <p:graphicFrame>
        <p:nvGraphicFramePr>
          <p:cNvPr id="93" name="9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7248"/>
              </p:ext>
            </p:extLst>
          </p:nvPr>
        </p:nvGraphicFramePr>
        <p:xfrm>
          <a:off x="1923902" y="5523055"/>
          <a:ext cx="312914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9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50994"/>
              </p:ext>
            </p:extLst>
          </p:nvPr>
        </p:nvGraphicFramePr>
        <p:xfrm>
          <a:off x="5041852" y="5522352"/>
          <a:ext cx="31291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800" b="1" i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s-PE" sz="800" b="1" i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16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17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18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19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4869697" y="5620688"/>
            <a:ext cx="666750" cy="34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7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700" dirty="0">
              <a:latin typeface="Courier New" pitchFamily="49" charset="0"/>
            </a:endParaRPr>
          </a:p>
        </p:txBody>
      </p:sp>
      <p:sp>
        <p:nvSpPr>
          <p:cNvPr id="96" name="Rectangle 25"/>
          <p:cNvSpPr>
            <a:spLocks noChangeArrowheads="1"/>
          </p:cNvSpPr>
          <p:nvPr/>
        </p:nvSpPr>
        <p:spPr bwMode="auto">
          <a:xfrm>
            <a:off x="1430247" y="5483790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7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7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700" b="1" dirty="0" smtClean="0">
                <a:solidFill>
                  <a:srgbClr val="92D050"/>
                </a:solidFill>
              </a:rPr>
              <a:t> </a:t>
            </a:r>
            <a:r>
              <a:rPr lang="es-PE" sz="7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7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915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Método privado </a:t>
            </a:r>
            <a:r>
              <a:rPr lang="es-ES" dirty="0" err="1" smtClean="0"/>
              <a:t>ampliarArreglo</a:t>
            </a:r>
            <a:endParaRPr lang="es-ES" dirty="0"/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723948" y="2924944"/>
            <a:ext cx="500970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s-ES_tradnl" dirty="0" smtClean="0">
                <a:latin typeface="Courier New" pitchFamily="49" charset="0"/>
              </a:rPr>
              <a:t>  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</a:rPr>
              <a:t>ampliarArreglo</a:t>
            </a:r>
            <a:r>
              <a:rPr lang="es-ES_tradnl" dirty="0" smtClean="0">
                <a:latin typeface="Courier New" pitchFamily="49" charset="0"/>
              </a:rPr>
              <a:t>() {</a:t>
            </a:r>
          </a:p>
          <a:p>
            <a:r>
              <a:rPr lang="es-ES_tradnl" dirty="0" smtClean="0">
                <a:latin typeface="Courier New" pitchFamily="49" charset="0"/>
              </a:rPr>
              <a:t>     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dirty="0" smtClean="0">
                <a:latin typeface="Courier New" pitchFamily="49" charset="0"/>
              </a:rPr>
              <a:t>[] </a:t>
            </a: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aux</a:t>
            </a:r>
            <a:r>
              <a:rPr lang="es-ES_tradnl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s-ES_tradnl" dirty="0" smtClean="0">
                <a:latin typeface="Courier New" pitchFamily="49" charset="0"/>
              </a:rPr>
              <a:t>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dirty="0" smtClean="0">
                <a:latin typeface="Courier New" pitchFamily="49" charset="0"/>
              </a:rPr>
              <a:t>;</a:t>
            </a:r>
          </a:p>
          <a:p>
            <a:r>
              <a:rPr lang="es-ES_tradnl" b="1" dirty="0" smtClean="0">
                <a:latin typeface="Courier New" pitchFamily="49" charset="0"/>
              </a:rPr>
              <a:t>     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b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s-ES_tradnl" dirty="0" smtClean="0">
                <a:latin typeface="Courier New" pitchFamily="49" charset="0"/>
              </a:rPr>
              <a:t> 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s-ES_tradnl" dirty="0" smtClean="0">
                <a:latin typeface="Courier New" pitchFamily="49" charset="0"/>
              </a:rPr>
              <a:t>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dirty="0" smtClean="0">
                <a:latin typeface="Courier New" pitchFamily="49" charset="0"/>
              </a:rPr>
              <a:t>[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+</a:t>
            </a:r>
            <a:r>
              <a:rPr lang="es-ES_tradnl" dirty="0" smtClean="0">
                <a:latin typeface="Courier New" pitchFamily="49" charset="0"/>
              </a:rPr>
              <a:t> 10];</a:t>
            </a:r>
          </a:p>
          <a:p>
            <a:r>
              <a:rPr lang="es-ES_tradnl" dirty="0" smtClean="0">
                <a:latin typeface="Courier New" pitchFamily="49" charset="0"/>
              </a:rPr>
              <a:t>      </a:t>
            </a:r>
            <a:r>
              <a:rPr lang="es-ES_tradnl" dirty="0" err="1" smtClean="0">
                <a:latin typeface="Courier New" pitchFamily="49" charset="0"/>
              </a:rPr>
              <a:t>for</a:t>
            </a:r>
            <a:r>
              <a:rPr lang="es-ES_tradnl" dirty="0" smtClean="0">
                <a:latin typeface="Courier New" pitchFamily="49" charset="0"/>
              </a:rPr>
              <a:t> (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s-ES_tradnl" dirty="0" smtClean="0">
                <a:latin typeface="Courier New" pitchFamily="49" charset="0"/>
              </a:rPr>
              <a:t>0; 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&lt;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_tradnl" dirty="0" smtClean="0">
                <a:latin typeface="Courier New" pitchFamily="49" charset="0"/>
              </a:rPr>
              <a:t>; 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++</a:t>
            </a:r>
            <a:r>
              <a:rPr lang="es-ES_tradnl" dirty="0" smtClean="0">
                <a:latin typeface="Courier New" pitchFamily="49" charset="0"/>
              </a:rPr>
              <a:t>)</a:t>
            </a:r>
          </a:p>
          <a:p>
            <a:r>
              <a:rPr lang="es-ES_tradnl" dirty="0" smtClean="0">
                <a:latin typeface="Courier New" pitchFamily="49" charset="0"/>
              </a:rPr>
              <a:t>         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dirty="0" smtClean="0">
                <a:latin typeface="Courier New" pitchFamily="49" charset="0"/>
              </a:rPr>
              <a:t>[</a:t>
            </a:r>
            <a:r>
              <a:rPr lang="es-PE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ES_tradnl" dirty="0" smtClean="0">
                <a:latin typeface="Courier New" pitchFamily="49" charset="0"/>
              </a:rPr>
              <a:t>] 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s-ES_tradnl" dirty="0" smtClean="0">
                <a:latin typeface="Courier New" pitchFamily="49" charset="0"/>
              </a:rPr>
              <a:t> </a:t>
            </a: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aux</a:t>
            </a:r>
            <a:r>
              <a:rPr lang="es-ES_tradnl" dirty="0" smtClean="0">
                <a:latin typeface="Courier New" pitchFamily="49" charset="0"/>
              </a:rPr>
              <a:t>[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ES_tradnl" dirty="0" smtClean="0">
                <a:latin typeface="Courier New" pitchFamily="49" charset="0"/>
              </a:rPr>
              <a:t>];</a:t>
            </a:r>
          </a:p>
          <a:p>
            <a:r>
              <a:rPr lang="es-ES_tradnl" dirty="0" smtClean="0">
                <a:latin typeface="Courier New" pitchFamily="49" charset="0"/>
              </a:rPr>
              <a:t>   }</a:t>
            </a:r>
            <a:endParaRPr lang="es-ES_tradnl" dirty="0">
              <a:latin typeface="Courier New" pitchFamily="49" charset="0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7615386" y="2389329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611560" y="1638325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44" name="4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4594"/>
              </p:ext>
            </p:extLst>
          </p:nvPr>
        </p:nvGraphicFramePr>
        <p:xfrm>
          <a:off x="2277267" y="1847034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4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52502"/>
              </p:ext>
            </p:extLst>
          </p:nvPr>
        </p:nvGraphicFramePr>
        <p:xfrm>
          <a:off x="2277267" y="2226124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7704918" y="2209056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000" i="1" dirty="0" smtClean="0">
                <a:solidFill>
                  <a:srgbClr val="92D050"/>
                </a:solidFill>
                <a:latin typeface="+mj-lt"/>
              </a:rPr>
              <a:t>10</a:t>
            </a:r>
            <a:endParaRPr lang="es-PE" sz="1000" i="1" dirty="0">
              <a:solidFill>
                <a:srgbClr val="92D050"/>
              </a:solidFill>
              <a:latin typeface="+mj-lt"/>
            </a:endParaRPr>
          </a:p>
        </p:txBody>
      </p:sp>
      <p:graphicFrame>
        <p:nvGraphicFramePr>
          <p:cNvPr id="78" name="7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78"/>
              </p:ext>
            </p:extLst>
          </p:nvPr>
        </p:nvGraphicFramePr>
        <p:xfrm>
          <a:off x="1908646" y="5277012"/>
          <a:ext cx="312489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9" name="7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42296"/>
              </p:ext>
            </p:extLst>
          </p:nvPr>
        </p:nvGraphicFramePr>
        <p:xfrm>
          <a:off x="5032967" y="5276691"/>
          <a:ext cx="312489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4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805284" y="5051785"/>
            <a:ext cx="1368425" cy="43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dirty="0" smtClean="0">
                <a:sym typeface="Wingdings" pitchFamily="2" charset="2"/>
              </a:rPr>
              <a:t></a:t>
            </a:r>
            <a:endParaRPr lang="es-ES" dirty="0"/>
          </a:p>
        </p:txBody>
      </p:sp>
      <p:graphicFrame>
        <p:nvGraphicFramePr>
          <p:cNvPr id="81" name="8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83698"/>
              </p:ext>
            </p:extLst>
          </p:nvPr>
        </p:nvGraphicFramePr>
        <p:xfrm>
          <a:off x="1923902" y="5523055"/>
          <a:ext cx="312914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" name="8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00138"/>
              </p:ext>
            </p:extLst>
          </p:nvPr>
        </p:nvGraphicFramePr>
        <p:xfrm>
          <a:off x="5041852" y="5522352"/>
          <a:ext cx="31291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29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800" b="1" i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s-PE" sz="800" b="1" i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16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17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18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7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19</a:t>
                      </a:r>
                      <a:endParaRPr lang="es-PE" sz="7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4869697" y="5620688"/>
            <a:ext cx="666750" cy="34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7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700" dirty="0">
              <a:latin typeface="Courier New" pitchFamily="49" charset="0"/>
            </a:endParaRP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1430247" y="5483790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7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7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700" b="1" dirty="0" smtClean="0">
                <a:solidFill>
                  <a:srgbClr val="92D050"/>
                </a:solidFill>
              </a:rPr>
              <a:t> </a:t>
            </a:r>
            <a:r>
              <a:rPr lang="es-PE" sz="7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7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612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básicas</a:t>
            </a:r>
            <a:endParaRPr lang="es-E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08013" y="1930946"/>
            <a:ext cx="7493520" cy="474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r>
              <a:rPr lang="es-ES" sz="1300" dirty="0" smtClean="0">
                <a:solidFill>
                  <a:srgbClr val="FF0000"/>
                </a:solidFill>
              </a:rPr>
              <a:t>Ejemplo</a:t>
            </a:r>
            <a:r>
              <a:rPr lang="es-ES" sz="1300" dirty="0">
                <a:solidFill>
                  <a:srgbClr val="FF0000"/>
                </a:solidFill>
              </a:rPr>
              <a:t>: </a:t>
            </a:r>
            <a:r>
              <a:rPr lang="es-ES" sz="1300" dirty="0"/>
              <a:t>método que retorna la </a:t>
            </a:r>
            <a:r>
              <a:rPr lang="es-ES" sz="1300" dirty="0" smtClean="0"/>
              <a:t>cantidad de valores ingresados hasta ese momento</a:t>
            </a:r>
            <a:br>
              <a:rPr lang="es-ES" sz="1300" dirty="0" smtClean="0"/>
            </a:br>
            <a:endParaRPr lang="es-ES" b="1" dirty="0">
              <a:solidFill>
                <a:srgbClr val="BE32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>
                <a:latin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</a:rPr>
              <a:t>tamaño() </a:t>
            </a:r>
            <a:r>
              <a:rPr lang="es-PE" sz="1400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s-PE" sz="1400" b="1" dirty="0">
                <a:latin typeface="Courier New" pitchFamily="49" charset="0"/>
              </a:rPr>
              <a:t>   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PE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urier New" pitchFamily="49" charset="0"/>
              </a:rPr>
              <a:t>}</a:t>
            </a:r>
            <a:r>
              <a:rPr lang="es-PE" sz="1400" b="1" dirty="0">
                <a:latin typeface="Courier New" pitchFamily="49" charset="0"/>
              </a:rPr>
              <a:t/>
            </a:r>
            <a:br>
              <a:rPr lang="es-PE" sz="1400" b="1" dirty="0">
                <a:latin typeface="Courier New" pitchFamily="49" charset="0"/>
              </a:rPr>
            </a:br>
            <a:r>
              <a:rPr lang="es-PE" sz="1400" b="1" dirty="0" smtClean="0">
                <a:latin typeface="Courier New" pitchFamily="49" charset="0"/>
              </a:rPr>
              <a:t/>
            </a:r>
            <a:br>
              <a:rPr lang="es-PE" sz="1400" b="1" dirty="0" smtClean="0">
                <a:latin typeface="Courier New" pitchFamily="49" charset="0"/>
              </a:rPr>
            </a:br>
            <a:r>
              <a:rPr lang="es-ES" sz="1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s-ES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300" dirty="0">
                <a:latin typeface="Arial" panose="020B0604020202020204" pitchFamily="34" charset="0"/>
                <a:cs typeface="Arial" panose="020B0604020202020204" pitchFamily="34" charset="0"/>
              </a:rPr>
              <a:t>método que </a:t>
            </a:r>
            <a:r>
              <a:rPr lang="es-E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recibe una posición y retorna una copia del número que allí se ubica</a:t>
            </a:r>
            <a:br>
              <a:rPr lang="es-ES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b="1" dirty="0" smtClean="0">
              <a:solidFill>
                <a:srgbClr val="BE32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>
                <a:latin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</a:rPr>
              <a:t>obtener(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>
                <a:latin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1400" b="1" dirty="0" smtClean="0">
                <a:latin typeface="Courier New" pitchFamily="49" charset="0"/>
              </a:rPr>
              <a:t>) </a:t>
            </a:r>
            <a:r>
              <a:rPr lang="es-PE" sz="1400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s-PE" sz="1400" b="1" dirty="0">
                <a:latin typeface="Courier New" pitchFamily="49" charset="0"/>
              </a:rPr>
              <a:t>   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s-PE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urier New" pitchFamily="49" charset="0"/>
              </a:rPr>
              <a:t>}</a:t>
            </a:r>
            <a:r>
              <a:rPr lang="es-PE" b="1" dirty="0">
                <a:latin typeface="Courier New" pitchFamily="49" charset="0"/>
              </a:rPr>
              <a:t/>
            </a:r>
            <a:br>
              <a:rPr lang="es-PE" b="1" dirty="0">
                <a:latin typeface="Courier New" pitchFamily="49" charset="0"/>
              </a:rPr>
            </a:br>
            <a:r>
              <a:rPr lang="es-PE" b="1" dirty="0" smtClean="0">
                <a:latin typeface="Courier New" pitchFamily="49" charset="0"/>
              </a:rPr>
              <a:t/>
            </a:r>
            <a:br>
              <a:rPr lang="es-PE" b="1" dirty="0" smtClean="0">
                <a:latin typeface="Courier New" pitchFamily="49" charset="0"/>
              </a:rPr>
            </a:br>
            <a:r>
              <a:rPr lang="es-ES" sz="1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s-ES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300" dirty="0">
                <a:latin typeface="Arial" panose="020B0604020202020204" pitchFamily="34" charset="0"/>
                <a:cs typeface="Arial" panose="020B0604020202020204" pitchFamily="34" charset="0"/>
              </a:rPr>
              <a:t>método que recibe </a:t>
            </a:r>
            <a:r>
              <a:rPr lang="es-E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un número y lo adiciona al arreglo</a:t>
            </a:r>
            <a:br>
              <a:rPr lang="es-ES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E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400" b="1" dirty="0">
                <a:latin typeface="Courier New" pitchFamily="49" charset="0"/>
              </a:rPr>
              <a:t> adicionar(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>
                <a:latin typeface="Courier New" pitchFamily="49" charset="0"/>
              </a:rPr>
              <a:t> </a:t>
            </a:r>
            <a:r>
              <a:rPr lang="es-ES_tradnl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numero</a:t>
            </a:r>
            <a:r>
              <a:rPr lang="es-ES_tradnl" sz="1400" b="1" dirty="0">
                <a:latin typeface="Courier New" pitchFamily="49" charset="0"/>
              </a:rPr>
              <a:t>) </a:t>
            </a:r>
            <a:r>
              <a:rPr lang="es-ES_tradnl" sz="1400" b="1" dirty="0" smtClean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s-ES_tradnl" sz="1400" b="1" dirty="0">
                <a:latin typeface="Courier New" pitchFamily="49" charset="0"/>
              </a:rPr>
              <a:t> </a:t>
            </a:r>
            <a:r>
              <a:rPr lang="es-ES_tradnl" sz="1400" b="1" dirty="0" smtClean="0">
                <a:latin typeface="Courier New" pitchFamily="49" charset="0"/>
              </a:rPr>
              <a:t>   </a:t>
            </a:r>
            <a:r>
              <a:rPr lang="es-ES_tradnl" sz="1400" b="1" dirty="0" err="1" smtClean="0">
                <a:latin typeface="Courier New" pitchFamily="49" charset="0"/>
              </a:rPr>
              <a:t>if</a:t>
            </a:r>
            <a:r>
              <a:rPr lang="es-ES_tradnl" sz="1400" b="1" dirty="0" smtClean="0">
                <a:latin typeface="Courier New" pitchFamily="49" charset="0"/>
              </a:rPr>
              <a:t> 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n.length</a:t>
            </a:r>
            <a:r>
              <a:rPr lang="es-ES_tradnl" sz="1400" b="1" dirty="0" smtClean="0"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1400" b="1" dirty="0" err="1" smtClean="0">
                <a:latin typeface="Courier New" pitchFamily="49" charset="0"/>
                <a:cs typeface="Courier New" pitchFamily="49" charset="0"/>
              </a:rPr>
              <a:t>ampliarArreglo</a:t>
            </a:r>
            <a:r>
              <a:rPr lang="es-ES_tradnl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sz="1400" b="1" dirty="0">
                <a:latin typeface="Courier New" pitchFamily="49" charset="0"/>
              </a:rPr>
              <a:t>[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_tradnl" sz="1400" b="1" dirty="0">
                <a:latin typeface="Courier New" pitchFamily="49" charset="0"/>
              </a:rPr>
              <a:t>] </a:t>
            </a:r>
            <a:r>
              <a:rPr lang="es-PE" sz="1400" b="1" dirty="0">
                <a:latin typeface="Courier New" pitchFamily="49" charset="0"/>
              </a:rPr>
              <a:t>=</a:t>
            </a:r>
            <a:r>
              <a:rPr lang="es-ES_tradnl" sz="1400" b="1" dirty="0">
                <a:latin typeface="Courier New" pitchFamily="49" charset="0"/>
              </a:rPr>
              <a:t> </a:t>
            </a:r>
            <a:r>
              <a:rPr lang="es-ES_tradnl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numero</a:t>
            </a:r>
            <a:r>
              <a:rPr lang="es-ES_tradnl" sz="1400" b="1" dirty="0" smtClean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s-ES_tradnl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400" b="1" dirty="0" smtClean="0">
                <a:latin typeface="Courier New" pitchFamily="49" charset="0"/>
              </a:rPr>
              <a:t>++;</a:t>
            </a:r>
          </a:p>
          <a:p>
            <a:pPr>
              <a:defRPr/>
            </a:pPr>
            <a:r>
              <a:rPr lang="es-ES_tradnl" sz="1400" b="1" dirty="0" smtClean="0">
                <a:latin typeface="Courier New" pitchFamily="49" charset="0"/>
              </a:rPr>
              <a:t>}</a:t>
            </a:r>
            <a:endParaRPr lang="es-PE" sz="1400" b="1" dirty="0" smtClean="0"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093418"/>
            <a:ext cx="7632848" cy="909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100" dirty="0" smtClean="0"/>
              <a:t>Son aquellos métodos que permiten acceder al arreglo desde el exterior de la clase.</a:t>
            </a:r>
            <a:endParaRPr lang="es-ES" sz="2100" dirty="0"/>
          </a:p>
          <a:p>
            <a:pPr algn="just">
              <a:buNone/>
            </a:pPr>
            <a:r>
              <a:rPr lang="es-ES" sz="2400" dirty="0" smtClean="0">
                <a:solidFill>
                  <a:srgbClr val="FF0000"/>
                </a:solidFill>
              </a:rPr>
              <a:t>      </a:t>
            </a:r>
            <a:endParaRPr lang="es-PE" sz="2200" b="1" dirty="0">
              <a:latin typeface="Courier New" pitchFamily="49" charset="0"/>
            </a:endParaRP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980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complementarias</a:t>
            </a:r>
            <a:endParaRPr lang="es-E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50888" y="1398152"/>
            <a:ext cx="7781552" cy="304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endParaRPr lang="es-ES" b="1" dirty="0" smtClean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</a:t>
            </a:r>
            <a:r>
              <a:rPr lang="es-ES" sz="1300" dirty="0" smtClean="0">
                <a:solidFill>
                  <a:srgbClr val="FF0000"/>
                </a:solidFill>
              </a:rPr>
              <a:t>: </a:t>
            </a:r>
            <a:r>
              <a:rPr lang="es-ES" sz="1300" dirty="0" smtClean="0"/>
              <a:t>método que elimina de manera lógica el último valor ingresado</a:t>
            </a:r>
            <a:endParaRPr lang="es-PE" sz="1300" b="1" dirty="0"/>
          </a:p>
          <a:p>
            <a:pPr>
              <a:defRPr/>
            </a:pPr>
            <a:endParaRPr lang="es-ES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400" b="1" dirty="0" err="1" smtClean="0">
                <a:latin typeface="Consolas" pitchFamily="49" charset="0"/>
                <a:cs typeface="Consolas" pitchFamily="49" charset="0"/>
              </a:rPr>
              <a:t>eliminarAlFinal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indice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--;</a:t>
            </a:r>
          </a:p>
          <a:p>
            <a:pPr>
              <a:defRPr/>
            </a:pP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endParaRPr lang="es-ES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Ejemplo: </a:t>
            </a:r>
            <a:r>
              <a:rPr lang="es-ES" sz="1300" dirty="0"/>
              <a:t>método que elimina de manera lógica </a:t>
            </a:r>
            <a:r>
              <a:rPr lang="es-ES" sz="1300" dirty="0" smtClean="0"/>
              <a:t>todos los valores</a:t>
            </a:r>
            <a:endParaRPr lang="es-PE" sz="1300" b="1" dirty="0"/>
          </a:p>
          <a:p>
            <a:pPr>
              <a:defRPr/>
            </a:pPr>
            <a:endParaRPr lang="es-ES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400" b="1" dirty="0" err="1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b="1" dirty="0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400" b="1" dirty="0" err="1" smtClean="0">
                <a:latin typeface="Consolas" pitchFamily="49" charset="0"/>
                <a:cs typeface="Consolas" pitchFamily="49" charset="0"/>
              </a:rPr>
              <a:t>eliminarTodo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indice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s-PE" sz="14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s-PE" sz="14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s-PE" sz="1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PE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079770"/>
            <a:ext cx="8496944" cy="90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 smtClean="0">
                <a:latin typeface="+mj-lt"/>
              </a:rPr>
              <a:t>Son los métodos que realizan operaciones adicionales.</a:t>
            </a:r>
            <a:endParaRPr lang="es-ES" sz="1800" dirty="0">
              <a:latin typeface="+mj-lt"/>
            </a:endParaRPr>
          </a:p>
          <a:p>
            <a:pPr algn="just">
              <a:buNone/>
            </a:pPr>
            <a:r>
              <a:rPr lang="es-ES" sz="1800" dirty="0" smtClean="0">
                <a:solidFill>
                  <a:srgbClr val="FF0000"/>
                </a:solidFill>
                <a:latin typeface="+mj-lt"/>
              </a:rPr>
              <a:t>      </a:t>
            </a:r>
            <a:endParaRPr lang="es-PE" sz="1800" b="1" dirty="0">
              <a:latin typeface="+mj-lt"/>
            </a:endParaRP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327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3045777"/>
            <a:ext cx="8352927" cy="3358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s-ES" sz="1600" dirty="0" smtClean="0"/>
              <a:t>a)     Implementa la clase </a:t>
            </a:r>
            <a:r>
              <a:rPr lang="es-ES" sz="1600" b="1" dirty="0" smtClean="0"/>
              <a:t>Arreglo</a:t>
            </a:r>
            <a:r>
              <a:rPr lang="es-ES" sz="1600" dirty="0" smtClean="0"/>
              <a:t> en el paquete </a:t>
            </a:r>
            <a:r>
              <a:rPr lang="es-ES" sz="1600" b="1" i="1" dirty="0" smtClean="0"/>
              <a:t>semana_06</a:t>
            </a:r>
            <a:endParaRPr lang="es-ES" sz="1600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atributos privados </a:t>
            </a:r>
            <a:r>
              <a:rPr lang="es-PE" sz="1600" i="1" dirty="0" err="1" smtClean="0"/>
              <a:t>int</a:t>
            </a:r>
            <a:r>
              <a:rPr lang="es-PE" sz="1600" i="1" dirty="0" smtClean="0"/>
              <a:t>  </a:t>
            </a:r>
            <a:r>
              <a:rPr lang="es-ES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600" dirty="0" smtClean="0"/>
              <a:t>(arreglo lineal) y contador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sz="1600" dirty="0" smtClean="0"/>
              <a:t>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s-PE" sz="1600" dirty="0" smtClean="0"/>
              <a:t>        </a:t>
            </a:r>
            <a:r>
              <a:rPr lang="es-PE" sz="1600" dirty="0"/>
              <a:t>-   c</a:t>
            </a:r>
            <a:r>
              <a:rPr lang="es-PE" sz="1600" dirty="0" smtClean="0"/>
              <a:t>onstructor </a:t>
            </a:r>
            <a:r>
              <a:rPr lang="es-PE" sz="1600" dirty="0"/>
              <a:t>que </a:t>
            </a:r>
            <a:r>
              <a:rPr lang="es-PE" sz="1600" dirty="0" smtClean="0"/>
              <a:t>reserva en </a:t>
            </a:r>
            <a:r>
              <a:rPr lang="es-ES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600" dirty="0" smtClean="0"/>
              <a:t> diez espacios e inicializa el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sz="1600" dirty="0" smtClean="0"/>
              <a:t> en cero.</a:t>
            </a:r>
            <a:br>
              <a:rPr lang="es-PE" sz="1600" dirty="0" smtClean="0"/>
            </a:br>
            <a:endParaRPr lang="es-ES" sz="16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AutoNum type="alphaLcParenR" startAt="2"/>
            </a:pPr>
            <a:r>
              <a:rPr lang="es-PE" sz="1600" dirty="0" smtClean="0"/>
              <a:t>Implementa operaciones públicas básicas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método </a:t>
            </a:r>
            <a:r>
              <a:rPr lang="es-PE" sz="1600" b="1" dirty="0" smtClean="0"/>
              <a:t>tamaño</a:t>
            </a:r>
            <a:r>
              <a:rPr lang="es-PE" sz="1600" dirty="0" smtClean="0"/>
              <a:t> </a:t>
            </a:r>
            <a:r>
              <a:rPr lang="es-PE" sz="1600" dirty="0"/>
              <a:t>que retorna la </a:t>
            </a:r>
            <a:r>
              <a:rPr lang="es-PE" sz="1600" dirty="0" smtClean="0"/>
              <a:t>cantidad de números ingresados hasta ese momento.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método </a:t>
            </a:r>
            <a:r>
              <a:rPr lang="es-PE" sz="1600" b="1" dirty="0" smtClean="0"/>
              <a:t>obtener</a:t>
            </a:r>
            <a:r>
              <a:rPr lang="es-PE" sz="1600" dirty="0" smtClean="0"/>
              <a:t> que recibe la posición y retorna el número registrado en dicha posición.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método </a:t>
            </a:r>
            <a:r>
              <a:rPr lang="es-PE" sz="1600" b="1" dirty="0" smtClean="0"/>
              <a:t>adicionar</a:t>
            </a:r>
            <a:r>
              <a:rPr lang="es-PE" sz="1600" dirty="0" smtClean="0"/>
              <a:t> </a:t>
            </a:r>
            <a:r>
              <a:rPr lang="es-PE" sz="1600" dirty="0"/>
              <a:t>que recibe </a:t>
            </a:r>
            <a:r>
              <a:rPr lang="es-PE" sz="1600" dirty="0" smtClean="0"/>
              <a:t>un número y lo registra en la posición que corresponde.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</a:t>
            </a:r>
            <a:r>
              <a:rPr lang="es-PE" sz="1600" dirty="0"/>
              <a:t>-   método </a:t>
            </a:r>
            <a:r>
              <a:rPr lang="es-PE" sz="1600" dirty="0" smtClean="0"/>
              <a:t>privado </a:t>
            </a:r>
            <a:r>
              <a:rPr lang="es-PE" sz="1600" b="1" dirty="0" err="1" smtClean="0"/>
              <a:t>ampliarArreglo</a:t>
            </a:r>
            <a:r>
              <a:rPr lang="es-PE" sz="1600" dirty="0" smtClean="0"/>
              <a:t> </a:t>
            </a:r>
            <a:r>
              <a:rPr lang="es-PE" sz="1600" dirty="0"/>
              <a:t>que </a:t>
            </a:r>
            <a:r>
              <a:rPr lang="es-PE" sz="1600" dirty="0" smtClean="0"/>
              <a:t>extiende el arreglo en diez espacios más.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endParaRPr lang="es-PE" sz="1600" dirty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c)    </a:t>
            </a:r>
            <a:r>
              <a:rPr lang="es-PE" sz="1600" dirty="0"/>
              <a:t>Implementa </a:t>
            </a:r>
            <a:r>
              <a:rPr lang="es-PE" sz="1600" dirty="0" smtClean="0"/>
              <a:t>operaciones </a:t>
            </a:r>
            <a:r>
              <a:rPr lang="es-PE" sz="1600" dirty="0"/>
              <a:t>públicas </a:t>
            </a:r>
            <a:r>
              <a:rPr lang="es-PE" sz="1600" dirty="0" smtClean="0"/>
              <a:t>complementarias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s-PE" sz="1600" dirty="0" smtClean="0"/>
              <a:t>        -   método </a:t>
            </a:r>
            <a:r>
              <a:rPr lang="es-PE" sz="1600" b="1" dirty="0" err="1" smtClean="0"/>
              <a:t>eliminarAlFinal</a:t>
            </a:r>
            <a:r>
              <a:rPr lang="es-PE" sz="1600" b="1" dirty="0" smtClean="0"/>
              <a:t> </a:t>
            </a:r>
            <a:r>
              <a:rPr lang="es-PE" sz="1600" dirty="0" smtClean="0"/>
              <a:t>que elimina lógicamente el último ingreso.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método </a:t>
            </a:r>
            <a:r>
              <a:rPr lang="es-PE" sz="1600" b="1" dirty="0" err="1" smtClean="0"/>
              <a:t>eliminarTodo</a:t>
            </a:r>
            <a:r>
              <a:rPr lang="es-PE" sz="1600" b="1" dirty="0" smtClean="0"/>
              <a:t> </a:t>
            </a:r>
            <a:r>
              <a:rPr lang="es-PE" sz="1600" dirty="0" smtClean="0"/>
              <a:t>que </a:t>
            </a:r>
            <a:r>
              <a:rPr lang="es-PE" sz="1600" dirty="0"/>
              <a:t>elimina </a:t>
            </a:r>
            <a:r>
              <a:rPr lang="es-PE" sz="1600" dirty="0" smtClean="0"/>
              <a:t>lógicamente todos los ingresos.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endParaRPr lang="es-PE" sz="1600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d)    En la </a:t>
            </a:r>
            <a:r>
              <a:rPr lang="es-PE" sz="1600" dirty="0"/>
              <a:t>c</a:t>
            </a:r>
            <a:r>
              <a:rPr lang="es-PE" sz="1600" dirty="0" smtClean="0"/>
              <a:t>lase </a:t>
            </a:r>
            <a:r>
              <a:rPr lang="es-PE" sz="1600" b="1" dirty="0" smtClean="0"/>
              <a:t>Ejemplo </a:t>
            </a:r>
            <a:r>
              <a:rPr lang="es-PE" sz="1600" dirty="0" smtClean="0"/>
              <a:t>declara y crea como variable global un objeto de tipo </a:t>
            </a:r>
            <a:r>
              <a:rPr lang="es-PE" sz="1600" b="1" dirty="0" smtClean="0"/>
              <a:t>Arreglo</a:t>
            </a:r>
            <a:r>
              <a:rPr lang="es-PE" sz="1600" dirty="0" smtClean="0"/>
              <a:t>, implementa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s-PE" sz="1600" dirty="0" smtClean="0"/>
              <a:t>        un método listar, que visualiza los números; y a la pulsación de los botones: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 smtClean="0"/>
              <a:t>        -    </a:t>
            </a:r>
            <a:r>
              <a:rPr lang="es-PE" sz="1600" b="1" dirty="0" smtClean="0"/>
              <a:t>Adicionar</a:t>
            </a:r>
            <a:r>
              <a:rPr lang="es-PE" sz="1600" dirty="0" smtClean="0"/>
              <a:t>.- invoca al método</a:t>
            </a:r>
            <a:r>
              <a:rPr lang="es-PE" sz="1600" b="1" dirty="0" smtClean="0"/>
              <a:t> adicionar</a:t>
            </a:r>
            <a:r>
              <a:rPr lang="es-PE" sz="1600" dirty="0"/>
              <a:t> </a:t>
            </a:r>
            <a:r>
              <a:rPr lang="es-PE" sz="1600" dirty="0" smtClean="0"/>
              <a:t>enviando un número leído por GUI.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 </a:t>
            </a:r>
            <a:r>
              <a:rPr lang="es-PE" sz="1600" b="1" dirty="0"/>
              <a:t>E</a:t>
            </a:r>
            <a:r>
              <a:rPr lang="es-PE" sz="1600" b="1" dirty="0" smtClean="0"/>
              <a:t>liminar al final</a:t>
            </a:r>
            <a:r>
              <a:rPr lang="es-PE" sz="1600" dirty="0" smtClean="0"/>
              <a:t>.- invoca </a:t>
            </a:r>
            <a:r>
              <a:rPr lang="es-PE" sz="1600" dirty="0"/>
              <a:t>al método</a:t>
            </a:r>
            <a:r>
              <a:rPr lang="es-PE" sz="1600" b="1" dirty="0" smtClean="0"/>
              <a:t> </a:t>
            </a:r>
            <a:r>
              <a:rPr lang="es-PE" sz="1600" b="1" dirty="0" err="1" smtClean="0"/>
              <a:t>eliminarAlFinal</a:t>
            </a:r>
            <a:r>
              <a:rPr lang="es-PE" sz="1600" dirty="0" smtClean="0"/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600" dirty="0"/>
              <a:t> </a:t>
            </a:r>
            <a:r>
              <a:rPr lang="es-PE" sz="1600" dirty="0" smtClean="0"/>
              <a:t>       -    </a:t>
            </a:r>
            <a:r>
              <a:rPr lang="es-PE" sz="1600" b="1" dirty="0"/>
              <a:t>E</a:t>
            </a:r>
            <a:r>
              <a:rPr lang="es-PE" sz="1600" b="1" dirty="0" smtClean="0"/>
              <a:t>liminar todo</a:t>
            </a:r>
            <a:r>
              <a:rPr lang="es-PE" sz="1600" dirty="0" smtClean="0"/>
              <a:t>.- </a:t>
            </a:r>
            <a:r>
              <a:rPr lang="es-PE" sz="1600" dirty="0"/>
              <a:t>invoca al método</a:t>
            </a:r>
            <a:r>
              <a:rPr lang="es-PE" sz="1600" b="1" dirty="0"/>
              <a:t> </a:t>
            </a:r>
            <a:r>
              <a:rPr lang="es-PE" sz="1600" b="1" dirty="0" err="1" smtClean="0"/>
              <a:t>eliminarTodo</a:t>
            </a:r>
            <a:r>
              <a:rPr lang="es-PE" sz="1600" dirty="0" smtClean="0"/>
              <a:t>.</a:t>
            </a:r>
            <a:endParaRPr lang="es-ES" sz="16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s-PE" sz="16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s-ES" sz="7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00" y="1124944"/>
            <a:ext cx="3146457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737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Arreglo lineal</a:t>
            </a:r>
            <a:br>
              <a:rPr lang="es-ES" dirty="0" smtClean="0"/>
            </a:br>
            <a:r>
              <a:rPr lang="es-ES" sz="2000" smtClean="0"/>
              <a:t>Artificios y operaciones </a:t>
            </a:r>
            <a:r>
              <a:rPr lang="es-ES" sz="2000" dirty="0" smtClean="0"/>
              <a:t>especiales</a:t>
            </a:r>
            <a:endParaRPr lang="es-PE" sz="20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5F5F5F"/>
                </a:solidFill>
              </a:rPr>
              <a:t>Unidad 2</a:t>
            </a:r>
            <a:endParaRPr lang="es-PE" dirty="0">
              <a:solidFill>
                <a:srgbClr val="5F5F5F"/>
              </a:solidFill>
            </a:endParaRPr>
          </a:p>
          <a:p>
            <a:r>
              <a:rPr lang="es-PE" dirty="0" smtClean="0">
                <a:solidFill>
                  <a:srgbClr val="5F5F5F"/>
                </a:solidFill>
              </a:rPr>
              <a:t>Semana 6</a:t>
            </a:r>
          </a:p>
        </p:txBody>
      </p:sp>
    </p:spTree>
    <p:extLst>
      <p:ext uri="{BB962C8B-B14F-4D97-AF65-F5344CB8AC3E}">
        <p14:creationId xmlns:p14="http://schemas.microsoft.com/office/powerpoint/2010/main" val="40705101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Descripción</a:t>
            </a:r>
            <a:endParaRPr lang="es-ES" b="1" i="1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Declaración, creación y reserva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Declaración privada, creación y </a:t>
            </a:r>
            <a:r>
              <a:rPr lang="es-ES" dirty="0" smtClean="0"/>
              <a:t>reserva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PE" dirty="0" smtClean="0"/>
              <a:t>Ingreso personalizado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PE" dirty="0" smtClean="0"/>
              <a:t>Recorrido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PE" dirty="0" smtClean="0"/>
              <a:t>Redimensionamiento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PE" dirty="0" smtClean="0"/>
              <a:t>Método privado </a:t>
            </a:r>
            <a:r>
              <a:rPr lang="es-PE" dirty="0" err="1" smtClean="0"/>
              <a:t>ampliarArreglo</a:t>
            </a:r>
            <a:endParaRPr lang="es-PE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Operaciones públicas básicas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Operaciones públicas complementarias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755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Descripción </a:t>
            </a:r>
            <a:endParaRPr lang="es-E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079770"/>
            <a:ext cx="8568951" cy="2781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s-ES" sz="1800" dirty="0" smtClean="0"/>
              <a:t>Es posible también crear un arreglo reservando una cierta cantidad de espacios antes de ingresar valores.</a:t>
            </a:r>
          </a:p>
          <a:p>
            <a:pPr algn="just">
              <a:lnSpc>
                <a:spcPct val="80000"/>
              </a:lnSpc>
            </a:pPr>
            <a:r>
              <a:rPr lang="es-ES" sz="1800" dirty="0" smtClean="0"/>
              <a:t>Se usa para tener la facilidad de adicionar uno por uno los valores y en diferentes tiempos. Además, hace posible definir la dimensión del arreglo en tiempo de ejecución del programa. </a:t>
            </a:r>
          </a:p>
          <a:p>
            <a:pPr algn="just">
              <a:lnSpc>
                <a:spcPct val="80000"/>
              </a:lnSpc>
            </a:pPr>
            <a:r>
              <a:rPr lang="es-ES" sz="1800" dirty="0" smtClean="0"/>
              <a:t>Cuando se crea un arreglo con reserva Java inicializa por defecto cada valor: con 0 si es de tipo entero, 0.0 si es de tipo real, </a:t>
            </a:r>
            <a:r>
              <a:rPr lang="es-ES" sz="1800" dirty="0" err="1" smtClean="0"/>
              <a:t>null</a:t>
            </a:r>
            <a:r>
              <a:rPr lang="es-ES" sz="1800" dirty="0" smtClean="0"/>
              <a:t> si es de tipo cadena, vacío si es de tipo </a:t>
            </a:r>
            <a:r>
              <a:rPr lang="es-ES" sz="1800" dirty="0" err="1" smtClean="0"/>
              <a:t>caracter</a:t>
            </a:r>
            <a:r>
              <a:rPr lang="es-ES" sz="1800" dirty="0" smtClean="0"/>
              <a:t> y false si es de tipo booleano.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0825" y="5286375"/>
            <a:ext cx="864235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PE" u="sng" dirty="0">
                <a:solidFill>
                  <a:srgbClr val="5F5F5F"/>
                </a:solidFill>
                <a:latin typeface="+mj-lt"/>
              </a:rPr>
              <a:t>Observación</a:t>
            </a:r>
            <a:r>
              <a:rPr lang="es-PE" dirty="0">
                <a:solidFill>
                  <a:srgbClr val="5F5F5F"/>
                </a:solidFill>
                <a:latin typeface="+mj-lt"/>
              </a:rPr>
              <a:t>: para efectos visuales y con la finalidad de evitar confusión no colocaremos los valores de </a:t>
            </a:r>
            <a:r>
              <a:rPr lang="es-PE" dirty="0" smtClean="0">
                <a:solidFill>
                  <a:srgbClr val="5F5F5F"/>
                </a:solidFill>
                <a:latin typeface="+mj-lt"/>
              </a:rPr>
              <a:t>inicialización.</a:t>
            </a:r>
            <a:endParaRPr lang="es-ES" dirty="0">
              <a:solidFill>
                <a:srgbClr val="5F5F5F"/>
              </a:solidFill>
              <a:latin typeface="+mj-lt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2000" dirty="0">
              <a:solidFill>
                <a:srgbClr val="5F5F5F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942171" y="4198665"/>
            <a:ext cx="3211314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i="1" dirty="0">
                <a:solidFill>
                  <a:srgbClr val="CC3300"/>
                </a:solidFill>
              </a:rPr>
              <a:t>(conjunto de valores del tipo entero)</a:t>
            </a:r>
            <a:endParaRPr lang="es-ES" sz="1200" i="1" dirty="0">
              <a:solidFill>
                <a:srgbClr val="CC330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03919" y="3712840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/>
              <a:t>variable tipo </a:t>
            </a:r>
            <a:r>
              <a:rPr lang="es-PE" sz="1200" b="1" dirty="0" smtClean="0"/>
              <a:t>arreglo</a:t>
            </a:r>
            <a:endParaRPr lang="es-ES" sz="1200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15458"/>
              </p:ext>
            </p:extLst>
          </p:nvPr>
        </p:nvGraphicFramePr>
        <p:xfrm>
          <a:off x="2818616" y="3904094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1503424" y="3722364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898850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Declaración, creación </a:t>
            </a:r>
            <a:r>
              <a:rPr lang="es-ES" dirty="0"/>
              <a:t>y reserva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33400" y="18796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 dirty="0">
                <a:latin typeface="Times New Roman" pitchFamily="18" charset="0"/>
              </a:rPr>
              <a:t>Forma 1:</a:t>
            </a:r>
            <a:endParaRPr lang="es-PE" sz="2800" dirty="0"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749300" y="2435225"/>
            <a:ext cx="6794500" cy="54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tipo</a:t>
            </a:r>
            <a:r>
              <a:rPr lang="en-US" sz="2000" b="1" dirty="0" smtClean="0">
                <a:latin typeface="Courier New" pitchFamily="49" charset="0"/>
              </a:rPr>
              <a:t>[]</a:t>
            </a:r>
            <a:r>
              <a:rPr lang="es-PE" sz="2000" b="1" dirty="0" smtClean="0"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arreglo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tipo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longitud</a:t>
            </a:r>
            <a:r>
              <a:rPr lang="en-US" sz="2000" b="1" dirty="0" smtClean="0">
                <a:latin typeface="Courier New" pitchFamily="49" charset="0"/>
              </a:rPr>
              <a:t>]</a:t>
            </a:r>
            <a:r>
              <a:rPr lang="es-PE" sz="2000" b="1" dirty="0" smtClean="0">
                <a:latin typeface="Courier New" pitchFamily="49" charset="0"/>
              </a:rPr>
              <a:t>;</a:t>
            </a:r>
            <a:endParaRPr lang="es-PE" sz="2000" b="1" dirty="0">
              <a:latin typeface="Courier New" pitchFamily="49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33400" y="39624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>
                <a:latin typeface="Times New Roman" pitchFamily="18" charset="0"/>
              </a:rPr>
              <a:t>Forma 2:</a:t>
            </a:r>
            <a:endParaRPr lang="es-PE" sz="2800">
              <a:latin typeface="Times New Roman" pitchFamily="18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52475" y="4641850"/>
            <a:ext cx="66992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tipo</a:t>
            </a:r>
            <a:r>
              <a:rPr lang="es-PE" sz="2000" b="1" dirty="0" smtClean="0"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arreglo</a:t>
            </a:r>
            <a:r>
              <a:rPr lang="en-US" sz="2000" b="1" dirty="0" smtClean="0">
                <a:latin typeface="Courier New" pitchFamily="49" charset="0"/>
              </a:rPr>
              <a:t>[]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s-ES" sz="20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tipo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longitud</a:t>
            </a:r>
            <a:r>
              <a:rPr lang="en-US" sz="2000" b="1" dirty="0">
                <a:latin typeface="Courier New" pitchFamily="49" charset="0"/>
              </a:rPr>
              <a:t>]</a:t>
            </a:r>
            <a:r>
              <a:rPr lang="es-PE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4988" y="3190875"/>
            <a:ext cx="83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>
                <a:latin typeface="Times New Roman" pitchFamily="18" charset="0"/>
              </a:rPr>
              <a:t>Ejemplo: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750888" y="3375025"/>
            <a:ext cx="67945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</a:rPr>
              <a:t>[]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 smtClean="0">
                <a:latin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</a:rPr>
              <a:t>= 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</a:rPr>
              <a:t>[10];</a:t>
            </a:r>
            <a:endParaRPr lang="es-PE" sz="1400" b="1" dirty="0">
              <a:latin typeface="Courier New" pitchFamily="49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28638" y="5243513"/>
            <a:ext cx="83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>
                <a:latin typeface="Times New Roman" pitchFamily="18" charset="0"/>
              </a:rPr>
              <a:t>Ejemplo: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44538" y="5427663"/>
            <a:ext cx="67945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 smtClean="0">
                <a:latin typeface="Courier New" pitchFamily="49" charset="0"/>
              </a:rPr>
              <a:t>[] </a:t>
            </a:r>
            <a:r>
              <a:rPr lang="es-PE" sz="1400" b="1" dirty="0">
                <a:latin typeface="Courier New" pitchFamily="49" charset="0"/>
              </a:rPr>
              <a:t>= 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</a:rPr>
              <a:t>[10</a:t>
            </a:r>
            <a:r>
              <a:rPr lang="es-PE" sz="1400" b="1" dirty="0"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906020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Declaración, </a:t>
            </a:r>
            <a:r>
              <a:rPr lang="es-ES" dirty="0"/>
              <a:t>creación y reserva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33400" y="1879600"/>
            <a:ext cx="1611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 dirty="0">
                <a:latin typeface="Times New Roman" pitchFamily="18" charset="0"/>
              </a:rPr>
              <a:t>Forma </a:t>
            </a:r>
            <a:r>
              <a:rPr lang="es-PE" sz="2800" b="1" dirty="0" smtClean="0">
                <a:latin typeface="Times New Roman" pitchFamily="18" charset="0"/>
              </a:rPr>
              <a:t>3:</a:t>
            </a:r>
            <a:endParaRPr lang="es-PE" sz="2800" dirty="0"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749300" y="2435225"/>
            <a:ext cx="6794500" cy="85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tipo</a:t>
            </a:r>
            <a:r>
              <a:rPr lang="en-US" sz="2000" b="1" dirty="0" smtClean="0">
                <a:latin typeface="Courier New" pitchFamily="49" charset="0"/>
              </a:rPr>
              <a:t>[]</a:t>
            </a:r>
            <a:r>
              <a:rPr lang="es-PE" sz="2000" b="1" dirty="0"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arreglo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arreglo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tipo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longitud</a:t>
            </a:r>
            <a:r>
              <a:rPr lang="en-US" sz="2000" b="1" dirty="0" smtClean="0">
                <a:latin typeface="Courier New" pitchFamily="49" charset="0"/>
              </a:rPr>
              <a:t>]</a:t>
            </a:r>
            <a:r>
              <a:rPr lang="es-PE" sz="2000" b="1" dirty="0" smtClean="0">
                <a:latin typeface="Courier New" pitchFamily="49" charset="0"/>
              </a:rPr>
              <a:t>;</a:t>
            </a:r>
            <a:endParaRPr lang="es-PE" sz="2000" b="1" dirty="0">
              <a:latin typeface="Courier New" pitchFamily="49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33400" y="3962400"/>
            <a:ext cx="1611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 dirty="0">
                <a:latin typeface="Times New Roman" pitchFamily="18" charset="0"/>
              </a:rPr>
              <a:t>Forma </a:t>
            </a:r>
            <a:r>
              <a:rPr lang="es-PE" sz="2800" b="1" dirty="0" smtClean="0">
                <a:latin typeface="Times New Roman" pitchFamily="18" charset="0"/>
              </a:rPr>
              <a:t>4:</a:t>
            </a:r>
            <a:endParaRPr lang="es-PE" sz="2800" dirty="0">
              <a:latin typeface="Times New Roman" pitchFamily="18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52475" y="4641850"/>
            <a:ext cx="6699250" cy="85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ipo</a:t>
            </a:r>
            <a:r>
              <a:rPr lang="es-PE" sz="2000" b="1" dirty="0" smtClean="0"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arreglo</a:t>
            </a:r>
            <a:r>
              <a:rPr lang="en-US" sz="2000" b="1" dirty="0" smtClean="0">
                <a:latin typeface="Courier New" pitchFamily="49" charset="0"/>
              </a:rPr>
              <a:t>[];</a:t>
            </a:r>
          </a:p>
          <a:p>
            <a:pPr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arreglo </a:t>
            </a:r>
            <a:r>
              <a:rPr lang="en-US" sz="2000" b="1" dirty="0" smtClean="0">
                <a:latin typeface="Courier New" pitchFamily="49" charset="0"/>
              </a:rPr>
              <a:t>= </a:t>
            </a:r>
            <a:r>
              <a:rPr lang="es-ES" sz="20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tipo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</a:rPr>
              <a:t>longitud</a:t>
            </a:r>
            <a:r>
              <a:rPr lang="en-US" sz="2000" b="1" dirty="0">
                <a:latin typeface="Courier New" pitchFamily="49" charset="0"/>
              </a:rPr>
              <a:t>]</a:t>
            </a:r>
            <a:r>
              <a:rPr lang="es-PE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4988" y="3190875"/>
            <a:ext cx="83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>
                <a:latin typeface="Times New Roman" pitchFamily="18" charset="0"/>
              </a:rPr>
              <a:t>Ejemplo: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750888" y="3375025"/>
            <a:ext cx="6794500" cy="67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>
                <a:latin typeface="Courier New" pitchFamily="49" charset="0"/>
              </a:rPr>
              <a:t>[]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 smtClean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 smtClean="0">
                <a:latin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</a:rPr>
              <a:t>= 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</a:rPr>
              <a:t>[10];</a:t>
            </a:r>
            <a:endParaRPr lang="es-PE" sz="1400" b="1" dirty="0">
              <a:latin typeface="Courier New" pitchFamily="49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28638" y="5243513"/>
            <a:ext cx="83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>
                <a:latin typeface="Times New Roman" pitchFamily="18" charset="0"/>
              </a:rPr>
              <a:t>Ejemplo: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44538" y="5427663"/>
            <a:ext cx="6794500" cy="67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 smtClean="0">
                <a:latin typeface="Courier New" pitchFamily="49" charset="0"/>
              </a:rPr>
              <a:t>[];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s-PE" sz="1400" b="1" dirty="0" smtClean="0">
                <a:latin typeface="Courier New" pitchFamily="49" charset="0"/>
              </a:rPr>
              <a:t>= 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</a:rPr>
              <a:t>[10</a:t>
            </a:r>
            <a:r>
              <a:rPr lang="es-PE" sz="1400" b="1" dirty="0"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730313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Declaración </a:t>
            </a:r>
            <a:r>
              <a:rPr lang="es-ES" dirty="0" smtClean="0"/>
              <a:t>privada, creación y reserva</a:t>
            </a:r>
            <a:endParaRPr lang="es-E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50825" y="1111096"/>
            <a:ext cx="8642350" cy="8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" sz="1800" dirty="0" smtClean="0"/>
              <a:t>Reserva de un arreglo privado con capacidad para diez números.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" sz="1400" dirty="0" smtClean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750888" y="1934528"/>
            <a:ext cx="7493520" cy="51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 smtClean="0">
                <a:latin typeface="Courier New" pitchFamily="49" charset="0"/>
              </a:rPr>
              <a:t>[]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b="1" dirty="0" smtClean="0">
                <a:latin typeface="Courier New" pitchFamily="49" charset="0"/>
              </a:rPr>
              <a:t> </a:t>
            </a:r>
            <a:r>
              <a:rPr lang="es-PE" b="1" dirty="0">
                <a:latin typeface="Courier New" pitchFamily="49" charset="0"/>
              </a:rPr>
              <a:t>= 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 smtClean="0">
                <a:latin typeface="Courier New" pitchFamily="49" charset="0"/>
              </a:rPr>
              <a:t>[10];</a:t>
            </a:r>
            <a:endParaRPr lang="es-PE" b="1" dirty="0">
              <a:latin typeface="Courier New" pitchFamily="49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21085" y="2619844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51392"/>
              </p:ext>
            </p:extLst>
          </p:nvPr>
        </p:nvGraphicFramePr>
        <p:xfrm>
          <a:off x="2277267" y="2828553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56880"/>
              </p:ext>
            </p:extLst>
          </p:nvPr>
        </p:nvGraphicFramePr>
        <p:xfrm>
          <a:off x="2277267" y="3207643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2977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Ingreso personalizado</a:t>
            </a:r>
            <a:endParaRPr lang="es-E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50825" y="1111096"/>
            <a:ext cx="8642350" cy="8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" sz="1800" dirty="0" smtClean="0"/>
              <a:t>Para ingresar valores en diferentes tiempos, es necesario considerar un contador global (</a:t>
            </a:r>
            <a:r>
              <a:rPr lang="es-ES" sz="1800" i="1" dirty="0" err="1" smtClean="0"/>
              <a:t>indice</a:t>
            </a:r>
            <a:r>
              <a:rPr lang="es-ES" sz="1800" dirty="0" smtClean="0"/>
              <a:t>) de tal manera que sirva como guía para saber dónde ubicar al nuevo valor.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" sz="1400" dirty="0" smtClean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750888" y="1934528"/>
            <a:ext cx="7493520" cy="79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 smtClean="0">
                <a:latin typeface="Courier New" pitchFamily="49" charset="0"/>
              </a:rPr>
              <a:t>[]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b="1" dirty="0" smtClean="0">
                <a:latin typeface="Courier New" pitchFamily="49" charset="0"/>
              </a:rPr>
              <a:t> </a:t>
            </a:r>
            <a:r>
              <a:rPr lang="es-PE" b="1" dirty="0">
                <a:latin typeface="Courier New" pitchFamily="49" charset="0"/>
              </a:rPr>
              <a:t>= 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 smtClean="0">
                <a:latin typeface="Courier New" pitchFamily="49" charset="0"/>
              </a:rPr>
              <a:t>[10];</a:t>
            </a:r>
          </a:p>
          <a:p>
            <a:pPr>
              <a:defRPr/>
            </a:pPr>
            <a:r>
              <a:rPr lang="es-ES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>
                <a:latin typeface="Courier New" pitchFamily="49" charset="0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PE" b="1" dirty="0" smtClean="0">
                <a:latin typeface="Courier New" pitchFamily="49" charset="0"/>
              </a:rPr>
              <a:t> </a:t>
            </a:r>
            <a:r>
              <a:rPr lang="es-PE" b="1" dirty="0">
                <a:latin typeface="Courier New" pitchFamily="49" charset="0"/>
              </a:rPr>
              <a:t>= </a:t>
            </a:r>
            <a:r>
              <a:rPr lang="es-PE" b="1" dirty="0" smtClean="0">
                <a:latin typeface="Courier New" pitchFamily="49" charset="0"/>
              </a:rPr>
              <a:t>0;</a:t>
            </a:r>
            <a:endParaRPr lang="es-PE" b="1" dirty="0">
              <a:latin typeface="Courier New" pitchFamily="49" charset="0"/>
            </a:endParaRPr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2272083" y="4725144"/>
            <a:ext cx="28039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b="1" dirty="0" smtClean="0">
                <a:latin typeface="Courier New" pitchFamily="49" charset="0"/>
              </a:rPr>
              <a:t>[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_tradnl" b="1" dirty="0" smtClean="0">
                <a:latin typeface="Courier New" pitchFamily="49" charset="0"/>
              </a:rPr>
              <a:t>] </a:t>
            </a:r>
            <a:r>
              <a:rPr lang="es-PE" b="1" dirty="0">
                <a:latin typeface="Courier New" pitchFamily="49" charset="0"/>
              </a:rPr>
              <a:t>=</a:t>
            </a:r>
            <a:r>
              <a:rPr lang="es-ES_tradnl" b="1" dirty="0" smtClean="0">
                <a:latin typeface="Courier New" pitchFamily="49" charset="0"/>
              </a:rPr>
              <a:t> </a:t>
            </a:r>
            <a:r>
              <a:rPr lang="es-ES_tradnl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numero</a:t>
            </a:r>
            <a:r>
              <a:rPr lang="es-ES_tradnl" b="1" dirty="0" smtClean="0">
                <a:latin typeface="Courier New" pitchFamily="49" charset="0"/>
              </a:rPr>
              <a:t>;</a:t>
            </a:r>
          </a:p>
          <a:p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smtClean="0">
                <a:latin typeface="Courier New" pitchFamily="49" charset="0"/>
              </a:rPr>
              <a:t>++;</a:t>
            </a:r>
            <a:endParaRPr lang="es-ES_tradnl" b="1" dirty="0">
              <a:latin typeface="Courier New" pitchFamily="49" charset="0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2151927" y="3370848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615950" y="3991416"/>
            <a:ext cx="79884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300" dirty="0" smtClean="0">
                <a:solidFill>
                  <a:srgbClr val="FF0000"/>
                </a:solidFill>
                <a:latin typeface="+mj-lt"/>
              </a:rPr>
              <a:t>Artificio</a:t>
            </a:r>
            <a:r>
              <a:rPr lang="es-PE" sz="1300" dirty="0" smtClean="0">
                <a:latin typeface="+mj-lt"/>
              </a:rPr>
              <a:t>:</a:t>
            </a:r>
            <a:endParaRPr lang="es-PE" sz="1300" dirty="0">
              <a:latin typeface="+mj-lt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21085" y="2619844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75175"/>
              </p:ext>
            </p:extLst>
          </p:nvPr>
        </p:nvGraphicFramePr>
        <p:xfrm>
          <a:off x="2277267" y="2828553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25128"/>
              </p:ext>
            </p:extLst>
          </p:nvPr>
        </p:nvGraphicFramePr>
        <p:xfrm>
          <a:off x="2277267" y="3207643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478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Ingreso personalizado</a:t>
            </a:r>
            <a:endParaRPr lang="es-ES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57250" y="1128653"/>
            <a:ext cx="478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 dirty="0" smtClean="0">
                <a:latin typeface="Times New Roman" pitchFamily="18" charset="0"/>
              </a:rPr>
              <a:t>Al ingresar el número </a:t>
            </a:r>
            <a:r>
              <a:rPr lang="es-PE" sz="1400" b="1" dirty="0" smtClean="0">
                <a:latin typeface="Times New Roman" pitchFamily="18" charset="0"/>
              </a:rPr>
              <a:t>25</a:t>
            </a:r>
            <a:endParaRPr lang="es-PE" sz="1400" b="1" dirty="0">
              <a:latin typeface="Times New Roman" pitchFamily="18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65188" y="2557403"/>
            <a:ext cx="4786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 dirty="0" smtClean="0">
                <a:latin typeface="Times New Roman" pitchFamily="18" charset="0"/>
              </a:rPr>
              <a:t>Al ingresar </a:t>
            </a:r>
            <a:r>
              <a:rPr lang="es-PE" sz="1400" dirty="0">
                <a:latin typeface="Times New Roman" pitchFamily="18" charset="0"/>
              </a:rPr>
              <a:t>el número </a:t>
            </a:r>
            <a:r>
              <a:rPr lang="es-PE" sz="1400" b="1" dirty="0" smtClean="0">
                <a:latin typeface="Times New Roman" pitchFamily="18" charset="0"/>
              </a:rPr>
              <a:t>27</a:t>
            </a:r>
            <a:endParaRPr lang="es-PE" sz="1400" b="1" dirty="0">
              <a:latin typeface="Times New Roman" pitchFamily="18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65188" y="3986153"/>
            <a:ext cx="4786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 dirty="0" smtClean="0">
                <a:latin typeface="Times New Roman" pitchFamily="18" charset="0"/>
              </a:rPr>
              <a:t>Al ingresar </a:t>
            </a:r>
            <a:r>
              <a:rPr lang="es-PE" sz="1400" dirty="0">
                <a:latin typeface="Times New Roman" pitchFamily="18" charset="0"/>
              </a:rPr>
              <a:t>el número </a:t>
            </a:r>
            <a:r>
              <a:rPr lang="es-PE" sz="1400" b="1" dirty="0" smtClean="0">
                <a:latin typeface="Times New Roman" pitchFamily="18" charset="0"/>
              </a:rPr>
              <a:t>22</a:t>
            </a:r>
            <a:endParaRPr lang="es-PE" sz="1400" b="1" dirty="0">
              <a:latin typeface="Times New Roman" pitchFamily="18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857250" y="5424488"/>
            <a:ext cx="76025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600" dirty="0">
                <a:latin typeface="Times New Roman" pitchFamily="18" charset="0"/>
              </a:rPr>
              <a:t>El contador</a:t>
            </a:r>
            <a:r>
              <a:rPr lang="es-PE" sz="16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s-PE" sz="1600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ES_tradnl" sz="1600" b="1" dirty="0" smtClean="0">
                <a:latin typeface="Courier New" pitchFamily="49" charset="0"/>
              </a:rPr>
              <a:t> </a:t>
            </a:r>
            <a:r>
              <a:rPr lang="es-PE" sz="1600" dirty="0" smtClean="0">
                <a:latin typeface="Times New Roman" pitchFamily="18" charset="0"/>
              </a:rPr>
              <a:t>nos </a:t>
            </a:r>
            <a:r>
              <a:rPr lang="es-PE" sz="1600" dirty="0">
                <a:latin typeface="Times New Roman" pitchFamily="18" charset="0"/>
              </a:rPr>
              <a:t>dice que hay tres números ingresados: </a:t>
            </a:r>
            <a:r>
              <a:rPr lang="es-PE" sz="16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s-PE" sz="1600" i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s-PE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s-PE" sz="16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s-PE" sz="1600" i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s-PE" sz="1600" dirty="0">
                <a:latin typeface="Courier New" pitchFamily="49" charset="0"/>
                <a:cs typeface="Courier New" pitchFamily="49" charset="0"/>
              </a:rPr>
              <a:t>] y </a:t>
            </a:r>
            <a:r>
              <a:rPr lang="es-PE" sz="16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s-PE" sz="1600" i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s-PE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/>
            <a:r>
              <a:rPr lang="es-PE" sz="1600" dirty="0">
                <a:latin typeface="Times New Roman" pitchFamily="18" charset="0"/>
              </a:rPr>
              <a:t>También nos indica la posición donde se almacenará el siguiente ingreso.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700164" y="2207213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21085" y="1456209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64" name="6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77187"/>
              </p:ext>
            </p:extLst>
          </p:nvPr>
        </p:nvGraphicFramePr>
        <p:xfrm>
          <a:off x="2277267" y="1664918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5" name="6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31415"/>
              </p:ext>
            </p:extLst>
          </p:nvPr>
        </p:nvGraphicFramePr>
        <p:xfrm>
          <a:off x="2277267" y="2044008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247653" y="3599448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611560" y="2848444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27399"/>
              </p:ext>
            </p:extLst>
          </p:nvPr>
        </p:nvGraphicFramePr>
        <p:xfrm>
          <a:off x="2277267" y="3057153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0" name="6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05174"/>
              </p:ext>
            </p:extLst>
          </p:nvPr>
        </p:nvGraphicFramePr>
        <p:xfrm>
          <a:off x="2277267" y="3436243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3789809" y="5048292"/>
            <a:ext cx="666750" cy="3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es-PE" sz="1000" dirty="0">
              <a:latin typeface="Courier New" pitchFamily="49" charset="0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621085" y="4297288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78" name="7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72227"/>
              </p:ext>
            </p:extLst>
          </p:nvPr>
        </p:nvGraphicFramePr>
        <p:xfrm>
          <a:off x="2277267" y="4505997"/>
          <a:ext cx="5472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3" name="8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93346"/>
              </p:ext>
            </p:extLst>
          </p:nvPr>
        </p:nvGraphicFramePr>
        <p:xfrm>
          <a:off x="2277267" y="4885087"/>
          <a:ext cx="547261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rgbClr val="92D050"/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73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Blue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delo Bluesky" id="{ED23B2D4-3B3B-4B4F-BAF0-02387648F087}" vid="{54A2B2FF-1231-44B3-B675-C15630CBEAA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Bluesky</Template>
  <TotalTime>13271</TotalTime>
  <Words>1039</Words>
  <Application>Microsoft Office PowerPoint</Application>
  <PresentationFormat>Presentación en pantalla (4:3)</PresentationFormat>
  <Paragraphs>415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Modelo Bluesky</vt:lpstr>
      <vt:lpstr>Algoritmos y Estructura de Datos</vt:lpstr>
      <vt:lpstr>Arreglo lineal Artificios y operaciones especiales</vt:lpstr>
      <vt:lpstr>Contenido</vt:lpstr>
      <vt:lpstr>Descripción </vt:lpstr>
      <vt:lpstr>Declaración, creación y reserva</vt:lpstr>
      <vt:lpstr>Declaración, creación y reserva</vt:lpstr>
      <vt:lpstr>Declaración privada, creación y reserva</vt:lpstr>
      <vt:lpstr>Ingreso personalizado</vt:lpstr>
      <vt:lpstr>Ingreso personalizado</vt:lpstr>
      <vt:lpstr>Recorrido</vt:lpstr>
      <vt:lpstr>Redimensionamiento</vt:lpstr>
      <vt:lpstr>Redimensionamiento</vt:lpstr>
      <vt:lpstr>Método privado ampliarArreglo</vt:lpstr>
      <vt:lpstr>Operaciones públicas básicas</vt:lpstr>
      <vt:lpstr>Operaciones públicas complementarias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AED_Semana_06</dc:title>
  <dc:creator>Mendo Paz SRL</dc:creator>
  <cp:lastModifiedBy>lenovo</cp:lastModifiedBy>
  <cp:revision>1</cp:revision>
  <dcterms:created xsi:type="dcterms:W3CDTF">1998-09-12T15:12:24Z</dcterms:created>
  <dcterms:modified xsi:type="dcterms:W3CDTF">2017-08-12T03:19:16Z</dcterms:modified>
</cp:coreProperties>
</file>