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4"/>
  </p:notesMasterIdLst>
  <p:handoutMasterIdLst>
    <p:handoutMasterId r:id="rId15"/>
  </p:handoutMasterIdLst>
  <p:sldIdLst>
    <p:sldId id="578" r:id="rId2"/>
    <p:sldId id="627" r:id="rId3"/>
    <p:sldId id="600" r:id="rId4"/>
    <p:sldId id="719" r:id="rId5"/>
    <p:sldId id="715" r:id="rId6"/>
    <p:sldId id="712" r:id="rId7"/>
    <p:sldId id="713" r:id="rId8"/>
    <p:sldId id="716" r:id="rId9"/>
    <p:sldId id="717" r:id="rId10"/>
    <p:sldId id="720" r:id="rId11"/>
    <p:sldId id="721" r:id="rId12"/>
    <p:sldId id="62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85" autoAdjust="0"/>
    <p:restoredTop sz="93896" autoAdjust="0"/>
  </p:normalViewPr>
  <p:slideViewPr>
    <p:cSldViewPr>
      <p:cViewPr>
        <p:scale>
          <a:sx n="100" d="100"/>
          <a:sy n="100" d="100"/>
        </p:scale>
        <p:origin x="-18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básicas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4536" y="1628800"/>
            <a:ext cx="7637536" cy="421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</a:t>
            </a:r>
            <a:r>
              <a:rPr lang="es-ES" sz="1300" dirty="0" smtClean="0">
                <a:solidFill>
                  <a:srgbClr val="FF0000"/>
                </a:solidFill>
              </a:rPr>
              <a:t>: </a:t>
            </a:r>
            <a:r>
              <a:rPr lang="es-ES" sz="1300" dirty="0" smtClean="0"/>
              <a:t>método que adiciona una dirección de memoria al arreglo</a:t>
            </a:r>
            <a:endParaRPr lang="es-PE" sz="1300" b="1" dirty="0"/>
          </a:p>
          <a:p>
            <a:pPr>
              <a:defRPr/>
            </a:pPr>
            <a:endParaRPr lang="es-PE" sz="13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adicionar(Alumno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s-PE" sz="1400" b="1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es-ES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</a:t>
            </a:r>
            <a:r>
              <a:rPr lang="es-ES" sz="1300" dirty="0" smtClean="0"/>
              <a:t>retira del arreglo la ultima dirección de memoria.</a:t>
            </a:r>
            <a:endParaRPr lang="es-PE" sz="1300" b="1" dirty="0"/>
          </a:p>
          <a:p>
            <a:pPr>
              <a:defRPr/>
            </a:pPr>
            <a:endParaRPr lang="es-PE" sz="13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err="1">
                <a:latin typeface="Consolas" pitchFamily="49" charset="0"/>
                <a:cs typeface="Consolas" pitchFamily="49" charset="0"/>
              </a:rPr>
              <a:t>eliminarAlFinal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tamaño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()-1); 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es-ES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</a:t>
            </a:r>
            <a:r>
              <a:rPr lang="es-ES" sz="1300" dirty="0" smtClean="0"/>
              <a:t>retira del arreglo todas las direcciones de memoria.</a:t>
            </a:r>
            <a:endParaRPr lang="es-PE" sz="1300" b="1" dirty="0"/>
          </a:p>
          <a:p>
            <a:pPr>
              <a:defRPr/>
            </a:pPr>
            <a:endParaRPr lang="es-PE" sz="13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err="1" smtClean="0">
                <a:latin typeface="Consolas" pitchFamily="49" charset="0"/>
                <a:cs typeface="Consolas" pitchFamily="49" charset="0"/>
              </a:rPr>
              <a:t>eliminarTodo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.clear(); 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079770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1800" dirty="0">
              <a:latin typeface="+mj-lt"/>
            </a:endParaRPr>
          </a:p>
          <a:p>
            <a:pPr algn="just">
              <a:buNone/>
            </a:pPr>
            <a:r>
              <a:rPr lang="es-ES" sz="1800" dirty="0" smtClean="0">
                <a:solidFill>
                  <a:srgbClr val="FF0000"/>
                </a:solidFill>
                <a:latin typeface="+mj-lt"/>
              </a:rPr>
              <a:t>      </a:t>
            </a:r>
            <a:endParaRPr lang="es-PE" sz="1800" b="1" dirty="0">
              <a:latin typeface="+mj-lt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13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3232" y="1935196"/>
            <a:ext cx="7637536" cy="36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 smtClean="0">
                <a:solidFill>
                  <a:srgbClr val="FF0000"/>
                </a:solidFill>
              </a:rPr>
              <a:t>Ejemplo</a:t>
            </a:r>
            <a:r>
              <a:rPr lang="es-ES" sz="1300" dirty="0">
                <a:solidFill>
                  <a:srgbClr val="FF0000"/>
                </a:solidFill>
              </a:rPr>
              <a:t>: </a:t>
            </a:r>
            <a:r>
              <a:rPr lang="es-ES" sz="1300" dirty="0"/>
              <a:t>método que </a:t>
            </a:r>
            <a:r>
              <a:rPr lang="es-ES" sz="1300" dirty="0" smtClean="0"/>
              <a:t>busca un código y retorna la dirección </a:t>
            </a:r>
            <a:r>
              <a:rPr lang="es-ES" sz="1300" dirty="0"/>
              <a:t>de </a:t>
            </a:r>
            <a:r>
              <a:rPr lang="es-ES" sz="1300" dirty="0" smtClean="0"/>
              <a:t>memoria del objeto que lo contiene. En caso no exista retorna </a:t>
            </a:r>
            <a:r>
              <a:rPr lang="es-ES" sz="1300" dirty="0" err="1" smtClean="0"/>
              <a:t>null</a:t>
            </a:r>
            <a:r>
              <a:rPr lang="es-ES" sz="1300" dirty="0" smtClean="0"/>
              <a:t>.</a:t>
            </a:r>
            <a:endParaRPr lang="es-PE" sz="1300" b="1" dirty="0"/>
          </a:p>
          <a:p>
            <a:pPr>
              <a:defRPr/>
            </a:pPr>
            <a:endParaRPr lang="es-PE" sz="13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Alumno buscar(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&lt;tamaño()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if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obtener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getCodigo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s-PE" sz="1400" b="1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obtener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</a:t>
            </a:r>
            <a:r>
              <a:rPr lang="es-ES" sz="1300" dirty="0" smtClean="0"/>
              <a:t>recibe </a:t>
            </a:r>
            <a:r>
              <a:rPr lang="es-ES" sz="1300" dirty="0"/>
              <a:t>la dirección de memoria </a:t>
            </a:r>
            <a:r>
              <a:rPr lang="es-ES" sz="1300" dirty="0" smtClean="0"/>
              <a:t>de un objeto Alumno y lo retira del </a:t>
            </a:r>
            <a:r>
              <a:rPr lang="es-ES" sz="1300" dirty="0" err="1" smtClean="0"/>
              <a:t>ArrayList</a:t>
            </a:r>
            <a:r>
              <a:rPr lang="es-ES" sz="1300" dirty="0" smtClean="0"/>
              <a:t>.</a:t>
            </a:r>
            <a:endParaRPr lang="es-PE" sz="1300" b="1" dirty="0" smtClean="0"/>
          </a:p>
          <a:p>
            <a:pPr>
              <a:defRPr/>
            </a:pPr>
            <a:endParaRPr lang="es-PE" sz="14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eliminar(Alumno 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s-PE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079770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1800" dirty="0">
              <a:latin typeface="+mj-lt"/>
            </a:endParaRPr>
          </a:p>
          <a:p>
            <a:pPr algn="just">
              <a:buNone/>
            </a:pPr>
            <a:r>
              <a:rPr lang="es-ES" sz="1800" dirty="0" smtClean="0">
                <a:solidFill>
                  <a:srgbClr val="FF0000"/>
                </a:solidFill>
                <a:latin typeface="+mj-lt"/>
              </a:rPr>
              <a:t>      </a:t>
            </a:r>
            <a:endParaRPr lang="es-PE" sz="1800" b="1" dirty="0">
              <a:latin typeface="+mj-lt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004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8305" y="2636912"/>
            <a:ext cx="7874135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80000"/>
              </a:lnSpc>
              <a:buAutoNum type="alphaLcParenR"/>
            </a:pPr>
            <a:r>
              <a:rPr lang="es-ES" sz="1200" dirty="0" smtClean="0">
                <a:latin typeface="+mj-lt"/>
              </a:rPr>
              <a:t>Implementa la clase </a:t>
            </a:r>
            <a:r>
              <a:rPr lang="es-ES" sz="1200" b="1" dirty="0" smtClean="0">
                <a:latin typeface="+mj-lt"/>
              </a:rPr>
              <a:t>Alumno </a:t>
            </a:r>
            <a:r>
              <a:rPr lang="es-ES" sz="1200" dirty="0" smtClean="0">
                <a:latin typeface="+mj-lt"/>
              </a:rPr>
              <a:t>en el paquete </a:t>
            </a:r>
            <a:r>
              <a:rPr lang="es-ES" sz="1200" b="1" i="1" dirty="0" smtClean="0">
                <a:latin typeface="+mj-lt"/>
              </a:rPr>
              <a:t>clase </a:t>
            </a:r>
            <a:r>
              <a:rPr lang="es-ES" sz="1200" dirty="0" smtClean="0">
                <a:latin typeface="+mj-lt"/>
              </a:rPr>
              <a:t>con los atributos privados: código, nombre, nota1 y nota2; un constructor, los métodos de acceso público set/</a:t>
            </a:r>
            <a:r>
              <a:rPr lang="es-ES" sz="1200" dirty="0" err="1" smtClean="0">
                <a:latin typeface="+mj-lt"/>
              </a:rPr>
              <a:t>get</a:t>
            </a:r>
            <a:r>
              <a:rPr lang="es-ES" sz="1200" dirty="0" smtClean="0">
                <a:latin typeface="+mj-lt"/>
              </a:rPr>
              <a:t> y el método promedio.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1200" dirty="0" smtClean="0">
              <a:latin typeface="+mj-lt"/>
            </a:endParaRPr>
          </a:p>
          <a:p>
            <a:pPr marL="228600" indent="-228600">
              <a:lnSpc>
                <a:spcPct val="80000"/>
              </a:lnSpc>
              <a:buAutoNum type="alphaLcParenR" startAt="2"/>
            </a:pPr>
            <a:r>
              <a:rPr lang="es-ES" sz="1200" dirty="0" smtClean="0">
                <a:latin typeface="+mj-lt"/>
              </a:rPr>
              <a:t>Implementa </a:t>
            </a:r>
            <a:r>
              <a:rPr lang="es-ES" sz="1200" dirty="0">
                <a:latin typeface="+mj-lt"/>
              </a:rPr>
              <a:t>la </a:t>
            </a:r>
            <a:r>
              <a:rPr lang="es-ES" sz="1200" dirty="0" smtClean="0">
                <a:latin typeface="+mj-lt"/>
              </a:rPr>
              <a:t>clase </a:t>
            </a:r>
            <a:r>
              <a:rPr lang="es-ES" sz="1200" b="1" dirty="0" err="1" smtClean="0">
                <a:latin typeface="+mj-lt"/>
              </a:rPr>
              <a:t>ArregloAlumnos</a:t>
            </a:r>
            <a:r>
              <a:rPr lang="es-ES" sz="1200" b="1" dirty="0" smtClean="0">
                <a:latin typeface="+mj-lt"/>
              </a:rPr>
              <a:t> </a:t>
            </a:r>
            <a:r>
              <a:rPr lang="es-ES" sz="1200" dirty="0">
                <a:latin typeface="+mj-lt"/>
              </a:rPr>
              <a:t>en el paquete </a:t>
            </a:r>
            <a:r>
              <a:rPr lang="es-ES" sz="1200" b="1" i="1" dirty="0" smtClean="0">
                <a:latin typeface="+mj-lt"/>
              </a:rPr>
              <a:t>arreglo </a:t>
            </a:r>
            <a:r>
              <a:rPr lang="es-ES" sz="1200" dirty="0" smtClean="0">
                <a:latin typeface="+mj-lt"/>
              </a:rPr>
              <a:t>con el </a:t>
            </a:r>
            <a:r>
              <a:rPr lang="es-ES" sz="1200" dirty="0">
                <a:latin typeface="+mj-lt"/>
              </a:rPr>
              <a:t>atributo </a:t>
            </a:r>
            <a:r>
              <a:rPr lang="es-ES" sz="1200" dirty="0" smtClean="0">
                <a:latin typeface="+mj-lt"/>
              </a:rPr>
              <a:t>privado </a:t>
            </a:r>
            <a:r>
              <a:rPr lang="es-ES" sz="1200" dirty="0" err="1" smtClean="0">
                <a:latin typeface="+mj-lt"/>
              </a:rPr>
              <a:t>ArrayList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alu</a:t>
            </a:r>
            <a:r>
              <a:rPr lang="es-ES" sz="1200" dirty="0" smtClean="0">
                <a:latin typeface="+mj-lt"/>
              </a:rPr>
              <a:t>  de </a:t>
            </a:r>
            <a:r>
              <a:rPr lang="es-ES" sz="1200" dirty="0">
                <a:latin typeface="+mj-lt"/>
              </a:rPr>
              <a:t>tipo </a:t>
            </a:r>
            <a:r>
              <a:rPr lang="es-ES" sz="1200" b="1" dirty="0" smtClean="0">
                <a:latin typeface="+mj-lt"/>
              </a:rPr>
              <a:t>Alumno</a:t>
            </a:r>
            <a:r>
              <a:rPr lang="es-ES" sz="1200" dirty="0" smtClean="0">
                <a:latin typeface="+mj-lt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Implementa </a:t>
            </a:r>
            <a:r>
              <a:rPr lang="es-ES" sz="1200" dirty="0">
                <a:latin typeface="+mj-lt"/>
              </a:rPr>
              <a:t>como </a:t>
            </a:r>
            <a:r>
              <a:rPr lang="es-ES" sz="1200" dirty="0" smtClean="0">
                <a:latin typeface="+mj-lt"/>
              </a:rPr>
              <a:t>públicos: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-  Un </a:t>
            </a:r>
            <a:r>
              <a:rPr lang="es-ES" sz="1200" dirty="0">
                <a:latin typeface="+mj-lt"/>
              </a:rPr>
              <a:t>constructor que </a:t>
            </a:r>
            <a:r>
              <a:rPr lang="es-ES" sz="1200" dirty="0" smtClean="0">
                <a:latin typeface="+mj-lt"/>
              </a:rPr>
              <a:t>crea </a:t>
            </a:r>
            <a:r>
              <a:rPr lang="es-ES" sz="1200" dirty="0">
                <a:latin typeface="+mj-lt"/>
              </a:rPr>
              <a:t>el </a:t>
            </a:r>
            <a:r>
              <a:rPr lang="es-ES" sz="1200" dirty="0" err="1" smtClean="0">
                <a:latin typeface="+mj-lt"/>
              </a:rPr>
              <a:t>ArrayList</a:t>
            </a:r>
            <a:r>
              <a:rPr lang="es-ES" sz="1200" dirty="0" smtClean="0">
                <a:latin typeface="+mj-lt"/>
              </a:rPr>
              <a:t>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alu</a:t>
            </a:r>
            <a:r>
              <a:rPr lang="es-ES" sz="1200" dirty="0" smtClean="0">
                <a:latin typeface="+mj-lt"/>
              </a:rPr>
              <a:t>  de </a:t>
            </a:r>
            <a:r>
              <a:rPr lang="es-ES" sz="1200" dirty="0">
                <a:latin typeface="+mj-lt"/>
              </a:rPr>
              <a:t>tipo </a:t>
            </a:r>
            <a:r>
              <a:rPr lang="es-ES" sz="1200" b="1" dirty="0" smtClean="0">
                <a:latin typeface="+mj-lt"/>
              </a:rPr>
              <a:t>Alumno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y autogenera ocho objetos.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 smtClean="0">
                <a:latin typeface="+mj-lt"/>
              </a:rPr>
              <a:t>       -  Un </a:t>
            </a:r>
            <a:r>
              <a:rPr lang="es-ES" sz="1200" dirty="0">
                <a:latin typeface="+mj-lt"/>
              </a:rPr>
              <a:t>método </a:t>
            </a:r>
            <a:r>
              <a:rPr lang="es-ES" sz="1200" b="1" dirty="0">
                <a:latin typeface="+mj-lt"/>
              </a:rPr>
              <a:t>tamaño</a:t>
            </a:r>
            <a:r>
              <a:rPr lang="es-ES" sz="1200" dirty="0">
                <a:latin typeface="+mj-lt"/>
              </a:rPr>
              <a:t> que </a:t>
            </a:r>
            <a:r>
              <a:rPr lang="es-ES" sz="1200" dirty="0" smtClean="0">
                <a:latin typeface="+mj-lt"/>
              </a:rPr>
              <a:t>retorna </a:t>
            </a:r>
            <a:r>
              <a:rPr lang="es-ES" sz="1200" dirty="0">
                <a:latin typeface="+mj-lt"/>
              </a:rPr>
              <a:t>la cantidad de </a:t>
            </a:r>
            <a:r>
              <a:rPr lang="es-ES" sz="1200" dirty="0" smtClean="0">
                <a:latin typeface="+mj-lt"/>
              </a:rPr>
              <a:t>alumnos </a:t>
            </a:r>
            <a:r>
              <a:rPr lang="es-ES" sz="1200" dirty="0">
                <a:latin typeface="+mj-lt"/>
              </a:rPr>
              <a:t>registrados hasta ese </a:t>
            </a:r>
            <a:r>
              <a:rPr lang="es-ES" sz="1200" dirty="0" smtClean="0">
                <a:latin typeface="+mj-lt"/>
              </a:rPr>
              <a:t>momento.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-  Un </a:t>
            </a:r>
            <a:r>
              <a:rPr lang="es-ES" sz="1200" dirty="0">
                <a:latin typeface="+mj-lt"/>
              </a:rPr>
              <a:t>método </a:t>
            </a:r>
            <a:r>
              <a:rPr lang="es-ES" sz="1200" b="1" dirty="0">
                <a:latin typeface="+mj-lt"/>
              </a:rPr>
              <a:t>obtener</a:t>
            </a:r>
            <a:r>
              <a:rPr lang="es-ES" sz="1200" dirty="0">
                <a:latin typeface="+mj-lt"/>
              </a:rPr>
              <a:t> que </a:t>
            </a:r>
            <a:r>
              <a:rPr lang="es-ES" sz="1200" dirty="0" smtClean="0">
                <a:latin typeface="+mj-lt"/>
              </a:rPr>
              <a:t>recibe </a:t>
            </a:r>
            <a:r>
              <a:rPr lang="es-ES" sz="1200" dirty="0">
                <a:latin typeface="+mj-lt"/>
              </a:rPr>
              <a:t>una posición y </a:t>
            </a:r>
            <a:r>
              <a:rPr lang="es-ES" sz="1200" dirty="0" smtClean="0">
                <a:latin typeface="+mj-lt"/>
              </a:rPr>
              <a:t>retorna la dirección de memoria del alumno </a:t>
            </a:r>
            <a:r>
              <a:rPr lang="es-ES" sz="1200" dirty="0">
                <a:latin typeface="+mj-lt"/>
              </a:rPr>
              <a:t>respectivo. </a:t>
            </a:r>
            <a:endParaRPr lang="es-ES" sz="1200" dirty="0" smtClean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 smtClean="0"/>
              <a:t>       </a:t>
            </a:r>
            <a:r>
              <a:rPr lang="es-ES" sz="1200" dirty="0"/>
              <a:t>-  Un método </a:t>
            </a:r>
            <a:r>
              <a:rPr lang="es-ES" sz="1200" b="1" dirty="0"/>
              <a:t>adicionar</a:t>
            </a:r>
            <a:r>
              <a:rPr lang="es-ES" sz="1200" dirty="0"/>
              <a:t> que recibe la dirección de memoria de un nuevo alumno y lo adiciona al </a:t>
            </a:r>
            <a:r>
              <a:rPr lang="es-ES" sz="1200" dirty="0" err="1"/>
              <a:t>ArrayList</a:t>
            </a:r>
            <a:r>
              <a:rPr lang="es-ES" sz="1200" dirty="0"/>
              <a:t>.</a:t>
            </a:r>
            <a:endParaRPr lang="es-ES" sz="1200" dirty="0" smtClean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 smtClean="0">
                <a:latin typeface="+mj-lt"/>
              </a:rPr>
              <a:t>       -  Un </a:t>
            </a:r>
            <a:r>
              <a:rPr lang="es-ES" sz="1200" dirty="0">
                <a:latin typeface="+mj-lt"/>
              </a:rPr>
              <a:t>método </a:t>
            </a:r>
            <a:r>
              <a:rPr lang="es-ES" sz="1200" b="1" dirty="0" err="1">
                <a:latin typeface="+mj-lt"/>
              </a:rPr>
              <a:t>eliminarAlFinal</a:t>
            </a:r>
            <a:r>
              <a:rPr lang="es-ES" sz="1200" dirty="0">
                <a:latin typeface="+mj-lt"/>
              </a:rPr>
              <a:t> que </a:t>
            </a:r>
            <a:r>
              <a:rPr lang="es-ES" sz="1200" dirty="0" smtClean="0">
                <a:latin typeface="+mj-lt"/>
              </a:rPr>
              <a:t>retira del </a:t>
            </a:r>
            <a:r>
              <a:rPr lang="es-ES" sz="1200" dirty="0" err="1" smtClean="0">
                <a:latin typeface="+mj-lt"/>
              </a:rPr>
              <a:t>ArrayList</a:t>
            </a:r>
            <a:r>
              <a:rPr lang="es-ES" sz="1200" dirty="0" smtClean="0">
                <a:latin typeface="+mj-lt"/>
              </a:rPr>
              <a:t> la última dirección de memoria.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-  Un </a:t>
            </a:r>
            <a:r>
              <a:rPr lang="es-ES" sz="1200" dirty="0">
                <a:latin typeface="+mj-lt"/>
              </a:rPr>
              <a:t>método </a:t>
            </a:r>
            <a:r>
              <a:rPr lang="es-ES" sz="1200" b="1" dirty="0" err="1">
                <a:latin typeface="+mj-lt"/>
              </a:rPr>
              <a:t>eliminarTodo</a:t>
            </a:r>
            <a:r>
              <a:rPr lang="es-ES" sz="1200" dirty="0">
                <a:latin typeface="+mj-lt"/>
              </a:rPr>
              <a:t> que </a:t>
            </a:r>
            <a:r>
              <a:rPr lang="es-ES" sz="1200" dirty="0" smtClean="0">
                <a:latin typeface="+mj-lt"/>
              </a:rPr>
              <a:t>retira del </a:t>
            </a:r>
            <a:r>
              <a:rPr lang="es-ES" sz="1200" dirty="0" err="1" smtClean="0">
                <a:latin typeface="+mj-lt"/>
              </a:rPr>
              <a:t>ArrayList</a:t>
            </a:r>
            <a:r>
              <a:rPr lang="es-ES" sz="1200" dirty="0" smtClean="0">
                <a:latin typeface="+mj-lt"/>
              </a:rPr>
              <a:t> todas las direcciones de memoria.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/>
              <a:t> </a:t>
            </a:r>
            <a:r>
              <a:rPr lang="es-ES" sz="1200" dirty="0" smtClean="0"/>
              <a:t>      -  </a:t>
            </a:r>
            <a:r>
              <a:rPr lang="es-ES" sz="1200" dirty="0"/>
              <a:t>Un método </a:t>
            </a:r>
            <a:r>
              <a:rPr lang="es-ES" sz="1200" b="1" dirty="0" smtClean="0"/>
              <a:t>buscar </a:t>
            </a:r>
            <a:r>
              <a:rPr lang="es-ES" sz="1200" dirty="0" smtClean="0"/>
              <a:t>que busca </a:t>
            </a:r>
            <a:r>
              <a:rPr lang="es-ES" sz="1200" dirty="0"/>
              <a:t>un código y retorna la dirección de memoria del objeto que lo </a:t>
            </a:r>
            <a:r>
              <a:rPr lang="es-ES" sz="1200" dirty="0" smtClean="0"/>
              <a:t>contiene.</a:t>
            </a:r>
            <a:br>
              <a:rPr lang="es-ES" sz="1200" dirty="0" smtClean="0"/>
            </a:br>
            <a:r>
              <a:rPr lang="es-ES" sz="1200" dirty="0" smtClean="0"/>
              <a:t>           En </a:t>
            </a:r>
            <a:r>
              <a:rPr lang="es-ES" sz="1200" dirty="0"/>
              <a:t>caso no </a:t>
            </a:r>
            <a:r>
              <a:rPr lang="es-ES" sz="1200" dirty="0" smtClean="0"/>
              <a:t>existe </a:t>
            </a:r>
            <a:r>
              <a:rPr lang="es-ES" sz="1200" dirty="0"/>
              <a:t>retorna </a:t>
            </a:r>
            <a:r>
              <a:rPr lang="es-ES" sz="1200" dirty="0" err="1"/>
              <a:t>null</a:t>
            </a:r>
            <a:r>
              <a:rPr lang="es-ES" sz="12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/>
              <a:t> </a:t>
            </a:r>
            <a:r>
              <a:rPr lang="es-ES" sz="1200" dirty="0" smtClean="0"/>
              <a:t>      -  </a:t>
            </a:r>
            <a:r>
              <a:rPr lang="es-ES" sz="1200" dirty="0"/>
              <a:t>Un método </a:t>
            </a:r>
            <a:r>
              <a:rPr lang="es-ES" sz="1200" b="1" dirty="0" smtClean="0"/>
              <a:t>eliminar</a:t>
            </a:r>
            <a:r>
              <a:rPr lang="es-ES" sz="1200" dirty="0" smtClean="0"/>
              <a:t> que recibe </a:t>
            </a:r>
            <a:r>
              <a:rPr lang="es-ES" sz="1200" dirty="0"/>
              <a:t>la dirección de memoria de un objeto </a:t>
            </a:r>
            <a:r>
              <a:rPr lang="es-ES" sz="1200" dirty="0" smtClean="0"/>
              <a:t>Alumno y lo </a:t>
            </a:r>
            <a:r>
              <a:rPr lang="es-ES" sz="1200" dirty="0"/>
              <a:t>retira del </a:t>
            </a:r>
            <a:r>
              <a:rPr lang="es-ES" sz="1200" dirty="0" err="1"/>
              <a:t>ArrayList</a:t>
            </a:r>
            <a:r>
              <a:rPr lang="es-ES" sz="1200" dirty="0" smtClean="0"/>
              <a:t>.</a:t>
            </a:r>
            <a:endParaRPr lang="es-PE" sz="1200" b="1" dirty="0"/>
          </a:p>
          <a:p>
            <a:pPr marL="0" indent="0">
              <a:lnSpc>
                <a:spcPct val="80000"/>
              </a:lnSpc>
              <a:buNone/>
            </a:pPr>
            <a:endParaRPr lang="es-PE" sz="1200" dirty="0" smtClean="0">
              <a:latin typeface="+mj-lt"/>
            </a:endParaRPr>
          </a:p>
          <a:p>
            <a:pPr marL="228600" indent="-228600">
              <a:lnSpc>
                <a:spcPct val="80000"/>
              </a:lnSpc>
              <a:buAutoNum type="alphaLcParenR" startAt="3"/>
            </a:pPr>
            <a:r>
              <a:rPr lang="es-PE" sz="1200" dirty="0" smtClean="0">
                <a:latin typeface="+mj-lt"/>
              </a:rPr>
              <a:t>En la clase </a:t>
            </a:r>
            <a:r>
              <a:rPr lang="es-PE" sz="1200" b="1" dirty="0" smtClean="0">
                <a:latin typeface="+mj-lt"/>
              </a:rPr>
              <a:t>Ejemplo </a:t>
            </a:r>
            <a:r>
              <a:rPr lang="es-PE" sz="1200" dirty="0" smtClean="0">
                <a:latin typeface="+mj-lt"/>
              </a:rPr>
              <a:t>declara y crea como variable global un objeto de tipo </a:t>
            </a:r>
            <a:r>
              <a:rPr lang="es-PE" sz="1200" b="1" dirty="0" err="1" smtClean="0">
                <a:latin typeface="+mj-lt"/>
              </a:rPr>
              <a:t>ArregloAlumnos</a:t>
            </a:r>
            <a:r>
              <a:rPr lang="es-PE" sz="1200" dirty="0" smtClean="0">
                <a:latin typeface="+mj-lt"/>
              </a:rPr>
              <a:t> e implementa el </a:t>
            </a:r>
            <a:endParaRPr lang="es-PE" sz="12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PE" sz="1200" dirty="0" smtClean="0">
                <a:latin typeface="+mj-lt"/>
              </a:rPr>
              <a:t>       método listar que visualiza todos los alumnos ingresados.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PE" sz="1200" dirty="0" smtClean="0">
                <a:latin typeface="+mj-lt"/>
              </a:rPr>
              <a:t>       Implementa la pulsación de los botones: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PE" sz="1200" dirty="0" smtClean="0">
                <a:latin typeface="+mj-lt"/>
              </a:rPr>
              <a:t>       -  </a:t>
            </a:r>
            <a:r>
              <a:rPr lang="es-ES" sz="1200" b="1" dirty="0" smtClean="0">
                <a:latin typeface="+mj-lt"/>
              </a:rPr>
              <a:t>Adicionar</a:t>
            </a:r>
            <a:r>
              <a:rPr lang="es-ES" sz="1200" dirty="0" smtClean="0">
                <a:latin typeface="+mj-lt"/>
              </a:rPr>
              <a:t> :  envía </a:t>
            </a:r>
            <a:r>
              <a:rPr lang="es-ES" sz="1200" dirty="0">
                <a:latin typeface="+mj-lt"/>
              </a:rPr>
              <a:t>al método adicionar un nuevo </a:t>
            </a:r>
            <a:r>
              <a:rPr lang="es-ES" sz="1200" dirty="0" smtClean="0">
                <a:latin typeface="+mj-lt"/>
              </a:rPr>
              <a:t>alumno creado, validando que el código no se repita.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-  </a:t>
            </a:r>
            <a:r>
              <a:rPr lang="es-ES" sz="1200" b="1" dirty="0" smtClean="0">
                <a:latin typeface="+mj-lt"/>
              </a:rPr>
              <a:t>Eliminar </a:t>
            </a:r>
            <a:r>
              <a:rPr lang="es-ES" sz="1200" b="1" dirty="0">
                <a:latin typeface="+mj-lt"/>
              </a:rPr>
              <a:t>al </a:t>
            </a:r>
            <a:r>
              <a:rPr lang="es-ES" sz="1200" b="1" dirty="0" smtClean="0">
                <a:latin typeface="+mj-lt"/>
              </a:rPr>
              <a:t>final </a:t>
            </a:r>
            <a:r>
              <a:rPr lang="es-ES" sz="1200" dirty="0" smtClean="0">
                <a:latin typeface="+mj-lt"/>
              </a:rPr>
              <a:t>:  elimina </a:t>
            </a:r>
            <a:r>
              <a:rPr lang="es-ES" sz="1200" dirty="0">
                <a:latin typeface="+mj-lt"/>
              </a:rPr>
              <a:t>al último </a:t>
            </a:r>
            <a:r>
              <a:rPr lang="es-ES" sz="1200" dirty="0" smtClean="0">
                <a:latin typeface="+mj-lt"/>
              </a:rPr>
              <a:t>alumno.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>
                <a:latin typeface="+mj-lt"/>
              </a:rPr>
              <a:t> </a:t>
            </a:r>
            <a:r>
              <a:rPr lang="es-ES" sz="1200" dirty="0" smtClean="0">
                <a:latin typeface="+mj-lt"/>
              </a:rPr>
              <a:t>      -  </a:t>
            </a:r>
            <a:r>
              <a:rPr lang="es-ES" sz="1200" b="1" dirty="0" smtClean="0">
                <a:latin typeface="+mj-lt"/>
              </a:rPr>
              <a:t>Eliminar todo </a:t>
            </a:r>
            <a:r>
              <a:rPr lang="es-ES" sz="1200" dirty="0" smtClean="0">
                <a:latin typeface="+mj-lt"/>
              </a:rPr>
              <a:t>:  elimina </a:t>
            </a:r>
            <a:r>
              <a:rPr lang="es-ES" sz="1200" dirty="0">
                <a:latin typeface="+mj-lt"/>
              </a:rPr>
              <a:t>a todos los </a:t>
            </a:r>
            <a:r>
              <a:rPr lang="es-ES" sz="1200" dirty="0" smtClean="0">
                <a:latin typeface="+mj-lt"/>
              </a:rPr>
              <a:t>alumnos.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200" dirty="0"/>
              <a:t> </a:t>
            </a:r>
            <a:r>
              <a:rPr lang="es-ES" sz="1200" dirty="0" smtClean="0"/>
              <a:t>      -  </a:t>
            </a:r>
            <a:r>
              <a:rPr lang="es-ES" sz="1200" b="1" dirty="0"/>
              <a:t>Eliminar </a:t>
            </a:r>
            <a:r>
              <a:rPr lang="es-ES" sz="1200" b="1" dirty="0" smtClean="0"/>
              <a:t>por código </a:t>
            </a:r>
            <a:r>
              <a:rPr lang="es-ES" sz="1200" dirty="0"/>
              <a:t>:  </a:t>
            </a:r>
            <a:r>
              <a:rPr lang="es-PE" sz="1200" dirty="0" smtClean="0"/>
              <a:t>busca </a:t>
            </a:r>
            <a:r>
              <a:rPr lang="es-PE" sz="1200" dirty="0"/>
              <a:t>un código y si existe retira el objeto del </a:t>
            </a:r>
            <a:r>
              <a:rPr lang="es-PE" sz="1200" dirty="0" smtClean="0"/>
              <a:t>arreglo.</a:t>
            </a:r>
            <a:endParaRPr lang="es-ES" sz="1200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052736"/>
            <a:ext cx="21145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ArrayList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000" smtClean="0"/>
              <a:t>Operaciones especiales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3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10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Descripción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Métodos adicionales de </a:t>
            </a:r>
            <a:r>
              <a:rPr lang="es-ES" dirty="0"/>
              <a:t>la </a:t>
            </a:r>
            <a:r>
              <a:rPr lang="es-ES" dirty="0" smtClean="0"/>
              <a:t>clase </a:t>
            </a:r>
            <a:r>
              <a:rPr lang="es-ES" dirty="0" err="1" smtClean="0"/>
              <a:t>ArrayList</a:t>
            </a:r>
            <a:endParaRPr lang="es-E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básicas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Operaciones públicas </a:t>
            </a:r>
            <a:r>
              <a:rPr lang="es-ES" dirty="0" smtClean="0"/>
              <a:t>complementarias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34821" y="2378408"/>
            <a:ext cx="4680198" cy="97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(123,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“Ana”</a:t>
            </a:r>
            <a:r>
              <a:rPr lang="en-US" sz="1200" b="1" dirty="0" smtClean="0">
                <a:latin typeface="Courier New" pitchFamily="49" charset="0"/>
              </a:rPr>
              <a:t>, 19, 17));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(456,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“Juan”</a:t>
            </a:r>
            <a:r>
              <a:rPr lang="en-US" sz="1200" b="1" dirty="0" smtClean="0">
                <a:latin typeface="Courier New" pitchFamily="49" charset="0"/>
              </a:rPr>
              <a:t>, 15, 14));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(789,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“Pedro”</a:t>
            </a:r>
            <a:r>
              <a:rPr lang="en-US" sz="1200" b="1" dirty="0" smtClean="0">
                <a:latin typeface="Courier New" pitchFamily="49" charset="0"/>
              </a:rPr>
              <a:t>, 19, 15));</a:t>
            </a:r>
            <a:r>
              <a:rPr lang="en-US" sz="1200" b="1" dirty="0">
                <a:latin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.add(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(302,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“David”</a:t>
            </a:r>
            <a:r>
              <a:rPr lang="en-US" sz="1200" b="1" dirty="0" smtClean="0">
                <a:latin typeface="Courier New" pitchFamily="49" charset="0"/>
              </a:rPr>
              <a:t>, 13, 18));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733674" y="4214337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789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“Pedro”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/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5"/>
          <p:cNvSpPr>
            <a:spLocks noChangeArrowheads="1"/>
          </p:cNvSpPr>
          <p:nvPr/>
        </p:nvSpPr>
        <p:spPr bwMode="auto">
          <a:xfrm rot="-5400000">
            <a:off x="4561210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0" y="1858963"/>
            <a:ext cx="9144000" cy="48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ES" sz="1600" b="1" dirty="0" err="1" smtClean="0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&lt;Alumno&gt;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600" b="1" dirty="0" smtClean="0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s-P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&lt;Alumno&gt; </a:t>
            </a:r>
            <a:r>
              <a:rPr lang="es-P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P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H="1" flipV="1">
            <a:off x="2180853" y="4743604"/>
            <a:ext cx="914224" cy="128521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 flipH="1" flipV="1">
            <a:off x="3095077" y="4964397"/>
            <a:ext cx="542750" cy="106223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 flipH="1" flipV="1">
            <a:off x="3991693" y="4390549"/>
            <a:ext cx="209457" cy="162240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 flipH="1" flipV="1">
            <a:off x="1284237" y="5124604"/>
            <a:ext cx="1271539" cy="90738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57510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3850" y="1808635"/>
            <a:ext cx="8820150" cy="180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1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 smtClean="0">
                <a:latin typeface="Courier New" pitchFamily="49" charset="0"/>
              </a:rPr>
              <a:t>add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ES" sz="1600" dirty="0" err="1" smtClean="0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, </a:t>
            </a:r>
            <a:r>
              <a:rPr lang="es-PE" sz="1600" dirty="0" err="1" smtClean="0">
                <a:latin typeface="Courier New" pitchFamily="49" charset="0"/>
              </a:rPr>
              <a:t>Object</a:t>
            </a:r>
            <a:r>
              <a:rPr lang="es-PE" sz="1600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Inserta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la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en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que se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indica</a:t>
            </a:r>
            <a:r>
              <a:rPr lang="en-US" sz="1600" i="1" dirty="0" smtClean="0">
                <a:solidFill>
                  <a:schemeClr val="bg2"/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bg2"/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i="1" dirty="0" smtClean="0">
                <a:latin typeface="Courier New" pitchFamily="49" charset="0"/>
              </a:rPr>
              <a:t>add</a:t>
            </a:r>
            <a:r>
              <a:rPr lang="en-US" sz="1200" b="1" dirty="0" smtClean="0">
                <a:latin typeface="Courier New" pitchFamily="49" charset="0"/>
              </a:rPr>
              <a:t>(0, 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(208,</a:t>
            </a:r>
            <a:r>
              <a:rPr lang="es-ES" sz="12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“José”</a:t>
            </a:r>
            <a:r>
              <a:rPr lang="en-US" sz="1200" b="1" dirty="0" smtClean="0">
                <a:latin typeface="Courier New" pitchFamily="49" charset="0"/>
              </a:rPr>
              <a:t>, 15, 17));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83493" y="5301208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208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“José”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2733674" y="4214337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789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“Pedro”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graphicFrame>
        <p:nvGraphicFramePr>
          <p:cNvPr id="46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7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53757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Rectangle 25"/>
          <p:cNvSpPr>
            <a:spLocks noChangeArrowheads="1"/>
          </p:cNvSpPr>
          <p:nvPr/>
        </p:nvSpPr>
        <p:spPr bwMode="auto">
          <a:xfrm rot="-5400000">
            <a:off x="5102636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 flipH="1" flipV="1">
            <a:off x="1362625" y="5124604"/>
            <a:ext cx="1732452" cy="90421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" name="Line 42"/>
          <p:cNvSpPr>
            <a:spLocks noChangeShapeType="1"/>
          </p:cNvSpPr>
          <p:nvPr/>
        </p:nvSpPr>
        <p:spPr bwMode="auto">
          <a:xfrm flipH="1" flipV="1">
            <a:off x="2267817" y="4758876"/>
            <a:ext cx="1370013" cy="126775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 flipH="1" flipV="1">
            <a:off x="3168346" y="4955694"/>
            <a:ext cx="1032805" cy="1057264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H="1" flipV="1">
            <a:off x="3994942" y="4369908"/>
            <a:ext cx="721074" cy="164304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 flipH="1" flipV="1">
            <a:off x="1475654" y="5661567"/>
            <a:ext cx="1080122" cy="37042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9358793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323850" y="1811338"/>
            <a:ext cx="8820150" cy="16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2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smtClean="0">
                <a:latin typeface="Courier New" pitchFamily="49" charset="0"/>
              </a:rPr>
              <a:t>set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ES" sz="1600" dirty="0" err="1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, </a:t>
            </a:r>
            <a:r>
              <a:rPr lang="es-PE" sz="1600" dirty="0" err="1" smtClean="0">
                <a:latin typeface="Courier New" pitchFamily="49" charset="0"/>
              </a:rPr>
              <a:t>Object</a:t>
            </a:r>
            <a:r>
              <a:rPr lang="es-PE" sz="1600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Impone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una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en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que se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indica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i="1" dirty="0" smtClean="0">
                <a:latin typeface="Courier New" pitchFamily="49" charset="0"/>
              </a:rPr>
              <a:t>set</a:t>
            </a:r>
            <a:r>
              <a:rPr lang="en-US" sz="1200" b="1" dirty="0" smtClean="0">
                <a:latin typeface="Courier New" pitchFamily="49" charset="0"/>
              </a:rPr>
              <a:t>(3,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Alumno</a:t>
            </a:r>
            <a:r>
              <a:rPr lang="en-US" sz="1200" b="1" dirty="0" smtClean="0">
                <a:latin typeface="Courier New" pitchFamily="49" charset="0"/>
              </a:rPr>
              <a:t>(417,</a:t>
            </a:r>
            <a:r>
              <a:rPr lang="es-ES" sz="12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“Carlos”</a:t>
            </a:r>
            <a:r>
              <a:rPr lang="en-US" sz="1200" b="1" dirty="0" smtClean="0">
                <a:latin typeface="Courier New" pitchFamily="49" charset="0"/>
              </a:rPr>
              <a:t>, 20, 19));</a:t>
            </a:r>
            <a:endParaRPr lang="en-US" sz="1200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83493" y="5301208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208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“José”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graphicFrame>
        <p:nvGraphicFramePr>
          <p:cNvPr id="35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22088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25"/>
          <p:cNvSpPr>
            <a:spLocks noChangeArrowheads="1"/>
          </p:cNvSpPr>
          <p:nvPr/>
        </p:nvSpPr>
        <p:spPr bwMode="auto">
          <a:xfrm rot="-5400000">
            <a:off x="5102636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 flipV="1">
            <a:off x="1475654" y="5661567"/>
            <a:ext cx="1080122" cy="37042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832347" y="4445243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417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900" dirty="0" smtClean="0">
                <a:latin typeface="Courier New" pitchFamily="49" charset="0"/>
              </a:rPr>
              <a:t>“Carlos”</a:t>
            </a:r>
            <a:endParaRPr lang="es-PE" sz="900" dirty="0">
              <a:latin typeface="Courier New" pitchFamily="49" charset="0"/>
            </a:endParaRPr>
          </a:p>
          <a:p>
            <a:pPr algn="ctr" eaLnBrk="1" hangingPunct="1"/>
            <a:r>
              <a:rPr lang="es-ES" sz="1000" dirty="0" smtClean="0">
                <a:latin typeface="Courier New" pitchFamily="49" charset="0"/>
              </a:rPr>
              <a:t>20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H="1" flipV="1">
            <a:off x="1362625" y="5124604"/>
            <a:ext cx="1732452" cy="90421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2267817" y="4758876"/>
            <a:ext cx="1370013" cy="126775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 flipV="1">
            <a:off x="3208105" y="5194538"/>
            <a:ext cx="993045" cy="81841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 flipH="1" flipV="1">
            <a:off x="3994942" y="4369908"/>
            <a:ext cx="721074" cy="164304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143831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3850" y="1812515"/>
            <a:ext cx="8820150" cy="16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3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 smtClean="0">
                <a:latin typeface="Courier New" pitchFamily="49" charset="0"/>
              </a:rPr>
              <a:t>remove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ES" sz="1600" dirty="0" err="1">
                <a:solidFill>
                  <a:srgbClr val="BE326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PE" sz="1600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Retira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del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arreglo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 la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posición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indicada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dirty="0" smtClean="0">
                <a:latin typeface="Courier New" pitchFamily="49" charset="0"/>
              </a:rPr>
              <a:t>.</a:t>
            </a:r>
            <a:r>
              <a:rPr lang="en-US" sz="1200" b="1" dirty="0" smtClean="0">
                <a:latin typeface="Courier New" pitchFamily="49" charset="0"/>
              </a:rPr>
              <a:t>remove</a:t>
            </a:r>
            <a:r>
              <a:rPr lang="en-US" sz="1200" dirty="0" smtClean="0">
                <a:latin typeface="Courier New" pitchFamily="49" charset="0"/>
              </a:rPr>
              <a:t>(0</a:t>
            </a:r>
            <a:r>
              <a:rPr lang="en-US" sz="1200" dirty="0">
                <a:latin typeface="Courier New" pitchFamily="49" charset="0"/>
              </a:rPr>
              <a:t>);</a:t>
            </a: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69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14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2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" name="25 Tabla"/>
          <p:cNvGraphicFramePr>
            <a:graphicFrameLocks noGrp="1"/>
          </p:cNvGraphicFramePr>
          <p:nvPr>
            <p:extLst/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5"/>
          <p:cNvSpPr>
            <a:spLocks noChangeArrowheads="1"/>
          </p:cNvSpPr>
          <p:nvPr/>
        </p:nvSpPr>
        <p:spPr bwMode="auto">
          <a:xfrm rot="-5400000">
            <a:off x="4561210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832347" y="4445243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417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900" dirty="0" smtClean="0">
                <a:latin typeface="Courier New" pitchFamily="49" charset="0"/>
              </a:rPr>
              <a:t>“Carlos”</a:t>
            </a:r>
            <a:endParaRPr lang="es-PE" sz="900" dirty="0">
              <a:latin typeface="Courier New" pitchFamily="49" charset="0"/>
            </a:endParaRPr>
          </a:p>
          <a:p>
            <a:pPr algn="ctr" eaLnBrk="1" hangingPunct="1"/>
            <a:r>
              <a:rPr lang="es-ES" sz="1000" dirty="0" smtClean="0">
                <a:latin typeface="Courier New" pitchFamily="49" charset="0"/>
              </a:rPr>
              <a:t>20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H="1" flipV="1">
            <a:off x="2180853" y="4743604"/>
            <a:ext cx="914224" cy="128521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3218927" y="5179297"/>
            <a:ext cx="418899" cy="847329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 flipV="1">
            <a:off x="3991692" y="4354668"/>
            <a:ext cx="209457" cy="165829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8" name="Line 35"/>
          <p:cNvSpPr>
            <a:spLocks noChangeShapeType="1"/>
          </p:cNvSpPr>
          <p:nvPr/>
        </p:nvSpPr>
        <p:spPr bwMode="auto">
          <a:xfrm flipH="1" flipV="1">
            <a:off x="1284237" y="5124604"/>
            <a:ext cx="1271539" cy="90738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83493" y="5301208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208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“José”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15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80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23850" y="1811338"/>
            <a:ext cx="8820150" cy="180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4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 smtClean="0">
                <a:latin typeface="Courier New" pitchFamily="49" charset="0"/>
              </a:rPr>
              <a:t>remove</a:t>
            </a:r>
            <a:r>
              <a:rPr lang="es-PE" sz="1600" dirty="0" smtClean="0">
                <a:latin typeface="Courier New" pitchFamily="49" charset="0"/>
              </a:rPr>
              <a:t>(</a:t>
            </a:r>
            <a:r>
              <a:rPr lang="es-PE" sz="1600" dirty="0" err="1" smtClean="0">
                <a:latin typeface="Courier New" pitchFamily="49" charset="0"/>
              </a:rPr>
              <a:t>Object</a:t>
            </a:r>
            <a:r>
              <a:rPr lang="es-PE" sz="1600" dirty="0" smtClean="0">
                <a:latin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</a:rPr>
              <a:t>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Retira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del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arreglo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dirección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del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objeto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referenciado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b="1" i="1" dirty="0" err="1" smtClean="0">
                <a:latin typeface="Courier New" pitchFamily="49" charset="0"/>
              </a:rPr>
              <a:t>Alumno</a:t>
            </a:r>
            <a:r>
              <a:rPr lang="en-US" sz="12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=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b="1" i="1" dirty="0" smtClean="0">
                <a:latin typeface="Courier New" pitchFamily="49" charset="0"/>
              </a:rPr>
              <a:t>get</a:t>
            </a:r>
            <a:r>
              <a:rPr lang="en-US" sz="1200" b="1" dirty="0" smtClean="0">
                <a:latin typeface="Courier New" pitchFamily="49" charset="0"/>
              </a:rPr>
              <a:t>(1</a:t>
            </a:r>
            <a:r>
              <a:rPr lang="en-US" sz="1200" b="1" dirty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// x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tiene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la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DirMem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del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segundo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alumno</a:t>
            </a:r>
            <a:r>
              <a:rPr lang="en-US" sz="1200" dirty="0">
                <a:latin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b="1" dirty="0" smtClean="0">
                <a:latin typeface="Courier New" pitchFamily="49" charset="0"/>
              </a:rPr>
              <a:t>.remove(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b="1" dirty="0" smtClean="0">
                <a:latin typeface="Courier New" pitchFamily="49" charset="0"/>
              </a:rPr>
              <a:t>); 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// 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el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segundo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alumno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ha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sido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CC00"/>
                </a:solidFill>
                <a:latin typeface="Courier New" pitchFamily="49" charset="0"/>
              </a:rPr>
              <a:t>retirado</a:t>
            </a:r>
            <a:r>
              <a:rPr lang="en-US" sz="1200" i="1" dirty="0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i="1" dirty="0">
                <a:solidFill>
                  <a:srgbClr val="00CC00"/>
                </a:solidFill>
                <a:latin typeface="Courier New" pitchFamily="49" charset="0"/>
              </a:rPr>
              <a:t>del </a:t>
            </a:r>
            <a:r>
              <a:rPr lang="en-US" sz="1200" i="1" dirty="0" err="1">
                <a:solidFill>
                  <a:srgbClr val="00CC00"/>
                </a:solidFill>
                <a:latin typeface="Courier New" pitchFamily="49" charset="0"/>
              </a:rPr>
              <a:t>arreglo</a:t>
            </a: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832770" y="4009549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  <a:p>
            <a:pPr algn="ctr" eaLnBrk="1" hangingPunct="1"/>
            <a:r>
              <a:rPr lang="es-PE" sz="1000" dirty="0">
                <a:solidFill>
                  <a:srgbClr val="FF0000"/>
                </a:solidFill>
                <a:latin typeface="Courier New" pitchFamily="49" charset="0"/>
              </a:rPr>
              <a:t>“Juan”</a:t>
            </a:r>
          </a:p>
          <a:p>
            <a:pPr algn="ctr" eaLnBrk="1" hangingPunct="1"/>
            <a:r>
              <a:rPr lang="es-PE" sz="1000" dirty="0" smtClean="0">
                <a:solidFill>
                  <a:srgbClr val="FF0000"/>
                </a:solidFill>
                <a:latin typeface="Courier New" pitchFamily="49" charset="0"/>
              </a:rPr>
              <a:t>15</a:t>
            </a:r>
            <a:endParaRPr lang="es-PE" sz="1000" dirty="0">
              <a:solidFill>
                <a:srgbClr val="FF0000"/>
              </a:solidFill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solidFill>
                  <a:srgbClr val="FF0000"/>
                </a:solidFill>
                <a:latin typeface="Courier New" pitchFamily="49" charset="0"/>
              </a:rPr>
              <a:t>14</a:t>
            </a:r>
            <a:endParaRPr lang="es-ES" sz="1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598863" y="3620613"/>
            <a:ext cx="792162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302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“David”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13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18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22834" y="4390549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>
                <a:latin typeface="Courier New" pitchFamily="49" charset="0"/>
              </a:rPr>
              <a:t>123</a:t>
            </a:r>
          </a:p>
          <a:p>
            <a:pPr algn="ctr" eaLnBrk="1" hangingPunct="1"/>
            <a:r>
              <a:rPr lang="es-PE" sz="1000" dirty="0">
                <a:latin typeface="Courier New" pitchFamily="49" charset="0"/>
              </a:rPr>
              <a:t>“Ana”</a:t>
            </a: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17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8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9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36560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5"/>
          <p:cNvSpPr>
            <a:spLocks noChangeArrowheads="1"/>
          </p:cNvSpPr>
          <p:nvPr/>
        </p:nvSpPr>
        <p:spPr bwMode="auto">
          <a:xfrm rot="-5400000">
            <a:off x="4021336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832347" y="4445243"/>
            <a:ext cx="792163" cy="720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417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900" dirty="0" smtClean="0">
                <a:latin typeface="Courier New" pitchFamily="49" charset="0"/>
              </a:rPr>
              <a:t>“Carlos”</a:t>
            </a:r>
            <a:endParaRPr lang="es-PE" sz="900" dirty="0">
              <a:latin typeface="Courier New" pitchFamily="49" charset="0"/>
            </a:endParaRPr>
          </a:p>
          <a:p>
            <a:pPr algn="ctr" eaLnBrk="1" hangingPunct="1"/>
            <a:r>
              <a:rPr lang="es-ES" sz="1000" dirty="0" smtClean="0">
                <a:latin typeface="Courier New" pitchFamily="49" charset="0"/>
              </a:rPr>
              <a:t>20</a:t>
            </a:r>
            <a:endParaRPr lang="es-PE" sz="1000" dirty="0">
              <a:latin typeface="Courier New" pitchFamily="49" charset="0"/>
            </a:endParaRPr>
          </a:p>
          <a:p>
            <a:pPr algn="ctr" eaLnBrk="1" hangingPunct="1"/>
            <a:r>
              <a:rPr lang="es-PE" sz="1000" dirty="0" smtClean="0">
                <a:latin typeface="Courier New" pitchFamily="49" charset="0"/>
              </a:rPr>
              <a:t>19</a:t>
            </a:r>
            <a:endParaRPr lang="es-ES" sz="1000" dirty="0">
              <a:latin typeface="Courier New" pitchFamily="49" charset="0"/>
            </a:endParaRP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>
            <a:off x="2228851" y="3536388"/>
            <a:ext cx="0" cy="43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7" name="CuadroTexto 36"/>
          <p:cNvSpPr txBox="1"/>
          <p:nvPr/>
        </p:nvSpPr>
        <p:spPr>
          <a:xfrm>
            <a:off x="2109830" y="3280212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endParaRPr lang="es-E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3095076" y="5179298"/>
            <a:ext cx="123851" cy="84951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V="1">
            <a:off x="3637825" y="4354668"/>
            <a:ext cx="353867" cy="167195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 flipV="1">
            <a:off x="1284237" y="5124604"/>
            <a:ext cx="1271539" cy="907386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477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Métodos adicionales de la clase </a:t>
            </a:r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3850" y="1811338"/>
            <a:ext cx="8820150" cy="187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b="1" dirty="0">
                <a:solidFill>
                  <a:srgbClr val="CC3300"/>
                </a:solidFill>
                <a:latin typeface="Courier New" pitchFamily="49" charset="0"/>
              </a:rPr>
              <a:t>5</a:t>
            </a:r>
            <a:r>
              <a:rPr lang="es-PE" sz="1600" b="1" dirty="0" smtClean="0">
                <a:solidFill>
                  <a:srgbClr val="CC3300"/>
                </a:solidFill>
                <a:latin typeface="Courier New" pitchFamily="49" charset="0"/>
              </a:rPr>
              <a:t>)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600" dirty="0" smtClean="0">
                <a:solidFill>
                  <a:srgbClr val="2D2DB9"/>
                </a:solidFill>
                <a:latin typeface="Courier New" pitchFamily="49" charset="0"/>
              </a:rPr>
              <a:t> </a:t>
            </a:r>
            <a:r>
              <a:rPr lang="es-PE" sz="1600" b="1" dirty="0" err="1">
                <a:latin typeface="Courier New" pitchFamily="49" charset="0"/>
              </a:rPr>
              <a:t>clear</a:t>
            </a:r>
            <a:r>
              <a:rPr lang="es-PE" sz="1600" dirty="0" smtClean="0">
                <a:latin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{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   }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Retira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del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arreglo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todas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las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direcciones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memoria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    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Reinicializa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el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ArrayList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capacidad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inicial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: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diez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alumnos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).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eaLnBrk="1" hangingPunct="1"/>
            <a:r>
              <a:rPr lang="en-US" sz="1200" dirty="0" err="1">
                <a:latin typeface="Courier New" pitchFamily="49" charset="0"/>
              </a:rPr>
              <a:t>Ej</a:t>
            </a:r>
            <a:r>
              <a:rPr lang="en-US" sz="1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   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200" dirty="0" smtClean="0">
                <a:latin typeface="Courier New" pitchFamily="49" charset="0"/>
              </a:rPr>
              <a:t>.</a:t>
            </a:r>
            <a:r>
              <a:rPr lang="en-US" sz="1200" b="1" dirty="0" smtClean="0">
                <a:latin typeface="Courier New" pitchFamily="49" charset="0"/>
              </a:rPr>
              <a:t>clear</a:t>
            </a:r>
            <a:r>
              <a:rPr lang="en-US" sz="1200" dirty="0">
                <a:latin typeface="Courier New" pitchFamily="49" charset="0"/>
              </a:rPr>
              <a:t>();</a:t>
            </a:r>
            <a:endParaRPr lang="en-US" sz="1200" i="1" dirty="0">
              <a:solidFill>
                <a:srgbClr val="00CC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  <a:endParaRPr lang="es-PE" dirty="0">
              <a:latin typeface="Courier New" pitchFamily="49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21085" y="558597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 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7" name="24 Tabla"/>
          <p:cNvGraphicFramePr>
            <a:graphicFrameLocks noGrp="1"/>
          </p:cNvGraphicFramePr>
          <p:nvPr>
            <p:extLst/>
          </p:nvPr>
        </p:nvGraphicFramePr>
        <p:xfrm>
          <a:off x="2277267" y="5823262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8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2246"/>
              </p:ext>
            </p:extLst>
          </p:nvPr>
        </p:nvGraphicFramePr>
        <p:xfrm>
          <a:off x="2277267" y="6202352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5"/>
          <p:cNvSpPr>
            <a:spLocks noChangeArrowheads="1"/>
          </p:cNvSpPr>
          <p:nvPr/>
        </p:nvSpPr>
        <p:spPr bwMode="auto">
          <a:xfrm rot="-5400000">
            <a:off x="2365301" y="6447398"/>
            <a:ext cx="3571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/>
                </a:solidFill>
              </a:rPr>
              <a:t>  </a:t>
            </a:r>
            <a:r>
              <a:rPr lang="es-PE" sz="1400" b="1" dirty="0">
                <a:solidFill>
                  <a:srgbClr val="CC3300"/>
                </a:solidFill>
                <a:sym typeface="Wingdings" pitchFamily="2" charset="2"/>
              </a:rPr>
              <a:t></a:t>
            </a:r>
            <a:endParaRPr lang="es-ES" sz="14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866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13229</TotalTime>
  <Words>898</Words>
  <Application>Microsoft Office PowerPoint</Application>
  <PresentationFormat>Presentación en pantalla (4:3)</PresentationFormat>
  <Paragraphs>278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Modelo Bluesky</vt:lpstr>
      <vt:lpstr>Algoritmos y Estructura de Datos</vt:lpstr>
      <vt:lpstr>Clase ArrayList Operaciones especiales</vt:lpstr>
      <vt:lpstr>Contenido</vt:lpstr>
      <vt:lpstr>Métodos adicionales de la clase ArrayList</vt:lpstr>
      <vt:lpstr>Métodos adicionales de la clase ArrayList</vt:lpstr>
      <vt:lpstr>Métodos adicionales de la clase ArrayList</vt:lpstr>
      <vt:lpstr>Métodos adicionales de la clase ArrayList</vt:lpstr>
      <vt:lpstr>Métodos adicionales de la clase ArrayList</vt:lpstr>
      <vt:lpstr>Métodos adicionales de la clase ArrayList</vt:lpstr>
      <vt:lpstr>Operaciones públicas básicas</vt:lpstr>
      <vt:lpstr>Operaciones públicas complementarias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AED_Semana_10</dc:title>
  <dc:creator>Mendo Paz SRL</dc:creator>
  <cp:lastModifiedBy>lenovo</cp:lastModifiedBy>
  <cp:revision>1</cp:revision>
  <dcterms:created xsi:type="dcterms:W3CDTF">1998-09-12T15:12:24Z</dcterms:created>
  <dcterms:modified xsi:type="dcterms:W3CDTF">2017-08-12T03:20:20Z</dcterms:modified>
</cp:coreProperties>
</file>