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22" r:id="rId2"/>
  </p:sldMasterIdLst>
  <p:notesMasterIdLst>
    <p:notesMasterId r:id="rId28"/>
  </p:notesMasterIdLst>
  <p:handoutMasterIdLst>
    <p:handoutMasterId r:id="rId29"/>
  </p:handoutMasterIdLst>
  <p:sldIdLst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40" r:id="rId11"/>
    <p:sldId id="425" r:id="rId12"/>
    <p:sldId id="426" r:id="rId13"/>
    <p:sldId id="427" r:id="rId14"/>
    <p:sldId id="441" r:id="rId15"/>
    <p:sldId id="444" r:id="rId16"/>
    <p:sldId id="445" r:id="rId17"/>
    <p:sldId id="428" r:id="rId18"/>
    <p:sldId id="429" r:id="rId19"/>
    <p:sldId id="430" r:id="rId20"/>
    <p:sldId id="433" r:id="rId21"/>
    <p:sldId id="434" r:id="rId22"/>
    <p:sldId id="435" r:id="rId23"/>
    <p:sldId id="436" r:id="rId24"/>
    <p:sldId id="437" r:id="rId25"/>
    <p:sldId id="439" r:id="rId26"/>
    <p:sldId id="416" r:id="rId27"/>
  </p:sldIdLst>
  <p:sldSz cx="9144000" cy="6858000" type="screen4x3"/>
  <p:notesSz cx="6718300" cy="98552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165"/>
    <a:srgbClr val="0175B0"/>
    <a:srgbClr val="0070C0"/>
    <a:srgbClr val="5B9BD5"/>
    <a:srgbClr val="009AA6"/>
    <a:srgbClr val="6ABE28"/>
    <a:srgbClr val="2AD1AE"/>
    <a:srgbClr val="FF6600"/>
    <a:srgbClr val="139DFF"/>
    <a:srgbClr val="00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 autoAdjust="0"/>
    <p:restoredTop sz="90179" autoAdjust="0"/>
  </p:normalViewPr>
  <p:slideViewPr>
    <p:cSldViewPr snapToGrid="0">
      <p:cViewPr varScale="1">
        <p:scale>
          <a:sx n="55" d="100"/>
          <a:sy n="55" d="100"/>
        </p:scale>
        <p:origin x="72" y="57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86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FFBD5-55DF-46D5-8F1F-82647587FDDB}" type="datetimeFigureOut">
              <a:rPr lang="es-PE" smtClean="0"/>
              <a:t>22/02/2018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05238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DF348-FDE7-4CEB-8E23-A94B024739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772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05482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A4AEC-F0E5-4D6C-AEBB-05B52BD7B57B}" type="datetimeFigureOut">
              <a:rPr lang="es-PE" smtClean="0"/>
              <a:t>22/02/2018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231900"/>
            <a:ext cx="4432300" cy="3325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1830" y="4742815"/>
            <a:ext cx="5374640" cy="38804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05482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DC9FA-D51B-4809-A5CE-6BAD71C6ED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77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Permite ventanas que se muestren de forma interna.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DAFD4-01E8-4E48-8A8C-EC915CFFBEB9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5371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DAFD4-01E8-4E48-8A8C-EC915CFFBEB9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098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err="1"/>
              <a:t>JDesktopPane</a:t>
            </a:r>
            <a:r>
              <a:rPr lang="es-ES" sz="1200" dirty="0"/>
              <a:t>, de forma similar a iconos y carpetas en el escritorio de Windows</a:t>
            </a:r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s-E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Instancia el </a:t>
            </a:r>
            <a:r>
              <a:rPr lang="es-E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InternaFrame</a:t>
            </a:r>
            <a:r>
              <a:rPr lang="es-E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visualizar</a:t>
            </a:r>
          </a:p>
          <a:p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FrmRegPro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= </a:t>
            </a:r>
            <a:r>
              <a:rPr lang="es-E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s-E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FrmRegPro</a:t>
            </a:r>
            <a:r>
              <a:rPr lang="es-E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s-E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agrega al escritorio </a:t>
            </a:r>
          </a:p>
          <a:p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escritorio.add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(v);  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s-E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visualiza</a:t>
            </a:r>
          </a:p>
          <a:p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v.setVisible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DAFD4-01E8-4E48-8A8C-EC915CFFBEB9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412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901B4-68D6-48BE-BCAD-72B6554060DE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defTabSz="912813" eaLnBrk="0" hangingPunct="0">
              <a:spcBef>
                <a:spcPct val="20000"/>
              </a:spcBef>
              <a:buClr>
                <a:srgbClr val="333399"/>
              </a:buClr>
            </a:pPr>
            <a:endParaRPr lang="es-PE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3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901B4-68D6-48BE-BCAD-72B6554060DE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L</a:t>
            </a: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a Clase Calendar nos permite otras cosas, como por ejemplo, obtener la fecha de otra ubicación geográfica que no sea la del sistema.</a:t>
            </a:r>
            <a:endParaRPr kumimoji="0" lang="es-P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eaLnBrk="1" hangingPunct="1">
              <a:defRPr/>
            </a:pP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y  realizar operaciones, tales como obtener los días de la semana, o la adición de meses, años (u otro tipo de incrementos) a una fecha.</a:t>
            </a:r>
            <a:endParaRPr kumimoji="0" lang="es-P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eaLnBrk="1" hangingPunct="1">
              <a:defRPr/>
            </a:pPr>
            <a:endParaRPr kumimoji="0" lang="es-P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s-P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Date. Sin embargo,</a:t>
            </a:r>
            <a:r>
              <a:rPr kumimoji="0" lang="es-PE" sz="1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ofrece un nulo soporte para la internalización de Aplicaciones.</a:t>
            </a:r>
          </a:p>
          <a:p>
            <a:pPr eaLnBrk="1" hangingPunct="1">
              <a:defRPr/>
            </a:pP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Incorporado a partir de </a:t>
            </a:r>
            <a:r>
              <a:rPr lang="es-PE" sz="1200" kern="0" dirty="0" err="1">
                <a:solidFill>
                  <a:srgbClr val="000000"/>
                </a:solidFill>
                <a:latin typeface="Calibri" pitchFamily="34" charset="0"/>
              </a:rPr>
              <a:t>JDK</a:t>
            </a: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 1.1 </a:t>
            </a:r>
            <a:endParaRPr lang="es-PE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217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901B4-68D6-48BE-BCAD-72B6554060DE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/>
              <a:t>SimpleDateFormat</a:t>
            </a:r>
            <a:r>
              <a:rPr lang="es-PE" dirty="0"/>
              <a:t> formateador = new </a:t>
            </a:r>
            <a:r>
              <a:rPr lang="es-PE" dirty="0" err="1"/>
              <a:t>SimpleDateFormat</a:t>
            </a:r>
            <a:r>
              <a:rPr lang="es-PE" dirty="0"/>
              <a:t>("</a:t>
            </a:r>
            <a:r>
              <a:rPr lang="es-PE" dirty="0" err="1"/>
              <a:t>dd</a:t>
            </a:r>
            <a:r>
              <a:rPr lang="es-PE" dirty="0"/>
              <a:t>/MM/</a:t>
            </a:r>
            <a:r>
              <a:rPr lang="es-PE" dirty="0" err="1"/>
              <a:t>yyyy</a:t>
            </a:r>
            <a:r>
              <a:rPr lang="es-PE" dirty="0"/>
              <a:t>"); </a:t>
            </a:r>
          </a:p>
          <a:p>
            <a:r>
              <a:rPr lang="es-PE" dirty="0" err="1"/>
              <a:t>System.out.println</a:t>
            </a:r>
            <a:r>
              <a:rPr lang="es-PE" dirty="0"/>
              <a:t>(</a:t>
            </a:r>
            <a:r>
              <a:rPr lang="es-PE" dirty="0" err="1"/>
              <a:t>formateador.format</a:t>
            </a:r>
            <a:r>
              <a:rPr lang="es-PE" dirty="0"/>
              <a:t>(new Date())); </a:t>
            </a:r>
          </a:p>
          <a:p>
            <a:endParaRPr lang="es-PE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s-PE" dirty="0" err="1"/>
              <a:t>SimpleDateFormat</a:t>
            </a:r>
            <a:r>
              <a:rPr lang="es-PE" dirty="0"/>
              <a:t> formateador = new </a:t>
            </a:r>
            <a:r>
              <a:rPr lang="es-PE" dirty="0" err="1"/>
              <a:t>SimpleDateFormat</a:t>
            </a:r>
            <a:r>
              <a:rPr lang="es-PE" dirty="0"/>
              <a:t>("'Hoy es' EEEEEEEEE </a:t>
            </a:r>
            <a:r>
              <a:rPr lang="es-PE" dirty="0" err="1"/>
              <a:t>dd</a:t>
            </a:r>
            <a:r>
              <a:rPr lang="es-PE" dirty="0"/>
              <a:t> 'de' MMMMM 'de' </a:t>
            </a:r>
            <a:r>
              <a:rPr lang="es-PE" dirty="0" err="1"/>
              <a:t>yyyy</a:t>
            </a:r>
            <a:r>
              <a:rPr lang="es-PE" dirty="0"/>
              <a:t>"); </a:t>
            </a:r>
            <a:r>
              <a:rPr lang="es-PE" dirty="0" err="1"/>
              <a:t>SimpleDateFormat</a:t>
            </a:r>
            <a:r>
              <a:rPr lang="es-PE" dirty="0"/>
              <a:t> formatea = new </a:t>
            </a:r>
            <a:r>
              <a:rPr lang="es-PE" dirty="0" err="1"/>
              <a:t>SimpleDateFormat</a:t>
            </a:r>
            <a:r>
              <a:rPr lang="es-PE" dirty="0"/>
              <a:t>("</a:t>
            </a:r>
            <a:r>
              <a:rPr lang="es-PE" dirty="0" err="1"/>
              <a:t>dd</a:t>
            </a:r>
            <a:r>
              <a:rPr lang="es-PE" dirty="0"/>
              <a:t>/MM/</a:t>
            </a:r>
            <a:r>
              <a:rPr lang="es-PE" dirty="0" err="1"/>
              <a:t>yyyy</a:t>
            </a:r>
            <a:r>
              <a:rPr lang="es-PE" dirty="0"/>
              <a:t>"); </a:t>
            </a:r>
            <a:r>
              <a:rPr lang="es-PE" dirty="0" err="1"/>
              <a:t>SimpleDateFormat</a:t>
            </a:r>
            <a:r>
              <a:rPr lang="es-PE" dirty="0"/>
              <a:t> forma = new </a:t>
            </a:r>
            <a:r>
              <a:rPr lang="es-PE" dirty="0" err="1"/>
              <a:t>SimpleDateFormat</a:t>
            </a:r>
            <a:r>
              <a:rPr lang="es-PE" dirty="0"/>
              <a:t>("'Ingresaste' EEEEEEEEE </a:t>
            </a:r>
            <a:r>
              <a:rPr lang="es-PE" dirty="0" err="1"/>
              <a:t>dd</a:t>
            </a:r>
            <a:r>
              <a:rPr lang="es-PE" dirty="0"/>
              <a:t> 'de' MMMMM 'de' </a:t>
            </a:r>
            <a:r>
              <a:rPr lang="es-PE" dirty="0" err="1"/>
              <a:t>yyyy</a:t>
            </a:r>
            <a:r>
              <a:rPr lang="es-PE" dirty="0"/>
              <a:t>");</a:t>
            </a:r>
          </a:p>
          <a:p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(el valor representa un número (</a:t>
            </a:r>
            <a:r>
              <a:rPr lang="es-PE" sz="1200" kern="0" dirty="0" err="1">
                <a:solidFill>
                  <a:srgbClr val="000000"/>
                </a:solidFill>
                <a:latin typeface="Calibri" pitchFamily="34" charset="0"/>
              </a:rPr>
              <a:t>long</a:t>
            </a: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) de milisegundos contados desde el 1 de enero de 1970 a las 00:00:00 GMT.)</a:t>
            </a:r>
          </a:p>
          <a:p>
            <a:pPr marL="342900" lvl="0" indent="-342900" algn="l" defTabSz="912813" eaLnBrk="0" hangingPunct="0">
              <a:spcBef>
                <a:spcPct val="20000"/>
              </a:spcBef>
              <a:buClr>
                <a:srgbClr val="333399"/>
              </a:buClr>
            </a:pPr>
            <a:r>
              <a:rPr lang="es-ES" sz="1200" dirty="0"/>
              <a:t>	</a:t>
            </a:r>
            <a:r>
              <a:rPr lang="es-ES" sz="1200" dirty="0">
                <a:latin typeface="Calibri" pitchFamily="34" charset="0"/>
              </a:rPr>
              <a:t>Tiene severas limitaciones, en especial en la internacionalización</a:t>
            </a:r>
            <a:endParaRPr lang="es-PE" sz="120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	L</a:t>
            </a: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a Clase Calendar nos permite otras cosas, como por ejemplo, obtener la fecha de otra ubicación geográfica que no sea la del sistema.</a:t>
            </a:r>
            <a:endParaRPr kumimoji="0" lang="es-P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eaLnBrk="1" hangingPunct="1">
              <a:defRPr/>
            </a:pP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y  realizar operaciones, tales como obtener los días de la semana, o la adición de meses, años (u otro tipo de incrementos) a una fecha.</a:t>
            </a:r>
            <a:endParaRPr kumimoji="0" lang="es-P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eaLnBrk="1" hangingPunct="1">
              <a:defRPr/>
            </a:pPr>
            <a:endParaRPr kumimoji="0" lang="es-P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s-P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Date. Sin embargo,</a:t>
            </a:r>
            <a:r>
              <a:rPr kumimoji="0" lang="es-PE" sz="1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ofrece un nulo soporte para la internalización de Aplicaciones.</a:t>
            </a:r>
          </a:p>
          <a:p>
            <a:pPr eaLnBrk="1" hangingPunct="1">
              <a:defRPr/>
            </a:pP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Incorporado a partir de </a:t>
            </a:r>
            <a:r>
              <a:rPr lang="es-PE" sz="1200" kern="0" dirty="0" err="1">
                <a:solidFill>
                  <a:srgbClr val="000000"/>
                </a:solidFill>
                <a:latin typeface="Calibri" pitchFamily="34" charset="0"/>
              </a:rPr>
              <a:t>JDK</a:t>
            </a: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 1.1 </a:t>
            </a:r>
            <a:endParaRPr lang="es-PE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715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901B4-68D6-48BE-BCAD-72B6554060DE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defTabSz="912813" eaLnBrk="0" hangingPunct="0">
              <a:spcBef>
                <a:spcPct val="20000"/>
              </a:spcBef>
              <a:buClr>
                <a:srgbClr val="333399"/>
              </a:buClr>
            </a:pPr>
            <a:endParaRPr lang="es-PE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832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37DF0-E39E-415C-9481-D1980627BA50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PE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89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37DF0-E39E-415C-9481-D1980627BA50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PE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57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39209-4E9C-4767-B20D-1E082CF67CF8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68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3769" y="3602038"/>
            <a:ext cx="544243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/>
          <a:srcRect r="39262"/>
          <a:stretch/>
        </p:blipFill>
        <p:spPr>
          <a:xfrm>
            <a:off x="344140" y="6216268"/>
            <a:ext cx="1951588" cy="409124"/>
          </a:xfrm>
          <a:prstGeom prst="rect">
            <a:avLst/>
          </a:prstGeom>
        </p:spPr>
      </p:pic>
      <p:pic>
        <p:nvPicPr>
          <p:cNvPr id="6" name="Imagen 2"/>
          <p:cNvPicPr>
            <a:picLocks noChangeAspect="1"/>
          </p:cNvPicPr>
          <p:nvPr userDrawn="1"/>
        </p:nvPicPr>
        <p:blipFill rotWithShape="1">
          <a:blip r:embed="rId3"/>
          <a:srcRect l="61752" t="33239" r="3359"/>
          <a:stretch/>
        </p:blipFill>
        <p:spPr>
          <a:xfrm>
            <a:off x="5833723" y="2266524"/>
            <a:ext cx="3310277" cy="4591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562" y="263769"/>
            <a:ext cx="7077807" cy="3246194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1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84" y="365126"/>
            <a:ext cx="850197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285" y="1681163"/>
            <a:ext cx="418689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285" y="2505075"/>
            <a:ext cx="4186897" cy="38179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193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193837" cy="38179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1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90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90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3053286"/>
            <a:ext cx="2371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23 Grupo"/>
          <p:cNvGrpSpPr/>
          <p:nvPr userDrawn="1"/>
        </p:nvGrpSpPr>
        <p:grpSpPr>
          <a:xfrm>
            <a:off x="6185954" y="2739986"/>
            <a:ext cx="625428" cy="650841"/>
            <a:chOff x="894304" y="3428999"/>
            <a:chExt cx="816541" cy="849720"/>
          </a:xfrm>
        </p:grpSpPr>
        <p:sp>
          <p:nvSpPr>
            <p:cNvPr id="25" name="24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9" name="28 Grupo"/>
          <p:cNvGrpSpPr/>
          <p:nvPr userDrawn="1"/>
        </p:nvGrpSpPr>
        <p:grpSpPr>
          <a:xfrm>
            <a:off x="6494660" y="3514240"/>
            <a:ext cx="618601" cy="647964"/>
            <a:chOff x="1285779" y="4472193"/>
            <a:chExt cx="807628" cy="845964"/>
          </a:xfrm>
        </p:grpSpPr>
        <p:sp>
          <p:nvSpPr>
            <p:cNvPr id="30" name="29 Conector"/>
            <p:cNvSpPr/>
            <p:nvPr userDrawn="1"/>
          </p:nvSpPr>
          <p:spPr>
            <a:xfrm>
              <a:off x="1285779" y="512015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1491673" y="4906988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1692941" y="468763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32 Conector"/>
            <p:cNvSpPr/>
            <p:nvPr userDrawn="1"/>
          </p:nvSpPr>
          <p:spPr>
            <a:xfrm>
              <a:off x="1895407" y="4472193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4" name="33 Grupo"/>
          <p:cNvGrpSpPr/>
          <p:nvPr userDrawn="1"/>
        </p:nvGrpSpPr>
        <p:grpSpPr>
          <a:xfrm>
            <a:off x="6694065" y="2739986"/>
            <a:ext cx="625428" cy="650841"/>
            <a:chOff x="894304" y="3428999"/>
            <a:chExt cx="816541" cy="849720"/>
          </a:xfrm>
        </p:grpSpPr>
        <p:sp>
          <p:nvSpPr>
            <p:cNvPr id="35" name="34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35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36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37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9" name="38 CuadroTexto"/>
          <p:cNvSpPr txBox="1"/>
          <p:nvPr userDrawn="1"/>
        </p:nvSpPr>
        <p:spPr>
          <a:xfrm>
            <a:off x="315662" y="6516115"/>
            <a:ext cx="1581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s-PE" sz="800" b="0" kern="1200" spc="0" baseline="0" dirty="0">
                <a:solidFill>
                  <a:srgbClr val="9AD3F0"/>
                </a:solidFill>
                <a:latin typeface="Candara" panose="020E0502030303020204" pitchFamily="34" charset="0"/>
                <a:ea typeface="+mn-ea"/>
                <a:cs typeface="+mn-cs"/>
              </a:rPr>
              <a:t>www.cibertec.edu.pe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0195082"/>
              </p:ext>
            </p:extLst>
          </p:nvPr>
        </p:nvGraphicFramePr>
        <p:xfrm>
          <a:off x="165370" y="4755775"/>
          <a:ext cx="881326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MIRAFLORES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Calle Diez Canseco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Cdra</a:t>
                      </a:r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2 / Pasaje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Tello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Miraflores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INDEPENDENCIA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Carlos Izaguirre 233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Independencia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BREÑA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Brasil 714 – 792 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(CC La Rambla – Piso 3)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Breña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TRUJILLO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Calle Borgoño 361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Trujillo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(044) 60-2000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SAN JUAN DE LURIGANCHO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Próceres de la Independencia 3023-3043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San Juan de Lurigancho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/>
                    </a:p>
                    <a:p>
                      <a:pPr algn="ctr"/>
                      <a:endParaRPr lang="es-PE" sz="9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SAN MIGUEL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Federico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Gallese</a:t>
                      </a:r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847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San Miguel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632-4900</a:t>
                      </a:r>
                      <a:endParaRPr lang="es-PE" sz="900" dirty="0"/>
                    </a:p>
                    <a:p>
                      <a:pPr algn="ctr"/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BELLAVISTA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Mariscal Oscar R.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Benvides</a:t>
                      </a:r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3866 – 4070 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(CC Mall Aventura Plaza)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Bellavista – Callao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AREQUIPA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Porongoche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500 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(CC Mall Aventura Plaza)</a:t>
                      </a:r>
                    </a:p>
                    <a:p>
                      <a:pPr algn="ctr"/>
                      <a:r>
                        <a:rPr lang="es-PE" sz="900" baseline="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Paucarpata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- Arequipa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(054) 60-3535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1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/>
          <p:cNvPicPr>
            <a:picLocks noChangeAspect="1"/>
          </p:cNvPicPr>
          <p:nvPr userDrawn="1"/>
        </p:nvPicPr>
        <p:blipFill rotWithShape="1">
          <a:blip r:embed="rId2"/>
          <a:srcRect r="3359"/>
          <a:stretch/>
        </p:blipFill>
        <p:spPr>
          <a:xfrm>
            <a:off x="0" y="0"/>
            <a:ext cx="9144000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562" y="263769"/>
            <a:ext cx="7077807" cy="3246194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3769" y="3602038"/>
            <a:ext cx="544243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3"/>
          <a:srcRect r="39262"/>
          <a:stretch/>
        </p:blipFill>
        <p:spPr>
          <a:xfrm>
            <a:off x="344140" y="6216268"/>
            <a:ext cx="1951588" cy="40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9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/>
          <p:cNvPicPr>
            <a:picLocks noChangeAspect="1"/>
          </p:cNvPicPr>
          <p:nvPr userDrawn="1"/>
        </p:nvPicPr>
        <p:blipFill rotWithShape="1">
          <a:blip r:embed="rId2"/>
          <a:srcRect r="3359"/>
          <a:stretch/>
        </p:blipFill>
        <p:spPr>
          <a:xfrm>
            <a:off x="0" y="0"/>
            <a:ext cx="9144000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563" y="263769"/>
            <a:ext cx="5398664" cy="3246194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3769" y="5437762"/>
            <a:ext cx="5864657" cy="118677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8805" y="613807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99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a de Títul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8 Título"/>
          <p:cNvSpPr>
            <a:spLocks noGrp="1"/>
          </p:cNvSpPr>
          <p:nvPr>
            <p:ph type="ctrTitle" hasCustomPrompt="1"/>
          </p:nvPr>
        </p:nvSpPr>
        <p:spPr>
          <a:xfrm>
            <a:off x="721546" y="1963270"/>
            <a:ext cx="8170934" cy="728397"/>
          </a:xfrm>
          <a:ln>
            <a:noFill/>
          </a:ln>
        </p:spPr>
        <p:txBody>
          <a:bodyPr vert="horz" tIns="0" rIns="18288" bIns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TÍTULO</a:t>
            </a:r>
            <a:endParaRPr kumimoji="0" lang="en-US" dirty="0"/>
          </a:p>
        </p:txBody>
      </p:sp>
      <p:grpSp>
        <p:nvGrpSpPr>
          <p:cNvPr id="13" name="12 Grupo"/>
          <p:cNvGrpSpPr/>
          <p:nvPr userDrawn="1"/>
        </p:nvGrpSpPr>
        <p:grpSpPr>
          <a:xfrm>
            <a:off x="714897" y="2783075"/>
            <a:ext cx="614857" cy="683754"/>
            <a:chOff x="714897" y="2783075"/>
            <a:chExt cx="614857" cy="683754"/>
          </a:xfrm>
        </p:grpSpPr>
        <p:sp>
          <p:nvSpPr>
            <p:cNvPr id="14" name="13 Conector"/>
            <p:cNvSpPr/>
            <p:nvPr userDrawn="1"/>
          </p:nvSpPr>
          <p:spPr>
            <a:xfrm>
              <a:off x="71489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5" name="14 Conector"/>
            <p:cNvSpPr/>
            <p:nvPr userDrawn="1"/>
          </p:nvSpPr>
          <p:spPr>
            <a:xfrm>
              <a:off x="91439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6" name="15 Conector"/>
            <p:cNvSpPr/>
            <p:nvPr userDrawn="1"/>
          </p:nvSpPr>
          <p:spPr>
            <a:xfrm>
              <a:off x="113175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8" name="17 Grupo"/>
          <p:cNvGrpSpPr/>
          <p:nvPr userDrawn="1"/>
        </p:nvGrpSpPr>
        <p:grpSpPr>
          <a:xfrm>
            <a:off x="5556387" y="2783075"/>
            <a:ext cx="614857" cy="683754"/>
            <a:chOff x="5556387" y="2783075"/>
            <a:chExt cx="614857" cy="683754"/>
          </a:xfrm>
        </p:grpSpPr>
        <p:sp>
          <p:nvSpPr>
            <p:cNvPr id="20" name="19 Conector"/>
            <p:cNvSpPr/>
            <p:nvPr userDrawn="1"/>
          </p:nvSpPr>
          <p:spPr>
            <a:xfrm>
              <a:off x="555638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1" name="20 Conector"/>
            <p:cNvSpPr/>
            <p:nvPr userDrawn="1"/>
          </p:nvSpPr>
          <p:spPr>
            <a:xfrm>
              <a:off x="5758092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2" name="21 Conector"/>
            <p:cNvSpPr/>
            <p:nvPr userDrawn="1"/>
          </p:nvSpPr>
          <p:spPr>
            <a:xfrm>
              <a:off x="597324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22 Grupo"/>
          <p:cNvGrpSpPr/>
          <p:nvPr userDrawn="1"/>
        </p:nvGrpSpPr>
        <p:grpSpPr>
          <a:xfrm>
            <a:off x="1406538" y="2783075"/>
            <a:ext cx="614857" cy="683754"/>
            <a:chOff x="1406538" y="2783075"/>
            <a:chExt cx="614857" cy="683754"/>
          </a:xfrm>
        </p:grpSpPr>
        <p:sp>
          <p:nvSpPr>
            <p:cNvPr id="24" name="23 Conector"/>
            <p:cNvSpPr/>
            <p:nvPr userDrawn="1"/>
          </p:nvSpPr>
          <p:spPr>
            <a:xfrm>
              <a:off x="1406538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5" name="24 Conector"/>
            <p:cNvSpPr/>
            <p:nvPr userDrawn="1"/>
          </p:nvSpPr>
          <p:spPr>
            <a:xfrm>
              <a:off x="160635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1823395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27 Grupo"/>
          <p:cNvGrpSpPr/>
          <p:nvPr userDrawn="1"/>
        </p:nvGrpSpPr>
        <p:grpSpPr>
          <a:xfrm>
            <a:off x="3481461" y="2783075"/>
            <a:ext cx="614857" cy="683754"/>
            <a:chOff x="3481461" y="2783075"/>
            <a:chExt cx="614857" cy="683754"/>
          </a:xfrm>
        </p:grpSpPr>
        <p:sp>
          <p:nvSpPr>
            <p:cNvPr id="29" name="28 Conector"/>
            <p:cNvSpPr/>
            <p:nvPr userDrawn="1"/>
          </p:nvSpPr>
          <p:spPr>
            <a:xfrm>
              <a:off x="3481461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3682221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3898318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32 Grupo"/>
          <p:cNvGrpSpPr/>
          <p:nvPr userDrawn="1"/>
        </p:nvGrpSpPr>
        <p:grpSpPr>
          <a:xfrm>
            <a:off x="2098179" y="2783075"/>
            <a:ext cx="614857" cy="683754"/>
            <a:chOff x="2098179" y="2783075"/>
            <a:chExt cx="614857" cy="683754"/>
          </a:xfrm>
        </p:grpSpPr>
        <p:sp>
          <p:nvSpPr>
            <p:cNvPr id="34" name="33 Conector"/>
            <p:cNvSpPr/>
            <p:nvPr userDrawn="1"/>
          </p:nvSpPr>
          <p:spPr>
            <a:xfrm>
              <a:off x="2098179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5" name="34 Conector"/>
            <p:cNvSpPr/>
            <p:nvPr userDrawn="1"/>
          </p:nvSpPr>
          <p:spPr>
            <a:xfrm>
              <a:off x="2298309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6" name="35 Conector"/>
            <p:cNvSpPr/>
            <p:nvPr userDrawn="1"/>
          </p:nvSpPr>
          <p:spPr>
            <a:xfrm>
              <a:off x="2515036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36 Grupo"/>
          <p:cNvGrpSpPr/>
          <p:nvPr userDrawn="1"/>
        </p:nvGrpSpPr>
        <p:grpSpPr>
          <a:xfrm>
            <a:off x="4173102" y="2783075"/>
            <a:ext cx="614857" cy="683754"/>
            <a:chOff x="4173102" y="2783075"/>
            <a:chExt cx="614857" cy="683754"/>
          </a:xfrm>
        </p:grpSpPr>
        <p:sp>
          <p:nvSpPr>
            <p:cNvPr id="38" name="37 Conector"/>
            <p:cNvSpPr/>
            <p:nvPr userDrawn="1"/>
          </p:nvSpPr>
          <p:spPr>
            <a:xfrm>
              <a:off x="4173102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9" name="38 Conector"/>
            <p:cNvSpPr/>
            <p:nvPr userDrawn="1"/>
          </p:nvSpPr>
          <p:spPr>
            <a:xfrm>
              <a:off x="437417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0" name="39 Conector"/>
            <p:cNvSpPr/>
            <p:nvPr userDrawn="1"/>
          </p:nvSpPr>
          <p:spPr>
            <a:xfrm>
              <a:off x="4589959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40 Grupo"/>
          <p:cNvGrpSpPr/>
          <p:nvPr userDrawn="1"/>
        </p:nvGrpSpPr>
        <p:grpSpPr>
          <a:xfrm>
            <a:off x="2789820" y="2783075"/>
            <a:ext cx="614857" cy="683754"/>
            <a:chOff x="2789820" y="2783075"/>
            <a:chExt cx="614857" cy="683754"/>
          </a:xfrm>
        </p:grpSpPr>
        <p:sp>
          <p:nvSpPr>
            <p:cNvPr id="42" name="41 Conector"/>
            <p:cNvSpPr/>
            <p:nvPr userDrawn="1"/>
          </p:nvSpPr>
          <p:spPr>
            <a:xfrm>
              <a:off x="2789820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3" name="42 Conector"/>
            <p:cNvSpPr/>
            <p:nvPr userDrawn="1"/>
          </p:nvSpPr>
          <p:spPr>
            <a:xfrm>
              <a:off x="2990265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4" name="43 Conector"/>
            <p:cNvSpPr/>
            <p:nvPr userDrawn="1"/>
          </p:nvSpPr>
          <p:spPr>
            <a:xfrm>
              <a:off x="3206677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5" name="44 Grupo"/>
          <p:cNvGrpSpPr/>
          <p:nvPr userDrawn="1"/>
        </p:nvGrpSpPr>
        <p:grpSpPr>
          <a:xfrm>
            <a:off x="4864743" y="2783075"/>
            <a:ext cx="614857" cy="683754"/>
            <a:chOff x="4864743" y="2783075"/>
            <a:chExt cx="614857" cy="683754"/>
          </a:xfrm>
        </p:grpSpPr>
        <p:sp>
          <p:nvSpPr>
            <p:cNvPr id="46" name="45 Conector"/>
            <p:cNvSpPr/>
            <p:nvPr userDrawn="1"/>
          </p:nvSpPr>
          <p:spPr>
            <a:xfrm>
              <a:off x="4864743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7" name="46 Conector"/>
            <p:cNvSpPr/>
            <p:nvPr userDrawn="1"/>
          </p:nvSpPr>
          <p:spPr>
            <a:xfrm>
              <a:off x="506613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8" name="47 Conector"/>
            <p:cNvSpPr/>
            <p:nvPr userDrawn="1"/>
          </p:nvSpPr>
          <p:spPr>
            <a:xfrm>
              <a:off x="5281600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pic>
        <p:nvPicPr>
          <p:cNvPr id="50" name="Imagen 2"/>
          <p:cNvPicPr>
            <a:picLocks noChangeAspect="1"/>
          </p:cNvPicPr>
          <p:nvPr userDrawn="1"/>
        </p:nvPicPr>
        <p:blipFill rotWithShape="1">
          <a:blip r:embed="rId2"/>
          <a:srcRect l="61752" t="33239" r="3359"/>
          <a:stretch/>
        </p:blipFill>
        <p:spPr>
          <a:xfrm>
            <a:off x="6199518" y="2783075"/>
            <a:ext cx="2937864" cy="4074925"/>
          </a:xfrm>
          <a:prstGeom prst="rect">
            <a:avLst/>
          </a:prstGeom>
        </p:spPr>
      </p:pic>
      <p:pic>
        <p:nvPicPr>
          <p:cNvPr id="51" name="Picture 2" descr="http://imagenes.universia.net/gc/net/images/universidades/c/ca/car/carrusel-cibertec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7" y="3920250"/>
            <a:ext cx="5281600" cy="25339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1375" y="97277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281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 y subtítul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Título"/>
          <p:cNvSpPr>
            <a:spLocks noGrp="1"/>
          </p:cNvSpPr>
          <p:nvPr>
            <p:ph type="ctrTitle" hasCustomPrompt="1"/>
          </p:nvPr>
        </p:nvSpPr>
        <p:spPr>
          <a:xfrm>
            <a:off x="721546" y="1519517"/>
            <a:ext cx="7783536" cy="728399"/>
          </a:xfrm>
          <a:prstGeom prst="rect">
            <a:avLst/>
          </a:prstGeom>
          <a:ln>
            <a:noFill/>
          </a:ln>
        </p:spPr>
        <p:txBody>
          <a:bodyPr vert="horz" tIns="0" rIns="18288" bIns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TÍTULO</a:t>
            </a:r>
            <a:endParaRPr kumimoji="0"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1375" y="97277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 userDrawn="1"/>
        </p:nvGrpSpPr>
        <p:grpSpPr>
          <a:xfrm>
            <a:off x="714897" y="2783075"/>
            <a:ext cx="614857" cy="683754"/>
            <a:chOff x="714897" y="2783075"/>
            <a:chExt cx="614857" cy="683754"/>
          </a:xfrm>
        </p:grpSpPr>
        <p:sp>
          <p:nvSpPr>
            <p:cNvPr id="8" name="7 Conector"/>
            <p:cNvSpPr/>
            <p:nvPr userDrawn="1"/>
          </p:nvSpPr>
          <p:spPr>
            <a:xfrm>
              <a:off x="71489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" name="9 Conector"/>
            <p:cNvSpPr/>
            <p:nvPr userDrawn="1"/>
          </p:nvSpPr>
          <p:spPr>
            <a:xfrm>
              <a:off x="91439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" name="10 Conector"/>
            <p:cNvSpPr/>
            <p:nvPr userDrawn="1"/>
          </p:nvSpPr>
          <p:spPr>
            <a:xfrm>
              <a:off x="113175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2" name="11 Grupo"/>
          <p:cNvGrpSpPr/>
          <p:nvPr userDrawn="1"/>
        </p:nvGrpSpPr>
        <p:grpSpPr>
          <a:xfrm>
            <a:off x="5556387" y="2783075"/>
            <a:ext cx="614857" cy="683754"/>
            <a:chOff x="5556387" y="2783075"/>
            <a:chExt cx="614857" cy="683754"/>
          </a:xfrm>
        </p:grpSpPr>
        <p:sp>
          <p:nvSpPr>
            <p:cNvPr id="13" name="12 Conector"/>
            <p:cNvSpPr/>
            <p:nvPr userDrawn="1"/>
          </p:nvSpPr>
          <p:spPr>
            <a:xfrm>
              <a:off x="555638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4" name="13 Conector"/>
            <p:cNvSpPr/>
            <p:nvPr userDrawn="1"/>
          </p:nvSpPr>
          <p:spPr>
            <a:xfrm>
              <a:off x="5758092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5" name="14 Conector"/>
            <p:cNvSpPr/>
            <p:nvPr userDrawn="1"/>
          </p:nvSpPr>
          <p:spPr>
            <a:xfrm>
              <a:off x="597324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6" name="15 Grupo"/>
          <p:cNvGrpSpPr/>
          <p:nvPr userDrawn="1"/>
        </p:nvGrpSpPr>
        <p:grpSpPr>
          <a:xfrm>
            <a:off x="1406538" y="2783075"/>
            <a:ext cx="614857" cy="683754"/>
            <a:chOff x="1406538" y="2783075"/>
            <a:chExt cx="614857" cy="683754"/>
          </a:xfrm>
        </p:grpSpPr>
        <p:sp>
          <p:nvSpPr>
            <p:cNvPr id="18" name="17 Conector"/>
            <p:cNvSpPr/>
            <p:nvPr userDrawn="1"/>
          </p:nvSpPr>
          <p:spPr>
            <a:xfrm>
              <a:off x="1406538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9" name="18 Conector"/>
            <p:cNvSpPr/>
            <p:nvPr userDrawn="1"/>
          </p:nvSpPr>
          <p:spPr>
            <a:xfrm>
              <a:off x="160635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0" name="19 Conector"/>
            <p:cNvSpPr/>
            <p:nvPr userDrawn="1"/>
          </p:nvSpPr>
          <p:spPr>
            <a:xfrm>
              <a:off x="1823395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1" name="20 Grupo"/>
          <p:cNvGrpSpPr/>
          <p:nvPr userDrawn="1"/>
        </p:nvGrpSpPr>
        <p:grpSpPr>
          <a:xfrm>
            <a:off x="3481461" y="2783075"/>
            <a:ext cx="614857" cy="683754"/>
            <a:chOff x="3481461" y="2783075"/>
            <a:chExt cx="614857" cy="683754"/>
          </a:xfrm>
        </p:grpSpPr>
        <p:sp>
          <p:nvSpPr>
            <p:cNvPr id="22" name="21 Conector"/>
            <p:cNvSpPr/>
            <p:nvPr userDrawn="1"/>
          </p:nvSpPr>
          <p:spPr>
            <a:xfrm>
              <a:off x="3481461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3" name="22 Conector"/>
            <p:cNvSpPr/>
            <p:nvPr userDrawn="1"/>
          </p:nvSpPr>
          <p:spPr>
            <a:xfrm>
              <a:off x="3682221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4" name="23 Conector"/>
            <p:cNvSpPr/>
            <p:nvPr userDrawn="1"/>
          </p:nvSpPr>
          <p:spPr>
            <a:xfrm>
              <a:off x="3898318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24 Grupo"/>
          <p:cNvGrpSpPr/>
          <p:nvPr userDrawn="1"/>
        </p:nvGrpSpPr>
        <p:grpSpPr>
          <a:xfrm>
            <a:off x="2098179" y="2783075"/>
            <a:ext cx="614857" cy="683754"/>
            <a:chOff x="2098179" y="2783075"/>
            <a:chExt cx="614857" cy="683754"/>
          </a:xfrm>
        </p:grpSpPr>
        <p:sp>
          <p:nvSpPr>
            <p:cNvPr id="26" name="25 Conector"/>
            <p:cNvSpPr/>
            <p:nvPr userDrawn="1"/>
          </p:nvSpPr>
          <p:spPr>
            <a:xfrm>
              <a:off x="2098179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2298309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2515036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28 Grupo"/>
          <p:cNvGrpSpPr/>
          <p:nvPr userDrawn="1"/>
        </p:nvGrpSpPr>
        <p:grpSpPr>
          <a:xfrm>
            <a:off x="4173102" y="2783075"/>
            <a:ext cx="614857" cy="683754"/>
            <a:chOff x="4173102" y="2783075"/>
            <a:chExt cx="614857" cy="683754"/>
          </a:xfrm>
        </p:grpSpPr>
        <p:sp>
          <p:nvSpPr>
            <p:cNvPr id="30" name="29 Conector"/>
            <p:cNvSpPr/>
            <p:nvPr userDrawn="1"/>
          </p:nvSpPr>
          <p:spPr>
            <a:xfrm>
              <a:off x="4173102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437417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4589959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32 Grupo"/>
          <p:cNvGrpSpPr/>
          <p:nvPr userDrawn="1"/>
        </p:nvGrpSpPr>
        <p:grpSpPr>
          <a:xfrm>
            <a:off x="2789820" y="2783075"/>
            <a:ext cx="614857" cy="683754"/>
            <a:chOff x="2789820" y="2783075"/>
            <a:chExt cx="614857" cy="683754"/>
          </a:xfrm>
        </p:grpSpPr>
        <p:sp>
          <p:nvSpPr>
            <p:cNvPr id="34" name="33 Conector"/>
            <p:cNvSpPr/>
            <p:nvPr userDrawn="1"/>
          </p:nvSpPr>
          <p:spPr>
            <a:xfrm>
              <a:off x="2789820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5" name="34 Conector"/>
            <p:cNvSpPr/>
            <p:nvPr userDrawn="1"/>
          </p:nvSpPr>
          <p:spPr>
            <a:xfrm>
              <a:off x="2990265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6" name="35 Conector"/>
            <p:cNvSpPr/>
            <p:nvPr userDrawn="1"/>
          </p:nvSpPr>
          <p:spPr>
            <a:xfrm>
              <a:off x="3206677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36 Grupo"/>
          <p:cNvGrpSpPr/>
          <p:nvPr userDrawn="1"/>
        </p:nvGrpSpPr>
        <p:grpSpPr>
          <a:xfrm>
            <a:off x="4864743" y="2783075"/>
            <a:ext cx="614857" cy="683754"/>
            <a:chOff x="4864743" y="2783075"/>
            <a:chExt cx="614857" cy="683754"/>
          </a:xfrm>
        </p:grpSpPr>
        <p:sp>
          <p:nvSpPr>
            <p:cNvPr id="38" name="37 Conector"/>
            <p:cNvSpPr/>
            <p:nvPr userDrawn="1"/>
          </p:nvSpPr>
          <p:spPr>
            <a:xfrm>
              <a:off x="4864743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9" name="38 Conector"/>
            <p:cNvSpPr/>
            <p:nvPr userDrawn="1"/>
          </p:nvSpPr>
          <p:spPr>
            <a:xfrm>
              <a:off x="506613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0" name="39 Conector"/>
            <p:cNvSpPr/>
            <p:nvPr userDrawn="1"/>
          </p:nvSpPr>
          <p:spPr>
            <a:xfrm>
              <a:off x="5281600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sp>
        <p:nvSpPr>
          <p:cNvPr id="47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32682" y="2267483"/>
            <a:ext cx="7772400" cy="395035"/>
          </a:xfrm>
          <a:prstGeom prst="rect">
            <a:avLst/>
          </a:prstGeom>
        </p:spPr>
        <p:txBody>
          <a:bodyPr lIns="45720" rIns="4572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>
              <a:buNone/>
              <a:defRPr sz="22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dirty="0"/>
              <a:t>Subtítulo</a:t>
            </a:r>
          </a:p>
        </p:txBody>
      </p:sp>
      <p:pic>
        <p:nvPicPr>
          <p:cNvPr id="41" name="Imagen 2"/>
          <p:cNvPicPr>
            <a:picLocks noChangeAspect="1"/>
          </p:cNvPicPr>
          <p:nvPr userDrawn="1"/>
        </p:nvPicPr>
        <p:blipFill rotWithShape="1">
          <a:blip r:embed="rId3"/>
          <a:srcRect l="61752" t="33239" r="3359"/>
          <a:stretch/>
        </p:blipFill>
        <p:spPr>
          <a:xfrm>
            <a:off x="6199518" y="2783075"/>
            <a:ext cx="2937864" cy="4074925"/>
          </a:xfrm>
          <a:prstGeom prst="rect">
            <a:avLst/>
          </a:prstGeom>
        </p:spPr>
      </p:pic>
      <p:pic>
        <p:nvPicPr>
          <p:cNvPr id="2050" name="Picture 2" descr="http://www.movistar.com.pe/documents/10182/1119302/png_bannerD_cibertec.png/a4030f5d-7f46-48fa-99b0-66f25ff07bc9?t=142567872038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7" y="4095344"/>
            <a:ext cx="3803890" cy="249220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515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 de carrera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 hasCustomPrompt="1"/>
          </p:nvPr>
        </p:nvSpPr>
        <p:spPr>
          <a:xfrm>
            <a:off x="179512" y="188640"/>
            <a:ext cx="8712968" cy="1152128"/>
          </a:xfrm>
          <a:prstGeom prst="rect">
            <a:avLst/>
          </a:prstGeom>
          <a:ln>
            <a:noFill/>
          </a:ln>
        </p:spPr>
        <p:txBody>
          <a:bodyPr vert="horz" tIns="0" rIns="18288" bIns="0" anchor="t" anchorCtr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TITULO</a:t>
            </a:r>
            <a:endParaRPr kumimoji="0" lang="en-US" dirty="0"/>
          </a:p>
        </p:txBody>
      </p:sp>
      <p:sp>
        <p:nvSpPr>
          <p:cNvPr id="17" name="16 Subtítulo"/>
          <p:cNvSpPr>
            <a:spLocks noGrp="1"/>
          </p:cNvSpPr>
          <p:nvPr>
            <p:ph type="subTitle" idx="1" hasCustomPrompt="1"/>
          </p:nvPr>
        </p:nvSpPr>
        <p:spPr>
          <a:xfrm>
            <a:off x="179512" y="6025189"/>
            <a:ext cx="6846912" cy="816496"/>
          </a:xfrm>
          <a:prstGeom prst="rect">
            <a:avLst/>
          </a:prstGeom>
        </p:spPr>
        <p:txBody>
          <a:bodyPr lIns="0" rIns="18288" anchor="b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marR="45720" indent="0" algn="just">
              <a:spcBef>
                <a:spcPts val="0"/>
              </a:spcBef>
              <a:buNone/>
              <a:defRPr sz="2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dirty="0"/>
              <a:t>Referencia</a:t>
            </a:r>
          </a:p>
          <a:p>
            <a:r>
              <a:rPr kumimoji="0" lang="es-ES" dirty="0"/>
              <a:t>2016</a:t>
            </a:r>
            <a:endParaRPr kumimoji="0" lang="en-US" dirty="0"/>
          </a:p>
        </p:txBody>
      </p:sp>
      <p:sp>
        <p:nvSpPr>
          <p:cNvPr id="12" name="8 Título"/>
          <p:cNvSpPr txBox="1">
            <a:spLocks/>
          </p:cNvSpPr>
          <p:nvPr userDrawn="1"/>
        </p:nvSpPr>
        <p:spPr>
          <a:xfrm>
            <a:off x="179512" y="1340768"/>
            <a:ext cx="8712968" cy="57606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t" anchorCtr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Candara" panose="020E0502030303020204" pitchFamily="34" charset="0"/>
              </a:rPr>
              <a:t>Subtítutlo</a:t>
            </a:r>
            <a:endParaRPr lang="en-US" sz="2400" dirty="0">
              <a:latin typeface="Candara" panose="020E0502030303020204" pitchFamily="34" charset="0"/>
            </a:endParaRPr>
          </a:p>
        </p:txBody>
      </p:sp>
      <p:grpSp>
        <p:nvGrpSpPr>
          <p:cNvPr id="81" name="80 Grupo"/>
          <p:cNvGrpSpPr/>
          <p:nvPr userDrawn="1"/>
        </p:nvGrpSpPr>
        <p:grpSpPr>
          <a:xfrm>
            <a:off x="6608811" y="4651274"/>
            <a:ext cx="1549294" cy="1605566"/>
            <a:chOff x="6608811" y="4651274"/>
            <a:chExt cx="1549294" cy="1605566"/>
          </a:xfrm>
        </p:grpSpPr>
        <p:sp>
          <p:nvSpPr>
            <p:cNvPr id="82" name="81 Conector"/>
            <p:cNvSpPr/>
            <p:nvPr userDrawn="1"/>
          </p:nvSpPr>
          <p:spPr>
            <a:xfrm>
              <a:off x="7798105" y="4651274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3" name="82 Conector"/>
            <p:cNvSpPr/>
            <p:nvPr userDrawn="1"/>
          </p:nvSpPr>
          <p:spPr>
            <a:xfrm>
              <a:off x="7393222" y="5062942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4" name="83 Conector"/>
            <p:cNvSpPr/>
            <p:nvPr userDrawn="1"/>
          </p:nvSpPr>
          <p:spPr>
            <a:xfrm>
              <a:off x="7020758" y="548733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5" name="84 Conector"/>
            <p:cNvSpPr/>
            <p:nvPr userDrawn="1"/>
          </p:nvSpPr>
          <p:spPr>
            <a:xfrm>
              <a:off x="6608811" y="5896840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86" name="85 Grupo"/>
          <p:cNvGrpSpPr/>
          <p:nvPr userDrawn="1"/>
        </p:nvGrpSpPr>
        <p:grpSpPr>
          <a:xfrm>
            <a:off x="5090961" y="577034"/>
            <a:ext cx="1560466" cy="1647949"/>
            <a:chOff x="5090961" y="577034"/>
            <a:chExt cx="1560466" cy="1647949"/>
          </a:xfrm>
        </p:grpSpPr>
        <p:sp>
          <p:nvSpPr>
            <p:cNvPr id="87" name="86 Conector"/>
            <p:cNvSpPr/>
            <p:nvPr userDrawn="1"/>
          </p:nvSpPr>
          <p:spPr>
            <a:xfrm>
              <a:off x="6291427" y="577034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8" name="87 Conector"/>
            <p:cNvSpPr/>
            <p:nvPr userDrawn="1"/>
          </p:nvSpPr>
          <p:spPr>
            <a:xfrm>
              <a:off x="5873097" y="1003890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9" name="88 Conector"/>
            <p:cNvSpPr/>
            <p:nvPr userDrawn="1"/>
          </p:nvSpPr>
          <p:spPr>
            <a:xfrm>
              <a:off x="5479405" y="1428582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0" name="89 Conector"/>
            <p:cNvSpPr/>
            <p:nvPr userDrawn="1"/>
          </p:nvSpPr>
          <p:spPr>
            <a:xfrm>
              <a:off x="5090961" y="186498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91" name="90 Grupo"/>
          <p:cNvGrpSpPr/>
          <p:nvPr userDrawn="1"/>
        </p:nvGrpSpPr>
        <p:grpSpPr>
          <a:xfrm>
            <a:off x="2938823" y="2519805"/>
            <a:ext cx="1553393" cy="1635518"/>
            <a:chOff x="2938823" y="2519805"/>
            <a:chExt cx="1553393" cy="1635518"/>
          </a:xfrm>
        </p:grpSpPr>
        <p:sp>
          <p:nvSpPr>
            <p:cNvPr id="92" name="91 Conector"/>
            <p:cNvSpPr/>
            <p:nvPr userDrawn="1"/>
          </p:nvSpPr>
          <p:spPr>
            <a:xfrm rot="16396420">
              <a:off x="2938823" y="2519805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3" name="92 Conector"/>
            <p:cNvSpPr/>
            <p:nvPr userDrawn="1"/>
          </p:nvSpPr>
          <p:spPr>
            <a:xfrm rot="16396420">
              <a:off x="3334079" y="2948379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4" name="93 Conector"/>
            <p:cNvSpPr/>
            <p:nvPr userDrawn="1"/>
          </p:nvSpPr>
          <p:spPr>
            <a:xfrm rot="16396420">
              <a:off x="3752245" y="3365681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5" name="94 Conector"/>
            <p:cNvSpPr/>
            <p:nvPr userDrawn="1"/>
          </p:nvSpPr>
          <p:spPr>
            <a:xfrm rot="16396420">
              <a:off x="4132216" y="379532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96" name="95 Grupo"/>
          <p:cNvGrpSpPr/>
          <p:nvPr userDrawn="1"/>
        </p:nvGrpSpPr>
        <p:grpSpPr>
          <a:xfrm>
            <a:off x="6471427" y="577034"/>
            <a:ext cx="1552628" cy="1633593"/>
            <a:chOff x="6471427" y="577034"/>
            <a:chExt cx="1552628" cy="1633593"/>
          </a:xfrm>
        </p:grpSpPr>
        <p:sp>
          <p:nvSpPr>
            <p:cNvPr id="97" name="96 Conector"/>
            <p:cNvSpPr/>
            <p:nvPr userDrawn="1"/>
          </p:nvSpPr>
          <p:spPr>
            <a:xfrm>
              <a:off x="6471427" y="1850627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8" name="97 Conector"/>
            <p:cNvSpPr/>
            <p:nvPr userDrawn="1"/>
          </p:nvSpPr>
          <p:spPr>
            <a:xfrm>
              <a:off x="6864802" y="1415699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9" name="98 Conector"/>
            <p:cNvSpPr/>
            <p:nvPr userDrawn="1"/>
          </p:nvSpPr>
          <p:spPr>
            <a:xfrm>
              <a:off x="7258833" y="1016570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0" name="99 Conector"/>
            <p:cNvSpPr/>
            <p:nvPr userDrawn="1"/>
          </p:nvSpPr>
          <p:spPr>
            <a:xfrm>
              <a:off x="7664055" y="577034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01" name="100 Grupo"/>
          <p:cNvGrpSpPr/>
          <p:nvPr userDrawn="1"/>
        </p:nvGrpSpPr>
        <p:grpSpPr>
          <a:xfrm>
            <a:off x="3704065" y="4568550"/>
            <a:ext cx="1566896" cy="1629411"/>
            <a:chOff x="3704065" y="4568550"/>
            <a:chExt cx="1566896" cy="1629411"/>
          </a:xfrm>
        </p:grpSpPr>
        <p:sp>
          <p:nvSpPr>
            <p:cNvPr id="102" name="101 Conector"/>
            <p:cNvSpPr/>
            <p:nvPr userDrawn="1"/>
          </p:nvSpPr>
          <p:spPr>
            <a:xfrm>
              <a:off x="3704065" y="5837961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3" name="102 Conector"/>
            <p:cNvSpPr/>
            <p:nvPr userDrawn="1"/>
          </p:nvSpPr>
          <p:spPr>
            <a:xfrm>
              <a:off x="4112034" y="5416758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4" name="103 Conector"/>
            <p:cNvSpPr/>
            <p:nvPr userDrawn="1"/>
          </p:nvSpPr>
          <p:spPr>
            <a:xfrm>
              <a:off x="4506524" y="4997299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5" name="104 Conector"/>
            <p:cNvSpPr/>
            <p:nvPr userDrawn="1"/>
          </p:nvSpPr>
          <p:spPr>
            <a:xfrm>
              <a:off x="4910961" y="4568550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06" name="105 Grupo"/>
          <p:cNvGrpSpPr/>
          <p:nvPr userDrawn="1"/>
        </p:nvGrpSpPr>
        <p:grpSpPr>
          <a:xfrm>
            <a:off x="894304" y="3428999"/>
            <a:ext cx="816541" cy="849720"/>
            <a:chOff x="894304" y="3428999"/>
            <a:chExt cx="816541" cy="849720"/>
          </a:xfrm>
        </p:grpSpPr>
        <p:sp>
          <p:nvSpPr>
            <p:cNvPr id="107" name="106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8" name="107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9" name="108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0" name="109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11" name="110 Grupo"/>
          <p:cNvGrpSpPr/>
          <p:nvPr userDrawn="1"/>
        </p:nvGrpSpPr>
        <p:grpSpPr>
          <a:xfrm>
            <a:off x="4319704" y="2515102"/>
            <a:ext cx="1553393" cy="1635518"/>
            <a:chOff x="2938823" y="2519805"/>
            <a:chExt cx="1553393" cy="1635518"/>
          </a:xfrm>
        </p:grpSpPr>
        <p:sp>
          <p:nvSpPr>
            <p:cNvPr id="112" name="111 Conector"/>
            <p:cNvSpPr/>
            <p:nvPr userDrawn="1"/>
          </p:nvSpPr>
          <p:spPr>
            <a:xfrm rot="16396420">
              <a:off x="2938823" y="2519805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3" name="112 Conector"/>
            <p:cNvSpPr/>
            <p:nvPr userDrawn="1"/>
          </p:nvSpPr>
          <p:spPr>
            <a:xfrm rot="16396420">
              <a:off x="3334079" y="2948379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4" name="113 Conector"/>
            <p:cNvSpPr/>
            <p:nvPr userDrawn="1"/>
          </p:nvSpPr>
          <p:spPr>
            <a:xfrm rot="16396420">
              <a:off x="3752245" y="3365681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5" name="114 Conector"/>
            <p:cNvSpPr/>
            <p:nvPr userDrawn="1"/>
          </p:nvSpPr>
          <p:spPr>
            <a:xfrm rot="16396420">
              <a:off x="4132216" y="379532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16" name="115 Grupo"/>
          <p:cNvGrpSpPr/>
          <p:nvPr userDrawn="1"/>
        </p:nvGrpSpPr>
        <p:grpSpPr>
          <a:xfrm>
            <a:off x="1285779" y="4472193"/>
            <a:ext cx="807628" cy="845964"/>
            <a:chOff x="1285779" y="4472193"/>
            <a:chExt cx="807628" cy="845964"/>
          </a:xfrm>
        </p:grpSpPr>
        <p:sp>
          <p:nvSpPr>
            <p:cNvPr id="117" name="116 Conector"/>
            <p:cNvSpPr/>
            <p:nvPr userDrawn="1"/>
          </p:nvSpPr>
          <p:spPr>
            <a:xfrm>
              <a:off x="1285779" y="512015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8" name="117 Conector"/>
            <p:cNvSpPr/>
            <p:nvPr userDrawn="1"/>
          </p:nvSpPr>
          <p:spPr>
            <a:xfrm>
              <a:off x="1491673" y="4906988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9" name="118 Conector"/>
            <p:cNvSpPr/>
            <p:nvPr userDrawn="1"/>
          </p:nvSpPr>
          <p:spPr>
            <a:xfrm>
              <a:off x="1692941" y="468763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0" name="119 Conector"/>
            <p:cNvSpPr/>
            <p:nvPr userDrawn="1"/>
          </p:nvSpPr>
          <p:spPr>
            <a:xfrm>
              <a:off x="1895407" y="4472193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21" name="120 Grupo"/>
          <p:cNvGrpSpPr/>
          <p:nvPr userDrawn="1"/>
        </p:nvGrpSpPr>
        <p:grpSpPr>
          <a:xfrm>
            <a:off x="1590673" y="3428999"/>
            <a:ext cx="816541" cy="849720"/>
            <a:chOff x="894304" y="3428999"/>
            <a:chExt cx="816541" cy="849720"/>
          </a:xfrm>
        </p:grpSpPr>
        <p:sp>
          <p:nvSpPr>
            <p:cNvPr id="122" name="121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3" name="122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4" name="123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5" name="124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pic>
        <p:nvPicPr>
          <p:cNvPr id="1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8" y="2638607"/>
            <a:ext cx="19526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3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 de sección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 hasCustomPrompt="1"/>
          </p:nvPr>
        </p:nvSpPr>
        <p:spPr>
          <a:xfrm>
            <a:off x="721546" y="2100378"/>
            <a:ext cx="8170934" cy="591289"/>
          </a:xfrm>
          <a:prstGeom prst="rect">
            <a:avLst/>
          </a:prstGeom>
          <a:ln>
            <a:noFill/>
          </a:ln>
        </p:spPr>
        <p:txBody>
          <a:bodyPr vert="horz" tIns="0" rIns="18288" bIns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TITULO</a:t>
            </a:r>
            <a:endParaRPr kumimoji="0"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12382" y="2981075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40 Grupo"/>
          <p:cNvGrpSpPr/>
          <p:nvPr userDrawn="1"/>
        </p:nvGrpSpPr>
        <p:grpSpPr>
          <a:xfrm>
            <a:off x="714897" y="2783075"/>
            <a:ext cx="614857" cy="683754"/>
            <a:chOff x="714897" y="2783075"/>
            <a:chExt cx="614857" cy="683754"/>
          </a:xfrm>
        </p:grpSpPr>
        <p:sp>
          <p:nvSpPr>
            <p:cNvPr id="6" name="5 Conector"/>
            <p:cNvSpPr/>
            <p:nvPr userDrawn="1"/>
          </p:nvSpPr>
          <p:spPr>
            <a:xfrm>
              <a:off x="71489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9" name="18 Conector"/>
            <p:cNvSpPr/>
            <p:nvPr userDrawn="1"/>
          </p:nvSpPr>
          <p:spPr>
            <a:xfrm>
              <a:off x="91439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113175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" name="3 Grupo"/>
          <p:cNvGrpSpPr/>
          <p:nvPr userDrawn="1"/>
        </p:nvGrpSpPr>
        <p:grpSpPr>
          <a:xfrm>
            <a:off x="5556387" y="2783075"/>
            <a:ext cx="614857" cy="683754"/>
            <a:chOff x="5556387" y="2783075"/>
            <a:chExt cx="614857" cy="683754"/>
          </a:xfrm>
        </p:grpSpPr>
        <p:sp>
          <p:nvSpPr>
            <p:cNvPr id="18" name="17 Conector"/>
            <p:cNvSpPr/>
            <p:nvPr userDrawn="1"/>
          </p:nvSpPr>
          <p:spPr>
            <a:xfrm>
              <a:off x="555638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5758092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597324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39 Grupo"/>
          <p:cNvGrpSpPr/>
          <p:nvPr userDrawn="1"/>
        </p:nvGrpSpPr>
        <p:grpSpPr>
          <a:xfrm>
            <a:off x="1406538" y="2783075"/>
            <a:ext cx="614857" cy="683754"/>
            <a:chOff x="1406538" y="2783075"/>
            <a:chExt cx="614857" cy="683754"/>
          </a:xfrm>
        </p:grpSpPr>
        <p:sp>
          <p:nvSpPr>
            <p:cNvPr id="10" name="9 Conector"/>
            <p:cNvSpPr/>
            <p:nvPr userDrawn="1"/>
          </p:nvSpPr>
          <p:spPr>
            <a:xfrm>
              <a:off x="1406538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0" name="19 Conector"/>
            <p:cNvSpPr/>
            <p:nvPr userDrawn="1"/>
          </p:nvSpPr>
          <p:spPr>
            <a:xfrm>
              <a:off x="160635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9" name="28 Conector"/>
            <p:cNvSpPr/>
            <p:nvPr userDrawn="1"/>
          </p:nvSpPr>
          <p:spPr>
            <a:xfrm>
              <a:off x="1823395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36 Grupo"/>
          <p:cNvGrpSpPr/>
          <p:nvPr userDrawn="1"/>
        </p:nvGrpSpPr>
        <p:grpSpPr>
          <a:xfrm>
            <a:off x="3481461" y="2783075"/>
            <a:ext cx="614857" cy="683754"/>
            <a:chOff x="3481461" y="2783075"/>
            <a:chExt cx="614857" cy="683754"/>
          </a:xfrm>
        </p:grpSpPr>
        <p:sp>
          <p:nvSpPr>
            <p:cNvPr id="14" name="13 Conector"/>
            <p:cNvSpPr/>
            <p:nvPr userDrawn="1"/>
          </p:nvSpPr>
          <p:spPr>
            <a:xfrm>
              <a:off x="3481461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3" name="22 Conector"/>
            <p:cNvSpPr/>
            <p:nvPr userDrawn="1"/>
          </p:nvSpPr>
          <p:spPr>
            <a:xfrm>
              <a:off x="3682221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0" name="29 Conector"/>
            <p:cNvSpPr/>
            <p:nvPr userDrawn="1"/>
          </p:nvSpPr>
          <p:spPr>
            <a:xfrm>
              <a:off x="3898318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9" name="38 Grupo"/>
          <p:cNvGrpSpPr/>
          <p:nvPr userDrawn="1"/>
        </p:nvGrpSpPr>
        <p:grpSpPr>
          <a:xfrm>
            <a:off x="2098179" y="2783075"/>
            <a:ext cx="614857" cy="683754"/>
            <a:chOff x="2098179" y="2783075"/>
            <a:chExt cx="614857" cy="683754"/>
          </a:xfrm>
        </p:grpSpPr>
        <p:sp>
          <p:nvSpPr>
            <p:cNvPr id="11" name="10 Conector"/>
            <p:cNvSpPr/>
            <p:nvPr userDrawn="1"/>
          </p:nvSpPr>
          <p:spPr>
            <a:xfrm>
              <a:off x="2098179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1" name="20 Conector"/>
            <p:cNvSpPr/>
            <p:nvPr userDrawn="1"/>
          </p:nvSpPr>
          <p:spPr>
            <a:xfrm>
              <a:off x="2298309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2515036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6" name="35 Grupo"/>
          <p:cNvGrpSpPr/>
          <p:nvPr userDrawn="1"/>
        </p:nvGrpSpPr>
        <p:grpSpPr>
          <a:xfrm>
            <a:off x="4173102" y="2783075"/>
            <a:ext cx="614857" cy="683754"/>
            <a:chOff x="4173102" y="2783075"/>
            <a:chExt cx="614857" cy="683754"/>
          </a:xfrm>
        </p:grpSpPr>
        <p:sp>
          <p:nvSpPr>
            <p:cNvPr id="15" name="14 Conector"/>
            <p:cNvSpPr/>
            <p:nvPr userDrawn="1"/>
          </p:nvSpPr>
          <p:spPr>
            <a:xfrm>
              <a:off x="4173102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4" name="23 Conector"/>
            <p:cNvSpPr/>
            <p:nvPr userDrawn="1"/>
          </p:nvSpPr>
          <p:spPr>
            <a:xfrm>
              <a:off x="437417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4589959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8" name="37 Grupo"/>
          <p:cNvGrpSpPr/>
          <p:nvPr userDrawn="1"/>
        </p:nvGrpSpPr>
        <p:grpSpPr>
          <a:xfrm>
            <a:off x="2789820" y="2783075"/>
            <a:ext cx="614857" cy="683754"/>
            <a:chOff x="2789820" y="2783075"/>
            <a:chExt cx="614857" cy="683754"/>
          </a:xfrm>
        </p:grpSpPr>
        <p:sp>
          <p:nvSpPr>
            <p:cNvPr id="13" name="12 Conector"/>
            <p:cNvSpPr/>
            <p:nvPr userDrawn="1"/>
          </p:nvSpPr>
          <p:spPr>
            <a:xfrm>
              <a:off x="2789820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2" name="21 Conector"/>
            <p:cNvSpPr/>
            <p:nvPr userDrawn="1"/>
          </p:nvSpPr>
          <p:spPr>
            <a:xfrm>
              <a:off x="2990265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3" name="32 Conector"/>
            <p:cNvSpPr/>
            <p:nvPr userDrawn="1"/>
          </p:nvSpPr>
          <p:spPr>
            <a:xfrm>
              <a:off x="3206677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34 Grupo"/>
          <p:cNvGrpSpPr/>
          <p:nvPr userDrawn="1"/>
        </p:nvGrpSpPr>
        <p:grpSpPr>
          <a:xfrm>
            <a:off x="4864743" y="2783075"/>
            <a:ext cx="614857" cy="683754"/>
            <a:chOff x="4864743" y="2783075"/>
            <a:chExt cx="614857" cy="683754"/>
          </a:xfrm>
        </p:grpSpPr>
        <p:sp>
          <p:nvSpPr>
            <p:cNvPr id="16" name="15 Conector"/>
            <p:cNvSpPr/>
            <p:nvPr userDrawn="1"/>
          </p:nvSpPr>
          <p:spPr>
            <a:xfrm>
              <a:off x="4864743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5" name="24 Conector"/>
            <p:cNvSpPr/>
            <p:nvPr userDrawn="1"/>
          </p:nvSpPr>
          <p:spPr>
            <a:xfrm>
              <a:off x="506613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4" name="33 Conector"/>
            <p:cNvSpPr/>
            <p:nvPr userDrawn="1"/>
          </p:nvSpPr>
          <p:spPr>
            <a:xfrm>
              <a:off x="5281600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pic>
        <p:nvPicPr>
          <p:cNvPr id="42" name="Imagen 2"/>
          <p:cNvPicPr>
            <a:picLocks noChangeAspect="1"/>
          </p:cNvPicPr>
          <p:nvPr userDrawn="1"/>
        </p:nvPicPr>
        <p:blipFill rotWithShape="1">
          <a:blip r:embed="rId3"/>
          <a:srcRect l="61752" t="33239" r="3359"/>
          <a:stretch/>
        </p:blipFill>
        <p:spPr>
          <a:xfrm flipH="1">
            <a:off x="0" y="3881336"/>
            <a:ext cx="2146060" cy="2976663"/>
          </a:xfrm>
          <a:prstGeom prst="rect">
            <a:avLst/>
          </a:prstGeom>
        </p:spPr>
      </p:pic>
      <p:sp>
        <p:nvSpPr>
          <p:cNvPr id="17" name="16 Subtítulo"/>
          <p:cNvSpPr>
            <a:spLocks noGrp="1"/>
          </p:cNvSpPr>
          <p:nvPr>
            <p:ph type="subTitle" idx="1" hasCustomPrompt="1"/>
          </p:nvPr>
        </p:nvSpPr>
        <p:spPr>
          <a:xfrm>
            <a:off x="2021396" y="5877272"/>
            <a:ext cx="6871084" cy="816496"/>
          </a:xfrm>
          <a:prstGeom prst="rect">
            <a:avLst/>
          </a:prstGeom>
        </p:spPr>
        <p:txBody>
          <a:bodyPr lIns="0" rIns="18288" anchor="b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marR="45720" indent="0" algn="r">
              <a:spcBef>
                <a:spcPts val="0"/>
              </a:spcBef>
              <a:buNone/>
              <a:defRPr sz="2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dirty="0"/>
              <a:t>Referencia</a:t>
            </a:r>
          </a:p>
          <a:p>
            <a:r>
              <a:rPr kumimoji="0" lang="es-ES" dirty="0"/>
              <a:t>2016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7211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/>
          <p:cNvPicPr>
            <a:picLocks noChangeAspect="1"/>
          </p:cNvPicPr>
          <p:nvPr userDrawn="1"/>
        </p:nvPicPr>
        <p:blipFill rotWithShape="1">
          <a:blip r:embed="rId2"/>
          <a:srcRect l="61752" t="33239" r="3359"/>
          <a:stretch/>
        </p:blipFill>
        <p:spPr>
          <a:xfrm>
            <a:off x="5833722" y="2266524"/>
            <a:ext cx="3310277" cy="4591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563" y="263769"/>
            <a:ext cx="5398664" cy="3246194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3769" y="5437762"/>
            <a:ext cx="5864657" cy="118677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8805" y="613807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46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 lang="es-E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84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80598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740" y="1825625"/>
            <a:ext cx="4184110" cy="4497354"/>
          </a:xfrm>
        </p:spPr>
        <p:txBody>
          <a:bodyPr/>
          <a:lstStyle>
            <a:lvl1pPr marL="228600" indent="-228600">
              <a:defRPr lang="es-E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174382" cy="4497354"/>
          </a:xfrm>
        </p:spPr>
        <p:txBody>
          <a:bodyPr/>
          <a:lstStyle>
            <a:lvl1pPr marL="228600" indent="-228600">
              <a:defRPr lang="es-E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57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84" y="365126"/>
            <a:ext cx="850197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285" y="1681163"/>
            <a:ext cx="418689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285" y="2505075"/>
            <a:ext cx="4186897" cy="3817904"/>
          </a:xfrm>
        </p:spPr>
        <p:txBody>
          <a:bodyPr/>
          <a:lstStyle>
            <a:lvl1pPr marL="228600" indent="-228600">
              <a:defRPr lang="es-E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193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193837" cy="3817904"/>
          </a:xfrm>
        </p:spPr>
        <p:txBody>
          <a:bodyPr/>
          <a:lstStyle>
            <a:lvl1pPr marL="228600" indent="-228600">
              <a:defRPr lang="es-E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65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9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943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3053286"/>
            <a:ext cx="2371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23 Grupo"/>
          <p:cNvGrpSpPr/>
          <p:nvPr userDrawn="1"/>
        </p:nvGrpSpPr>
        <p:grpSpPr>
          <a:xfrm>
            <a:off x="6185954" y="2739986"/>
            <a:ext cx="625428" cy="650841"/>
            <a:chOff x="894304" y="3428999"/>
            <a:chExt cx="816541" cy="849720"/>
          </a:xfrm>
        </p:grpSpPr>
        <p:sp>
          <p:nvSpPr>
            <p:cNvPr id="25" name="24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9" name="28 Grupo"/>
          <p:cNvGrpSpPr/>
          <p:nvPr userDrawn="1"/>
        </p:nvGrpSpPr>
        <p:grpSpPr>
          <a:xfrm>
            <a:off x="6494660" y="3514240"/>
            <a:ext cx="618601" cy="647964"/>
            <a:chOff x="1285779" y="4472193"/>
            <a:chExt cx="807628" cy="845964"/>
          </a:xfrm>
        </p:grpSpPr>
        <p:sp>
          <p:nvSpPr>
            <p:cNvPr id="30" name="29 Conector"/>
            <p:cNvSpPr/>
            <p:nvPr userDrawn="1"/>
          </p:nvSpPr>
          <p:spPr>
            <a:xfrm>
              <a:off x="1285779" y="512015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1491673" y="4906988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1692941" y="468763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32 Conector"/>
            <p:cNvSpPr/>
            <p:nvPr userDrawn="1"/>
          </p:nvSpPr>
          <p:spPr>
            <a:xfrm>
              <a:off x="1895407" y="4472193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4" name="33 Grupo"/>
          <p:cNvGrpSpPr/>
          <p:nvPr userDrawn="1"/>
        </p:nvGrpSpPr>
        <p:grpSpPr>
          <a:xfrm>
            <a:off x="6694065" y="2739986"/>
            <a:ext cx="625428" cy="650841"/>
            <a:chOff x="894304" y="3428999"/>
            <a:chExt cx="816541" cy="849720"/>
          </a:xfrm>
        </p:grpSpPr>
        <p:sp>
          <p:nvSpPr>
            <p:cNvPr id="35" name="34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35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36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37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9" name="38 CuadroTexto"/>
          <p:cNvSpPr txBox="1"/>
          <p:nvPr userDrawn="1"/>
        </p:nvSpPr>
        <p:spPr>
          <a:xfrm>
            <a:off x="315662" y="6516115"/>
            <a:ext cx="1581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s-PE" sz="800" b="0" kern="1200" spc="0" baseline="0" dirty="0">
                <a:solidFill>
                  <a:srgbClr val="9AD3F0"/>
                </a:solidFill>
                <a:latin typeface="Candara" panose="020E0502030303020204" pitchFamily="34" charset="0"/>
                <a:ea typeface="+mn-ea"/>
                <a:cs typeface="+mn-cs"/>
              </a:rPr>
              <a:t>www.cibertec.edu.pe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54479143"/>
              </p:ext>
            </p:extLst>
          </p:nvPr>
        </p:nvGraphicFramePr>
        <p:xfrm>
          <a:off x="165370" y="4755775"/>
          <a:ext cx="881326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MIRAFLORES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Calle Diez Canseco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Cdra</a:t>
                      </a:r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2 / Pasaje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Tello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Miraflores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INDEPENDENCIA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Carlos Izaguirre 233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Independencia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BREÑA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Brasil 714 – 792 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(CC La Rambla – Piso 3)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Breña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TRUJILLO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Calle Borgoño 361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Trujillo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(044) 60-2000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SAN JUAN DE LURIGANCHO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Próceres de la Independencia 3023-3043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San Juan de Lurigancho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/>
                    </a:p>
                    <a:p>
                      <a:pPr algn="ctr"/>
                      <a:endParaRPr lang="es-PE" sz="9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SAN MIGUEL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Federico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Gallese</a:t>
                      </a:r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847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San Miguel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632-4900</a:t>
                      </a:r>
                      <a:endParaRPr lang="es-PE" sz="900" dirty="0"/>
                    </a:p>
                    <a:p>
                      <a:pPr algn="ctr"/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BELLAVISTA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Mariscal Oscar R.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Benvides</a:t>
                      </a:r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3866 – 4070 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(CC Mall Aventura Plaza)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Bellavista – Callao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AREQUIPA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Porongoche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500 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(CC Mall Aventura Plaza)</a:t>
                      </a:r>
                    </a:p>
                    <a:p>
                      <a:pPr algn="ctr"/>
                      <a:r>
                        <a:rPr lang="es-PE" sz="900" baseline="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Paucarpata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- Arequipa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(054) 60-3535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8 Título"/>
          <p:cNvSpPr>
            <a:spLocks noGrp="1"/>
          </p:cNvSpPr>
          <p:nvPr>
            <p:ph type="ctrTitle" hasCustomPrompt="1"/>
          </p:nvPr>
        </p:nvSpPr>
        <p:spPr>
          <a:xfrm>
            <a:off x="721546" y="1963270"/>
            <a:ext cx="8170934" cy="728397"/>
          </a:xfrm>
          <a:ln>
            <a:noFill/>
          </a:ln>
        </p:spPr>
        <p:txBody>
          <a:bodyPr vert="horz" tIns="0" rIns="18288" bIns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TÍTULO</a:t>
            </a:r>
            <a:endParaRPr kumimoji="0" lang="en-US" dirty="0"/>
          </a:p>
        </p:txBody>
      </p:sp>
      <p:grpSp>
        <p:nvGrpSpPr>
          <p:cNvPr id="13" name="12 Grupo"/>
          <p:cNvGrpSpPr/>
          <p:nvPr userDrawn="1"/>
        </p:nvGrpSpPr>
        <p:grpSpPr>
          <a:xfrm>
            <a:off x="714897" y="2783075"/>
            <a:ext cx="614857" cy="683754"/>
            <a:chOff x="714897" y="2783075"/>
            <a:chExt cx="614857" cy="683754"/>
          </a:xfrm>
        </p:grpSpPr>
        <p:sp>
          <p:nvSpPr>
            <p:cNvPr id="14" name="13 Conector"/>
            <p:cNvSpPr/>
            <p:nvPr userDrawn="1"/>
          </p:nvSpPr>
          <p:spPr>
            <a:xfrm>
              <a:off x="71489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5" name="14 Conector"/>
            <p:cNvSpPr/>
            <p:nvPr userDrawn="1"/>
          </p:nvSpPr>
          <p:spPr>
            <a:xfrm>
              <a:off x="91439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6" name="15 Conector"/>
            <p:cNvSpPr/>
            <p:nvPr userDrawn="1"/>
          </p:nvSpPr>
          <p:spPr>
            <a:xfrm>
              <a:off x="113175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8" name="17 Grupo"/>
          <p:cNvGrpSpPr/>
          <p:nvPr userDrawn="1"/>
        </p:nvGrpSpPr>
        <p:grpSpPr>
          <a:xfrm>
            <a:off x="5556387" y="2783075"/>
            <a:ext cx="614857" cy="683754"/>
            <a:chOff x="5556387" y="2783075"/>
            <a:chExt cx="614857" cy="683754"/>
          </a:xfrm>
        </p:grpSpPr>
        <p:sp>
          <p:nvSpPr>
            <p:cNvPr id="20" name="19 Conector"/>
            <p:cNvSpPr/>
            <p:nvPr userDrawn="1"/>
          </p:nvSpPr>
          <p:spPr>
            <a:xfrm>
              <a:off x="555638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1" name="20 Conector"/>
            <p:cNvSpPr/>
            <p:nvPr userDrawn="1"/>
          </p:nvSpPr>
          <p:spPr>
            <a:xfrm>
              <a:off x="5758092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2" name="21 Conector"/>
            <p:cNvSpPr/>
            <p:nvPr userDrawn="1"/>
          </p:nvSpPr>
          <p:spPr>
            <a:xfrm>
              <a:off x="597324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22 Grupo"/>
          <p:cNvGrpSpPr/>
          <p:nvPr userDrawn="1"/>
        </p:nvGrpSpPr>
        <p:grpSpPr>
          <a:xfrm>
            <a:off x="1406538" y="2783075"/>
            <a:ext cx="614857" cy="683754"/>
            <a:chOff x="1406538" y="2783075"/>
            <a:chExt cx="614857" cy="683754"/>
          </a:xfrm>
        </p:grpSpPr>
        <p:sp>
          <p:nvSpPr>
            <p:cNvPr id="24" name="23 Conector"/>
            <p:cNvSpPr/>
            <p:nvPr userDrawn="1"/>
          </p:nvSpPr>
          <p:spPr>
            <a:xfrm>
              <a:off x="1406538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5" name="24 Conector"/>
            <p:cNvSpPr/>
            <p:nvPr userDrawn="1"/>
          </p:nvSpPr>
          <p:spPr>
            <a:xfrm>
              <a:off x="160635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1823395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27 Grupo"/>
          <p:cNvGrpSpPr/>
          <p:nvPr userDrawn="1"/>
        </p:nvGrpSpPr>
        <p:grpSpPr>
          <a:xfrm>
            <a:off x="3481461" y="2783075"/>
            <a:ext cx="614857" cy="683754"/>
            <a:chOff x="3481461" y="2783075"/>
            <a:chExt cx="614857" cy="683754"/>
          </a:xfrm>
        </p:grpSpPr>
        <p:sp>
          <p:nvSpPr>
            <p:cNvPr id="29" name="28 Conector"/>
            <p:cNvSpPr/>
            <p:nvPr userDrawn="1"/>
          </p:nvSpPr>
          <p:spPr>
            <a:xfrm>
              <a:off x="3481461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3682221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3898318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32 Grupo"/>
          <p:cNvGrpSpPr/>
          <p:nvPr userDrawn="1"/>
        </p:nvGrpSpPr>
        <p:grpSpPr>
          <a:xfrm>
            <a:off x="2098179" y="2783075"/>
            <a:ext cx="614857" cy="683754"/>
            <a:chOff x="2098179" y="2783075"/>
            <a:chExt cx="614857" cy="683754"/>
          </a:xfrm>
        </p:grpSpPr>
        <p:sp>
          <p:nvSpPr>
            <p:cNvPr id="34" name="33 Conector"/>
            <p:cNvSpPr/>
            <p:nvPr userDrawn="1"/>
          </p:nvSpPr>
          <p:spPr>
            <a:xfrm>
              <a:off x="2098179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5" name="34 Conector"/>
            <p:cNvSpPr/>
            <p:nvPr userDrawn="1"/>
          </p:nvSpPr>
          <p:spPr>
            <a:xfrm>
              <a:off x="2298309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6" name="35 Conector"/>
            <p:cNvSpPr/>
            <p:nvPr userDrawn="1"/>
          </p:nvSpPr>
          <p:spPr>
            <a:xfrm>
              <a:off x="2515036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36 Grupo"/>
          <p:cNvGrpSpPr/>
          <p:nvPr userDrawn="1"/>
        </p:nvGrpSpPr>
        <p:grpSpPr>
          <a:xfrm>
            <a:off x="4173102" y="2783075"/>
            <a:ext cx="614857" cy="683754"/>
            <a:chOff x="4173102" y="2783075"/>
            <a:chExt cx="614857" cy="683754"/>
          </a:xfrm>
        </p:grpSpPr>
        <p:sp>
          <p:nvSpPr>
            <p:cNvPr id="38" name="37 Conector"/>
            <p:cNvSpPr/>
            <p:nvPr userDrawn="1"/>
          </p:nvSpPr>
          <p:spPr>
            <a:xfrm>
              <a:off x="4173102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9" name="38 Conector"/>
            <p:cNvSpPr/>
            <p:nvPr userDrawn="1"/>
          </p:nvSpPr>
          <p:spPr>
            <a:xfrm>
              <a:off x="437417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0" name="39 Conector"/>
            <p:cNvSpPr/>
            <p:nvPr userDrawn="1"/>
          </p:nvSpPr>
          <p:spPr>
            <a:xfrm>
              <a:off x="4589959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40 Grupo"/>
          <p:cNvGrpSpPr/>
          <p:nvPr userDrawn="1"/>
        </p:nvGrpSpPr>
        <p:grpSpPr>
          <a:xfrm>
            <a:off x="2789820" y="2783075"/>
            <a:ext cx="614857" cy="683754"/>
            <a:chOff x="2789820" y="2783075"/>
            <a:chExt cx="614857" cy="683754"/>
          </a:xfrm>
        </p:grpSpPr>
        <p:sp>
          <p:nvSpPr>
            <p:cNvPr id="42" name="41 Conector"/>
            <p:cNvSpPr/>
            <p:nvPr userDrawn="1"/>
          </p:nvSpPr>
          <p:spPr>
            <a:xfrm>
              <a:off x="2789820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3" name="42 Conector"/>
            <p:cNvSpPr/>
            <p:nvPr userDrawn="1"/>
          </p:nvSpPr>
          <p:spPr>
            <a:xfrm>
              <a:off x="2990265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4" name="43 Conector"/>
            <p:cNvSpPr/>
            <p:nvPr userDrawn="1"/>
          </p:nvSpPr>
          <p:spPr>
            <a:xfrm>
              <a:off x="3206677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5" name="44 Grupo"/>
          <p:cNvGrpSpPr/>
          <p:nvPr userDrawn="1"/>
        </p:nvGrpSpPr>
        <p:grpSpPr>
          <a:xfrm>
            <a:off x="4864743" y="2783075"/>
            <a:ext cx="614857" cy="683754"/>
            <a:chOff x="4864743" y="2783075"/>
            <a:chExt cx="614857" cy="683754"/>
          </a:xfrm>
        </p:grpSpPr>
        <p:sp>
          <p:nvSpPr>
            <p:cNvPr id="46" name="45 Conector"/>
            <p:cNvSpPr/>
            <p:nvPr userDrawn="1"/>
          </p:nvSpPr>
          <p:spPr>
            <a:xfrm>
              <a:off x="4864743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7" name="46 Conector"/>
            <p:cNvSpPr/>
            <p:nvPr userDrawn="1"/>
          </p:nvSpPr>
          <p:spPr>
            <a:xfrm>
              <a:off x="506613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8" name="47 Conector"/>
            <p:cNvSpPr/>
            <p:nvPr userDrawn="1"/>
          </p:nvSpPr>
          <p:spPr>
            <a:xfrm>
              <a:off x="5281600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pic>
        <p:nvPicPr>
          <p:cNvPr id="50" name="Imagen 2"/>
          <p:cNvPicPr>
            <a:picLocks noChangeAspect="1"/>
          </p:cNvPicPr>
          <p:nvPr userDrawn="1"/>
        </p:nvPicPr>
        <p:blipFill rotWithShape="1">
          <a:blip r:embed="rId2"/>
          <a:srcRect l="61752" t="33239" r="3359"/>
          <a:stretch/>
        </p:blipFill>
        <p:spPr>
          <a:xfrm>
            <a:off x="6199518" y="2783075"/>
            <a:ext cx="2937864" cy="4074925"/>
          </a:xfrm>
          <a:prstGeom prst="rect">
            <a:avLst/>
          </a:prstGeom>
        </p:spPr>
      </p:pic>
      <p:pic>
        <p:nvPicPr>
          <p:cNvPr id="51" name="Picture 2" descr="http://imagenes.universia.net/gc/net/images/universidades/c/ca/car/carrusel-cibertec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7" y="3920250"/>
            <a:ext cx="5281600" cy="25339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1375" y="97277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1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y subtítul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Título"/>
          <p:cNvSpPr>
            <a:spLocks noGrp="1"/>
          </p:cNvSpPr>
          <p:nvPr>
            <p:ph type="ctrTitle" hasCustomPrompt="1"/>
          </p:nvPr>
        </p:nvSpPr>
        <p:spPr>
          <a:xfrm>
            <a:off x="721546" y="1519517"/>
            <a:ext cx="7783536" cy="728399"/>
          </a:xfrm>
          <a:prstGeom prst="rect">
            <a:avLst/>
          </a:prstGeom>
          <a:ln>
            <a:noFill/>
          </a:ln>
        </p:spPr>
        <p:txBody>
          <a:bodyPr vert="horz" tIns="0" rIns="18288" bIns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TÍTULO</a:t>
            </a:r>
            <a:endParaRPr kumimoji="0"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1375" y="97277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 userDrawn="1"/>
        </p:nvGrpSpPr>
        <p:grpSpPr>
          <a:xfrm>
            <a:off x="714897" y="2783075"/>
            <a:ext cx="614857" cy="683754"/>
            <a:chOff x="714897" y="2783075"/>
            <a:chExt cx="614857" cy="683754"/>
          </a:xfrm>
        </p:grpSpPr>
        <p:sp>
          <p:nvSpPr>
            <p:cNvPr id="8" name="7 Conector"/>
            <p:cNvSpPr/>
            <p:nvPr userDrawn="1"/>
          </p:nvSpPr>
          <p:spPr>
            <a:xfrm>
              <a:off x="71489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" name="9 Conector"/>
            <p:cNvSpPr/>
            <p:nvPr userDrawn="1"/>
          </p:nvSpPr>
          <p:spPr>
            <a:xfrm>
              <a:off x="91439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" name="10 Conector"/>
            <p:cNvSpPr/>
            <p:nvPr userDrawn="1"/>
          </p:nvSpPr>
          <p:spPr>
            <a:xfrm>
              <a:off x="113175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2" name="11 Grupo"/>
          <p:cNvGrpSpPr/>
          <p:nvPr userDrawn="1"/>
        </p:nvGrpSpPr>
        <p:grpSpPr>
          <a:xfrm>
            <a:off x="5556387" y="2783075"/>
            <a:ext cx="614857" cy="683754"/>
            <a:chOff x="5556387" y="2783075"/>
            <a:chExt cx="614857" cy="683754"/>
          </a:xfrm>
        </p:grpSpPr>
        <p:sp>
          <p:nvSpPr>
            <p:cNvPr id="13" name="12 Conector"/>
            <p:cNvSpPr/>
            <p:nvPr userDrawn="1"/>
          </p:nvSpPr>
          <p:spPr>
            <a:xfrm>
              <a:off x="555638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4" name="13 Conector"/>
            <p:cNvSpPr/>
            <p:nvPr userDrawn="1"/>
          </p:nvSpPr>
          <p:spPr>
            <a:xfrm>
              <a:off x="5758092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5" name="14 Conector"/>
            <p:cNvSpPr/>
            <p:nvPr userDrawn="1"/>
          </p:nvSpPr>
          <p:spPr>
            <a:xfrm>
              <a:off x="597324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6" name="15 Grupo"/>
          <p:cNvGrpSpPr/>
          <p:nvPr userDrawn="1"/>
        </p:nvGrpSpPr>
        <p:grpSpPr>
          <a:xfrm>
            <a:off x="1406538" y="2783075"/>
            <a:ext cx="614857" cy="683754"/>
            <a:chOff x="1406538" y="2783075"/>
            <a:chExt cx="614857" cy="683754"/>
          </a:xfrm>
        </p:grpSpPr>
        <p:sp>
          <p:nvSpPr>
            <p:cNvPr id="18" name="17 Conector"/>
            <p:cNvSpPr/>
            <p:nvPr userDrawn="1"/>
          </p:nvSpPr>
          <p:spPr>
            <a:xfrm>
              <a:off x="1406538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9" name="18 Conector"/>
            <p:cNvSpPr/>
            <p:nvPr userDrawn="1"/>
          </p:nvSpPr>
          <p:spPr>
            <a:xfrm>
              <a:off x="160635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0" name="19 Conector"/>
            <p:cNvSpPr/>
            <p:nvPr userDrawn="1"/>
          </p:nvSpPr>
          <p:spPr>
            <a:xfrm>
              <a:off x="1823395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1" name="20 Grupo"/>
          <p:cNvGrpSpPr/>
          <p:nvPr userDrawn="1"/>
        </p:nvGrpSpPr>
        <p:grpSpPr>
          <a:xfrm>
            <a:off x="3481461" y="2783075"/>
            <a:ext cx="614857" cy="683754"/>
            <a:chOff x="3481461" y="2783075"/>
            <a:chExt cx="614857" cy="683754"/>
          </a:xfrm>
        </p:grpSpPr>
        <p:sp>
          <p:nvSpPr>
            <p:cNvPr id="22" name="21 Conector"/>
            <p:cNvSpPr/>
            <p:nvPr userDrawn="1"/>
          </p:nvSpPr>
          <p:spPr>
            <a:xfrm>
              <a:off x="3481461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3" name="22 Conector"/>
            <p:cNvSpPr/>
            <p:nvPr userDrawn="1"/>
          </p:nvSpPr>
          <p:spPr>
            <a:xfrm>
              <a:off x="3682221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4" name="23 Conector"/>
            <p:cNvSpPr/>
            <p:nvPr userDrawn="1"/>
          </p:nvSpPr>
          <p:spPr>
            <a:xfrm>
              <a:off x="3898318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24 Grupo"/>
          <p:cNvGrpSpPr/>
          <p:nvPr userDrawn="1"/>
        </p:nvGrpSpPr>
        <p:grpSpPr>
          <a:xfrm>
            <a:off x="2098179" y="2783075"/>
            <a:ext cx="614857" cy="683754"/>
            <a:chOff x="2098179" y="2783075"/>
            <a:chExt cx="614857" cy="683754"/>
          </a:xfrm>
        </p:grpSpPr>
        <p:sp>
          <p:nvSpPr>
            <p:cNvPr id="26" name="25 Conector"/>
            <p:cNvSpPr/>
            <p:nvPr userDrawn="1"/>
          </p:nvSpPr>
          <p:spPr>
            <a:xfrm>
              <a:off x="2098179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2298309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2515036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28 Grupo"/>
          <p:cNvGrpSpPr/>
          <p:nvPr userDrawn="1"/>
        </p:nvGrpSpPr>
        <p:grpSpPr>
          <a:xfrm>
            <a:off x="4173102" y="2783075"/>
            <a:ext cx="614857" cy="683754"/>
            <a:chOff x="4173102" y="2783075"/>
            <a:chExt cx="614857" cy="683754"/>
          </a:xfrm>
        </p:grpSpPr>
        <p:sp>
          <p:nvSpPr>
            <p:cNvPr id="30" name="29 Conector"/>
            <p:cNvSpPr/>
            <p:nvPr userDrawn="1"/>
          </p:nvSpPr>
          <p:spPr>
            <a:xfrm>
              <a:off x="4173102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437417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4589959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32 Grupo"/>
          <p:cNvGrpSpPr/>
          <p:nvPr userDrawn="1"/>
        </p:nvGrpSpPr>
        <p:grpSpPr>
          <a:xfrm>
            <a:off x="2789820" y="2783075"/>
            <a:ext cx="614857" cy="683754"/>
            <a:chOff x="2789820" y="2783075"/>
            <a:chExt cx="614857" cy="683754"/>
          </a:xfrm>
        </p:grpSpPr>
        <p:sp>
          <p:nvSpPr>
            <p:cNvPr id="34" name="33 Conector"/>
            <p:cNvSpPr/>
            <p:nvPr userDrawn="1"/>
          </p:nvSpPr>
          <p:spPr>
            <a:xfrm>
              <a:off x="2789820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5" name="34 Conector"/>
            <p:cNvSpPr/>
            <p:nvPr userDrawn="1"/>
          </p:nvSpPr>
          <p:spPr>
            <a:xfrm>
              <a:off x="2990265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6" name="35 Conector"/>
            <p:cNvSpPr/>
            <p:nvPr userDrawn="1"/>
          </p:nvSpPr>
          <p:spPr>
            <a:xfrm>
              <a:off x="3206677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36 Grupo"/>
          <p:cNvGrpSpPr/>
          <p:nvPr userDrawn="1"/>
        </p:nvGrpSpPr>
        <p:grpSpPr>
          <a:xfrm>
            <a:off x="4864743" y="2783075"/>
            <a:ext cx="614857" cy="683754"/>
            <a:chOff x="4864743" y="2783075"/>
            <a:chExt cx="614857" cy="683754"/>
          </a:xfrm>
        </p:grpSpPr>
        <p:sp>
          <p:nvSpPr>
            <p:cNvPr id="38" name="37 Conector"/>
            <p:cNvSpPr/>
            <p:nvPr userDrawn="1"/>
          </p:nvSpPr>
          <p:spPr>
            <a:xfrm>
              <a:off x="4864743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9" name="38 Conector"/>
            <p:cNvSpPr/>
            <p:nvPr userDrawn="1"/>
          </p:nvSpPr>
          <p:spPr>
            <a:xfrm>
              <a:off x="506613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0" name="39 Conector"/>
            <p:cNvSpPr/>
            <p:nvPr userDrawn="1"/>
          </p:nvSpPr>
          <p:spPr>
            <a:xfrm>
              <a:off x="5281600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sp>
        <p:nvSpPr>
          <p:cNvPr id="47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32682" y="2267483"/>
            <a:ext cx="7772400" cy="395035"/>
          </a:xfrm>
          <a:prstGeom prst="rect">
            <a:avLst/>
          </a:prstGeom>
        </p:spPr>
        <p:txBody>
          <a:bodyPr lIns="45720" rIns="4572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>
              <a:buNone/>
              <a:defRPr sz="22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dirty="0"/>
              <a:t>Subtítulo</a:t>
            </a:r>
          </a:p>
        </p:txBody>
      </p:sp>
      <p:pic>
        <p:nvPicPr>
          <p:cNvPr id="41" name="Imagen 2"/>
          <p:cNvPicPr>
            <a:picLocks noChangeAspect="1"/>
          </p:cNvPicPr>
          <p:nvPr userDrawn="1"/>
        </p:nvPicPr>
        <p:blipFill rotWithShape="1">
          <a:blip r:embed="rId3"/>
          <a:srcRect l="61752" t="33239" r="3359"/>
          <a:stretch/>
        </p:blipFill>
        <p:spPr>
          <a:xfrm>
            <a:off x="6199518" y="2783075"/>
            <a:ext cx="2937864" cy="4074925"/>
          </a:xfrm>
          <a:prstGeom prst="rect">
            <a:avLst/>
          </a:prstGeom>
        </p:spPr>
      </p:pic>
      <p:pic>
        <p:nvPicPr>
          <p:cNvPr id="2050" name="Picture 2" descr="http://www.movistar.com.pe/documents/10182/1119302/png_bannerD_cibertec.png/a4030f5d-7f46-48fa-99b0-66f25ff07bc9?t=142567872038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7" y="4095344"/>
            <a:ext cx="3803890" cy="249220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8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 de carrera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 hasCustomPrompt="1"/>
          </p:nvPr>
        </p:nvSpPr>
        <p:spPr>
          <a:xfrm>
            <a:off x="179512" y="188640"/>
            <a:ext cx="8712968" cy="1152128"/>
          </a:xfrm>
          <a:prstGeom prst="rect">
            <a:avLst/>
          </a:prstGeom>
          <a:ln>
            <a:noFill/>
          </a:ln>
        </p:spPr>
        <p:txBody>
          <a:bodyPr vert="horz" tIns="0" rIns="18288" bIns="0" anchor="t" anchorCtr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TITULO</a:t>
            </a:r>
            <a:endParaRPr kumimoji="0" lang="en-US" dirty="0"/>
          </a:p>
        </p:txBody>
      </p:sp>
      <p:sp>
        <p:nvSpPr>
          <p:cNvPr id="17" name="16 Subtítulo"/>
          <p:cNvSpPr>
            <a:spLocks noGrp="1"/>
          </p:cNvSpPr>
          <p:nvPr>
            <p:ph type="subTitle" idx="1" hasCustomPrompt="1"/>
          </p:nvPr>
        </p:nvSpPr>
        <p:spPr>
          <a:xfrm>
            <a:off x="179512" y="6025189"/>
            <a:ext cx="6846912" cy="816496"/>
          </a:xfrm>
          <a:prstGeom prst="rect">
            <a:avLst/>
          </a:prstGeom>
        </p:spPr>
        <p:txBody>
          <a:bodyPr lIns="0" rIns="18288" anchor="b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marR="45720" indent="0" algn="just">
              <a:spcBef>
                <a:spcPts val="0"/>
              </a:spcBef>
              <a:buNone/>
              <a:defRPr sz="2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dirty="0"/>
              <a:t>Referencia</a:t>
            </a:r>
          </a:p>
          <a:p>
            <a:r>
              <a:rPr kumimoji="0" lang="es-ES" dirty="0"/>
              <a:t>2016</a:t>
            </a:r>
            <a:endParaRPr kumimoji="0" lang="en-US" dirty="0"/>
          </a:p>
        </p:txBody>
      </p:sp>
      <p:sp>
        <p:nvSpPr>
          <p:cNvPr id="12" name="8 Título"/>
          <p:cNvSpPr txBox="1">
            <a:spLocks/>
          </p:cNvSpPr>
          <p:nvPr userDrawn="1"/>
        </p:nvSpPr>
        <p:spPr>
          <a:xfrm>
            <a:off x="179512" y="1340768"/>
            <a:ext cx="8712968" cy="57606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t" anchorCtr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Candara" panose="020E0502030303020204" pitchFamily="34" charset="0"/>
              </a:rPr>
              <a:t>Subtítutlo</a:t>
            </a:r>
            <a:endParaRPr lang="en-US" sz="2400" dirty="0">
              <a:latin typeface="Candara" panose="020E0502030303020204" pitchFamily="34" charset="0"/>
            </a:endParaRPr>
          </a:p>
        </p:txBody>
      </p:sp>
      <p:grpSp>
        <p:nvGrpSpPr>
          <p:cNvPr id="81" name="80 Grupo"/>
          <p:cNvGrpSpPr/>
          <p:nvPr userDrawn="1"/>
        </p:nvGrpSpPr>
        <p:grpSpPr>
          <a:xfrm>
            <a:off x="6608811" y="4651274"/>
            <a:ext cx="1549294" cy="1605566"/>
            <a:chOff x="6608811" y="4651274"/>
            <a:chExt cx="1549294" cy="1605566"/>
          </a:xfrm>
        </p:grpSpPr>
        <p:sp>
          <p:nvSpPr>
            <p:cNvPr id="82" name="81 Conector"/>
            <p:cNvSpPr/>
            <p:nvPr userDrawn="1"/>
          </p:nvSpPr>
          <p:spPr>
            <a:xfrm>
              <a:off x="7798105" y="4651274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3" name="82 Conector"/>
            <p:cNvSpPr/>
            <p:nvPr userDrawn="1"/>
          </p:nvSpPr>
          <p:spPr>
            <a:xfrm>
              <a:off x="7393222" y="5062942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4" name="83 Conector"/>
            <p:cNvSpPr/>
            <p:nvPr userDrawn="1"/>
          </p:nvSpPr>
          <p:spPr>
            <a:xfrm>
              <a:off x="7020758" y="548733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5" name="84 Conector"/>
            <p:cNvSpPr/>
            <p:nvPr userDrawn="1"/>
          </p:nvSpPr>
          <p:spPr>
            <a:xfrm>
              <a:off x="6608811" y="5896840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86" name="85 Grupo"/>
          <p:cNvGrpSpPr/>
          <p:nvPr userDrawn="1"/>
        </p:nvGrpSpPr>
        <p:grpSpPr>
          <a:xfrm>
            <a:off x="5090961" y="577034"/>
            <a:ext cx="1560466" cy="1647949"/>
            <a:chOff x="5090961" y="577034"/>
            <a:chExt cx="1560466" cy="1647949"/>
          </a:xfrm>
        </p:grpSpPr>
        <p:sp>
          <p:nvSpPr>
            <p:cNvPr id="87" name="86 Conector"/>
            <p:cNvSpPr/>
            <p:nvPr userDrawn="1"/>
          </p:nvSpPr>
          <p:spPr>
            <a:xfrm>
              <a:off x="6291427" y="577034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8" name="87 Conector"/>
            <p:cNvSpPr/>
            <p:nvPr userDrawn="1"/>
          </p:nvSpPr>
          <p:spPr>
            <a:xfrm>
              <a:off x="5873097" y="1003890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9" name="88 Conector"/>
            <p:cNvSpPr/>
            <p:nvPr userDrawn="1"/>
          </p:nvSpPr>
          <p:spPr>
            <a:xfrm>
              <a:off x="5479405" y="1428582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0" name="89 Conector"/>
            <p:cNvSpPr/>
            <p:nvPr userDrawn="1"/>
          </p:nvSpPr>
          <p:spPr>
            <a:xfrm>
              <a:off x="5090961" y="186498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91" name="90 Grupo"/>
          <p:cNvGrpSpPr/>
          <p:nvPr userDrawn="1"/>
        </p:nvGrpSpPr>
        <p:grpSpPr>
          <a:xfrm>
            <a:off x="2938823" y="2519805"/>
            <a:ext cx="1553393" cy="1635518"/>
            <a:chOff x="2938823" y="2519805"/>
            <a:chExt cx="1553393" cy="1635518"/>
          </a:xfrm>
        </p:grpSpPr>
        <p:sp>
          <p:nvSpPr>
            <p:cNvPr id="92" name="91 Conector"/>
            <p:cNvSpPr/>
            <p:nvPr userDrawn="1"/>
          </p:nvSpPr>
          <p:spPr>
            <a:xfrm rot="16396420">
              <a:off x="2938823" y="2519805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3" name="92 Conector"/>
            <p:cNvSpPr/>
            <p:nvPr userDrawn="1"/>
          </p:nvSpPr>
          <p:spPr>
            <a:xfrm rot="16396420">
              <a:off x="3334079" y="2948379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4" name="93 Conector"/>
            <p:cNvSpPr/>
            <p:nvPr userDrawn="1"/>
          </p:nvSpPr>
          <p:spPr>
            <a:xfrm rot="16396420">
              <a:off x="3752245" y="3365681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5" name="94 Conector"/>
            <p:cNvSpPr/>
            <p:nvPr userDrawn="1"/>
          </p:nvSpPr>
          <p:spPr>
            <a:xfrm rot="16396420">
              <a:off x="4132216" y="379532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96" name="95 Grupo"/>
          <p:cNvGrpSpPr/>
          <p:nvPr userDrawn="1"/>
        </p:nvGrpSpPr>
        <p:grpSpPr>
          <a:xfrm>
            <a:off x="6471427" y="577034"/>
            <a:ext cx="1552628" cy="1633593"/>
            <a:chOff x="6471427" y="577034"/>
            <a:chExt cx="1552628" cy="1633593"/>
          </a:xfrm>
        </p:grpSpPr>
        <p:sp>
          <p:nvSpPr>
            <p:cNvPr id="97" name="96 Conector"/>
            <p:cNvSpPr/>
            <p:nvPr userDrawn="1"/>
          </p:nvSpPr>
          <p:spPr>
            <a:xfrm>
              <a:off x="6471427" y="1850627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8" name="97 Conector"/>
            <p:cNvSpPr/>
            <p:nvPr userDrawn="1"/>
          </p:nvSpPr>
          <p:spPr>
            <a:xfrm>
              <a:off x="6864802" y="1415699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9" name="98 Conector"/>
            <p:cNvSpPr/>
            <p:nvPr userDrawn="1"/>
          </p:nvSpPr>
          <p:spPr>
            <a:xfrm>
              <a:off x="7258833" y="1016570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0" name="99 Conector"/>
            <p:cNvSpPr/>
            <p:nvPr userDrawn="1"/>
          </p:nvSpPr>
          <p:spPr>
            <a:xfrm>
              <a:off x="7664055" y="577034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01" name="100 Grupo"/>
          <p:cNvGrpSpPr/>
          <p:nvPr userDrawn="1"/>
        </p:nvGrpSpPr>
        <p:grpSpPr>
          <a:xfrm>
            <a:off x="3704065" y="4568550"/>
            <a:ext cx="1566896" cy="1629411"/>
            <a:chOff x="3704065" y="4568550"/>
            <a:chExt cx="1566896" cy="1629411"/>
          </a:xfrm>
        </p:grpSpPr>
        <p:sp>
          <p:nvSpPr>
            <p:cNvPr id="102" name="101 Conector"/>
            <p:cNvSpPr/>
            <p:nvPr userDrawn="1"/>
          </p:nvSpPr>
          <p:spPr>
            <a:xfrm>
              <a:off x="3704065" y="5837961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3" name="102 Conector"/>
            <p:cNvSpPr/>
            <p:nvPr userDrawn="1"/>
          </p:nvSpPr>
          <p:spPr>
            <a:xfrm>
              <a:off x="4112034" y="5416758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4" name="103 Conector"/>
            <p:cNvSpPr/>
            <p:nvPr userDrawn="1"/>
          </p:nvSpPr>
          <p:spPr>
            <a:xfrm>
              <a:off x="4506524" y="4997299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5" name="104 Conector"/>
            <p:cNvSpPr/>
            <p:nvPr userDrawn="1"/>
          </p:nvSpPr>
          <p:spPr>
            <a:xfrm>
              <a:off x="4910961" y="4568550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06" name="105 Grupo"/>
          <p:cNvGrpSpPr/>
          <p:nvPr userDrawn="1"/>
        </p:nvGrpSpPr>
        <p:grpSpPr>
          <a:xfrm>
            <a:off x="894304" y="3428999"/>
            <a:ext cx="816541" cy="849720"/>
            <a:chOff x="894304" y="3428999"/>
            <a:chExt cx="816541" cy="849720"/>
          </a:xfrm>
        </p:grpSpPr>
        <p:sp>
          <p:nvSpPr>
            <p:cNvPr id="107" name="106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8" name="107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9" name="108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0" name="109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11" name="110 Grupo"/>
          <p:cNvGrpSpPr/>
          <p:nvPr userDrawn="1"/>
        </p:nvGrpSpPr>
        <p:grpSpPr>
          <a:xfrm>
            <a:off x="4319704" y="2515102"/>
            <a:ext cx="1553393" cy="1635518"/>
            <a:chOff x="2938823" y="2519805"/>
            <a:chExt cx="1553393" cy="1635518"/>
          </a:xfrm>
        </p:grpSpPr>
        <p:sp>
          <p:nvSpPr>
            <p:cNvPr id="112" name="111 Conector"/>
            <p:cNvSpPr/>
            <p:nvPr userDrawn="1"/>
          </p:nvSpPr>
          <p:spPr>
            <a:xfrm rot="16396420">
              <a:off x="2938823" y="2519805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3" name="112 Conector"/>
            <p:cNvSpPr/>
            <p:nvPr userDrawn="1"/>
          </p:nvSpPr>
          <p:spPr>
            <a:xfrm rot="16396420">
              <a:off x="3334079" y="2948379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4" name="113 Conector"/>
            <p:cNvSpPr/>
            <p:nvPr userDrawn="1"/>
          </p:nvSpPr>
          <p:spPr>
            <a:xfrm rot="16396420">
              <a:off x="3752245" y="3365681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5" name="114 Conector"/>
            <p:cNvSpPr/>
            <p:nvPr userDrawn="1"/>
          </p:nvSpPr>
          <p:spPr>
            <a:xfrm rot="16396420">
              <a:off x="4132216" y="379532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16" name="115 Grupo"/>
          <p:cNvGrpSpPr/>
          <p:nvPr userDrawn="1"/>
        </p:nvGrpSpPr>
        <p:grpSpPr>
          <a:xfrm>
            <a:off x="1285779" y="4472193"/>
            <a:ext cx="807628" cy="845964"/>
            <a:chOff x="1285779" y="4472193"/>
            <a:chExt cx="807628" cy="845964"/>
          </a:xfrm>
        </p:grpSpPr>
        <p:sp>
          <p:nvSpPr>
            <p:cNvPr id="117" name="116 Conector"/>
            <p:cNvSpPr/>
            <p:nvPr userDrawn="1"/>
          </p:nvSpPr>
          <p:spPr>
            <a:xfrm>
              <a:off x="1285779" y="512015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8" name="117 Conector"/>
            <p:cNvSpPr/>
            <p:nvPr userDrawn="1"/>
          </p:nvSpPr>
          <p:spPr>
            <a:xfrm>
              <a:off x="1491673" y="4906988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9" name="118 Conector"/>
            <p:cNvSpPr/>
            <p:nvPr userDrawn="1"/>
          </p:nvSpPr>
          <p:spPr>
            <a:xfrm>
              <a:off x="1692941" y="468763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0" name="119 Conector"/>
            <p:cNvSpPr/>
            <p:nvPr userDrawn="1"/>
          </p:nvSpPr>
          <p:spPr>
            <a:xfrm>
              <a:off x="1895407" y="4472193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21" name="120 Grupo"/>
          <p:cNvGrpSpPr/>
          <p:nvPr userDrawn="1"/>
        </p:nvGrpSpPr>
        <p:grpSpPr>
          <a:xfrm>
            <a:off x="1590673" y="3428999"/>
            <a:ext cx="816541" cy="849720"/>
            <a:chOff x="894304" y="3428999"/>
            <a:chExt cx="816541" cy="849720"/>
          </a:xfrm>
        </p:grpSpPr>
        <p:sp>
          <p:nvSpPr>
            <p:cNvPr id="122" name="121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3" name="122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4" name="123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5" name="124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pic>
        <p:nvPicPr>
          <p:cNvPr id="1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8" y="2638607"/>
            <a:ext cx="19526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 de sección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 hasCustomPrompt="1"/>
          </p:nvPr>
        </p:nvSpPr>
        <p:spPr>
          <a:xfrm>
            <a:off x="721546" y="2100378"/>
            <a:ext cx="8170934" cy="591289"/>
          </a:xfrm>
          <a:prstGeom prst="rect">
            <a:avLst/>
          </a:prstGeom>
          <a:ln>
            <a:noFill/>
          </a:ln>
        </p:spPr>
        <p:txBody>
          <a:bodyPr vert="horz" tIns="0" rIns="18288" bIns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TITULO</a:t>
            </a:r>
            <a:endParaRPr kumimoji="0"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12382" y="2981075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40 Grupo"/>
          <p:cNvGrpSpPr/>
          <p:nvPr userDrawn="1"/>
        </p:nvGrpSpPr>
        <p:grpSpPr>
          <a:xfrm>
            <a:off x="714897" y="2783075"/>
            <a:ext cx="614857" cy="683754"/>
            <a:chOff x="714897" y="2783075"/>
            <a:chExt cx="614857" cy="683754"/>
          </a:xfrm>
        </p:grpSpPr>
        <p:sp>
          <p:nvSpPr>
            <p:cNvPr id="6" name="5 Conector"/>
            <p:cNvSpPr/>
            <p:nvPr userDrawn="1"/>
          </p:nvSpPr>
          <p:spPr>
            <a:xfrm>
              <a:off x="71489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9" name="18 Conector"/>
            <p:cNvSpPr/>
            <p:nvPr userDrawn="1"/>
          </p:nvSpPr>
          <p:spPr>
            <a:xfrm>
              <a:off x="91439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113175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" name="3 Grupo"/>
          <p:cNvGrpSpPr/>
          <p:nvPr userDrawn="1"/>
        </p:nvGrpSpPr>
        <p:grpSpPr>
          <a:xfrm>
            <a:off x="5556387" y="2783075"/>
            <a:ext cx="614857" cy="683754"/>
            <a:chOff x="5556387" y="2783075"/>
            <a:chExt cx="614857" cy="683754"/>
          </a:xfrm>
        </p:grpSpPr>
        <p:sp>
          <p:nvSpPr>
            <p:cNvPr id="18" name="17 Conector"/>
            <p:cNvSpPr/>
            <p:nvPr userDrawn="1"/>
          </p:nvSpPr>
          <p:spPr>
            <a:xfrm>
              <a:off x="555638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5758092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597324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39 Grupo"/>
          <p:cNvGrpSpPr/>
          <p:nvPr userDrawn="1"/>
        </p:nvGrpSpPr>
        <p:grpSpPr>
          <a:xfrm>
            <a:off x="1406538" y="2783075"/>
            <a:ext cx="614857" cy="683754"/>
            <a:chOff x="1406538" y="2783075"/>
            <a:chExt cx="614857" cy="683754"/>
          </a:xfrm>
        </p:grpSpPr>
        <p:sp>
          <p:nvSpPr>
            <p:cNvPr id="10" name="9 Conector"/>
            <p:cNvSpPr/>
            <p:nvPr userDrawn="1"/>
          </p:nvSpPr>
          <p:spPr>
            <a:xfrm>
              <a:off x="1406538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0" name="19 Conector"/>
            <p:cNvSpPr/>
            <p:nvPr userDrawn="1"/>
          </p:nvSpPr>
          <p:spPr>
            <a:xfrm>
              <a:off x="160635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9" name="28 Conector"/>
            <p:cNvSpPr/>
            <p:nvPr userDrawn="1"/>
          </p:nvSpPr>
          <p:spPr>
            <a:xfrm>
              <a:off x="1823395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36 Grupo"/>
          <p:cNvGrpSpPr/>
          <p:nvPr userDrawn="1"/>
        </p:nvGrpSpPr>
        <p:grpSpPr>
          <a:xfrm>
            <a:off x="3481461" y="2783075"/>
            <a:ext cx="614857" cy="683754"/>
            <a:chOff x="3481461" y="2783075"/>
            <a:chExt cx="614857" cy="683754"/>
          </a:xfrm>
        </p:grpSpPr>
        <p:sp>
          <p:nvSpPr>
            <p:cNvPr id="14" name="13 Conector"/>
            <p:cNvSpPr/>
            <p:nvPr userDrawn="1"/>
          </p:nvSpPr>
          <p:spPr>
            <a:xfrm>
              <a:off x="3481461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3" name="22 Conector"/>
            <p:cNvSpPr/>
            <p:nvPr userDrawn="1"/>
          </p:nvSpPr>
          <p:spPr>
            <a:xfrm>
              <a:off x="3682221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0" name="29 Conector"/>
            <p:cNvSpPr/>
            <p:nvPr userDrawn="1"/>
          </p:nvSpPr>
          <p:spPr>
            <a:xfrm>
              <a:off x="3898318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9" name="38 Grupo"/>
          <p:cNvGrpSpPr/>
          <p:nvPr userDrawn="1"/>
        </p:nvGrpSpPr>
        <p:grpSpPr>
          <a:xfrm>
            <a:off x="2098179" y="2783075"/>
            <a:ext cx="614857" cy="683754"/>
            <a:chOff x="2098179" y="2783075"/>
            <a:chExt cx="614857" cy="683754"/>
          </a:xfrm>
        </p:grpSpPr>
        <p:sp>
          <p:nvSpPr>
            <p:cNvPr id="11" name="10 Conector"/>
            <p:cNvSpPr/>
            <p:nvPr userDrawn="1"/>
          </p:nvSpPr>
          <p:spPr>
            <a:xfrm>
              <a:off x="2098179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1" name="20 Conector"/>
            <p:cNvSpPr/>
            <p:nvPr userDrawn="1"/>
          </p:nvSpPr>
          <p:spPr>
            <a:xfrm>
              <a:off x="2298309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2515036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6" name="35 Grupo"/>
          <p:cNvGrpSpPr/>
          <p:nvPr userDrawn="1"/>
        </p:nvGrpSpPr>
        <p:grpSpPr>
          <a:xfrm>
            <a:off x="4173102" y="2783075"/>
            <a:ext cx="614857" cy="683754"/>
            <a:chOff x="4173102" y="2783075"/>
            <a:chExt cx="614857" cy="683754"/>
          </a:xfrm>
        </p:grpSpPr>
        <p:sp>
          <p:nvSpPr>
            <p:cNvPr id="15" name="14 Conector"/>
            <p:cNvSpPr/>
            <p:nvPr userDrawn="1"/>
          </p:nvSpPr>
          <p:spPr>
            <a:xfrm>
              <a:off x="4173102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4" name="23 Conector"/>
            <p:cNvSpPr/>
            <p:nvPr userDrawn="1"/>
          </p:nvSpPr>
          <p:spPr>
            <a:xfrm>
              <a:off x="437417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4589959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8" name="37 Grupo"/>
          <p:cNvGrpSpPr/>
          <p:nvPr userDrawn="1"/>
        </p:nvGrpSpPr>
        <p:grpSpPr>
          <a:xfrm>
            <a:off x="2789820" y="2783075"/>
            <a:ext cx="614857" cy="683754"/>
            <a:chOff x="2789820" y="2783075"/>
            <a:chExt cx="614857" cy="683754"/>
          </a:xfrm>
        </p:grpSpPr>
        <p:sp>
          <p:nvSpPr>
            <p:cNvPr id="13" name="12 Conector"/>
            <p:cNvSpPr/>
            <p:nvPr userDrawn="1"/>
          </p:nvSpPr>
          <p:spPr>
            <a:xfrm>
              <a:off x="2789820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2" name="21 Conector"/>
            <p:cNvSpPr/>
            <p:nvPr userDrawn="1"/>
          </p:nvSpPr>
          <p:spPr>
            <a:xfrm>
              <a:off x="2990265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3" name="32 Conector"/>
            <p:cNvSpPr/>
            <p:nvPr userDrawn="1"/>
          </p:nvSpPr>
          <p:spPr>
            <a:xfrm>
              <a:off x="3206677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34 Grupo"/>
          <p:cNvGrpSpPr/>
          <p:nvPr userDrawn="1"/>
        </p:nvGrpSpPr>
        <p:grpSpPr>
          <a:xfrm>
            <a:off x="4864743" y="2783075"/>
            <a:ext cx="614857" cy="683754"/>
            <a:chOff x="4864743" y="2783075"/>
            <a:chExt cx="614857" cy="683754"/>
          </a:xfrm>
        </p:grpSpPr>
        <p:sp>
          <p:nvSpPr>
            <p:cNvPr id="16" name="15 Conector"/>
            <p:cNvSpPr/>
            <p:nvPr userDrawn="1"/>
          </p:nvSpPr>
          <p:spPr>
            <a:xfrm>
              <a:off x="4864743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5" name="24 Conector"/>
            <p:cNvSpPr/>
            <p:nvPr userDrawn="1"/>
          </p:nvSpPr>
          <p:spPr>
            <a:xfrm>
              <a:off x="506613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4" name="33 Conector"/>
            <p:cNvSpPr/>
            <p:nvPr userDrawn="1"/>
          </p:nvSpPr>
          <p:spPr>
            <a:xfrm>
              <a:off x="5281600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pic>
        <p:nvPicPr>
          <p:cNvPr id="42" name="Imagen 2"/>
          <p:cNvPicPr>
            <a:picLocks noChangeAspect="1"/>
          </p:cNvPicPr>
          <p:nvPr userDrawn="1"/>
        </p:nvPicPr>
        <p:blipFill rotWithShape="1">
          <a:blip r:embed="rId3"/>
          <a:srcRect l="61752" t="33239" r="3359"/>
          <a:stretch/>
        </p:blipFill>
        <p:spPr>
          <a:xfrm flipH="1">
            <a:off x="0" y="3881336"/>
            <a:ext cx="2146060" cy="2976663"/>
          </a:xfrm>
          <a:prstGeom prst="rect">
            <a:avLst/>
          </a:prstGeom>
        </p:spPr>
      </p:pic>
      <p:sp>
        <p:nvSpPr>
          <p:cNvPr id="17" name="16 Subtítulo"/>
          <p:cNvSpPr>
            <a:spLocks noGrp="1"/>
          </p:cNvSpPr>
          <p:nvPr>
            <p:ph type="subTitle" idx="1" hasCustomPrompt="1"/>
          </p:nvPr>
        </p:nvSpPr>
        <p:spPr>
          <a:xfrm>
            <a:off x="2021396" y="5877272"/>
            <a:ext cx="6871084" cy="816496"/>
          </a:xfrm>
          <a:prstGeom prst="rect">
            <a:avLst/>
          </a:prstGeom>
        </p:spPr>
        <p:txBody>
          <a:bodyPr lIns="0" rIns="18288" anchor="b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marR="45720" indent="0" algn="r">
              <a:spcBef>
                <a:spcPts val="0"/>
              </a:spcBef>
              <a:buNone/>
              <a:defRPr sz="2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dirty="0"/>
              <a:t>Referencia</a:t>
            </a:r>
          </a:p>
          <a:p>
            <a:r>
              <a:rPr kumimoji="0" lang="es-ES" dirty="0"/>
              <a:t>2016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3728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1058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740" y="1825625"/>
            <a:ext cx="4184110" cy="449735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174382" cy="449735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740" y="365126"/>
            <a:ext cx="8450188" cy="938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Clic para modificar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740" y="1361872"/>
            <a:ext cx="8450188" cy="4961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grpSp>
        <p:nvGrpSpPr>
          <p:cNvPr id="15" name="14 Grupo"/>
          <p:cNvGrpSpPr/>
          <p:nvPr userDrawn="1"/>
        </p:nvGrpSpPr>
        <p:grpSpPr>
          <a:xfrm>
            <a:off x="29320" y="6437487"/>
            <a:ext cx="9097125" cy="428625"/>
            <a:chOff x="2" y="6428064"/>
            <a:chExt cx="9097125" cy="428625"/>
          </a:xfrm>
        </p:grpSpPr>
        <p:sp>
          <p:nvSpPr>
            <p:cNvPr id="8" name="7 Conector"/>
            <p:cNvSpPr/>
            <p:nvPr userDrawn="1"/>
          </p:nvSpPr>
          <p:spPr>
            <a:xfrm>
              <a:off x="8186028" y="6512623"/>
              <a:ext cx="289628" cy="289628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8 Conector"/>
            <p:cNvSpPr/>
            <p:nvPr userDrawn="1"/>
          </p:nvSpPr>
          <p:spPr>
            <a:xfrm>
              <a:off x="8496764" y="6512772"/>
              <a:ext cx="289628" cy="289628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9 Conector"/>
            <p:cNvSpPr/>
            <p:nvPr userDrawn="1"/>
          </p:nvSpPr>
          <p:spPr>
            <a:xfrm>
              <a:off x="8807499" y="6512772"/>
              <a:ext cx="289628" cy="289628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es-PE"/>
            </a:p>
          </p:txBody>
        </p:sp>
        <p:sp>
          <p:nvSpPr>
            <p:cNvPr id="12" name="11 Conector"/>
            <p:cNvSpPr/>
            <p:nvPr userDrawn="1"/>
          </p:nvSpPr>
          <p:spPr>
            <a:xfrm>
              <a:off x="7885020" y="6512623"/>
              <a:ext cx="289628" cy="289628"/>
            </a:xfrm>
            <a:prstGeom prst="flowChartConnector">
              <a:avLst/>
            </a:prstGeom>
            <a:solidFill>
              <a:srgbClr val="0141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43754" y="6549001"/>
              <a:ext cx="172160" cy="21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1791"/>
            <a:stretch/>
          </p:blipFill>
          <p:spPr bwMode="auto">
            <a:xfrm>
              <a:off x="2" y="6428064"/>
              <a:ext cx="784400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5"/>
          <p:cNvGrpSpPr>
            <a:grpSpLocks noChangeAspect="1"/>
          </p:cNvGrpSpPr>
          <p:nvPr userDrawn="1"/>
        </p:nvGrpSpPr>
        <p:grpSpPr bwMode="auto">
          <a:xfrm>
            <a:off x="0" y="22917"/>
            <a:ext cx="9144000" cy="45719"/>
            <a:chOff x="0" y="0"/>
            <a:chExt cx="3885" cy="355"/>
          </a:xfrm>
        </p:grpSpPr>
        <p:sp>
          <p:nvSpPr>
            <p:cNvPr id="1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3885" cy="355"/>
            </a:xfrm>
            <a:prstGeom prst="rect">
              <a:avLst/>
            </a:prstGeom>
            <a:solidFill>
              <a:srgbClr val="0175B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0" y="-16"/>
              <a:ext cx="3889" cy="424"/>
            </a:xfrm>
            <a:custGeom>
              <a:avLst/>
              <a:gdLst>
                <a:gd name="T0" fmla="*/ 0 w 9598"/>
                <a:gd name="T1" fmla="*/ 79 h 79"/>
                <a:gd name="T2" fmla="*/ 0 w 9598"/>
                <a:gd name="T3" fmla="*/ 79 h 79"/>
                <a:gd name="T4" fmla="*/ 9598 w 9598"/>
                <a:gd name="T5" fmla="*/ 79 h 79"/>
                <a:gd name="T6" fmla="*/ 9598 w 9598"/>
                <a:gd name="T7" fmla="*/ 0 h 79"/>
                <a:gd name="T8" fmla="*/ 0 w 9598"/>
                <a:gd name="T9" fmla="*/ 0 h 79"/>
                <a:gd name="T10" fmla="*/ 0 w 9598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98" h="79">
                  <a:moveTo>
                    <a:pt x="0" y="79"/>
                  </a:moveTo>
                  <a:lnTo>
                    <a:pt x="0" y="79"/>
                  </a:lnTo>
                  <a:lnTo>
                    <a:pt x="9598" y="79"/>
                  </a:lnTo>
                  <a:lnTo>
                    <a:pt x="9598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2AD2A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3153" y="-16"/>
              <a:ext cx="736" cy="424"/>
            </a:xfrm>
            <a:custGeom>
              <a:avLst/>
              <a:gdLst>
                <a:gd name="T0" fmla="*/ 0 w 1815"/>
                <a:gd name="T1" fmla="*/ 79 h 79"/>
                <a:gd name="T2" fmla="*/ 0 w 1815"/>
                <a:gd name="T3" fmla="*/ 79 h 79"/>
                <a:gd name="T4" fmla="*/ 1815 w 1815"/>
                <a:gd name="T5" fmla="*/ 79 h 79"/>
                <a:gd name="T6" fmla="*/ 1815 w 1815"/>
                <a:gd name="T7" fmla="*/ 0 h 79"/>
                <a:gd name="T8" fmla="*/ 0 w 1815"/>
                <a:gd name="T9" fmla="*/ 0 h 79"/>
                <a:gd name="T10" fmla="*/ 0 w 1815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5" h="79">
                  <a:moveTo>
                    <a:pt x="0" y="79"/>
                  </a:moveTo>
                  <a:lnTo>
                    <a:pt x="0" y="79"/>
                  </a:lnTo>
                  <a:lnTo>
                    <a:pt x="1815" y="79"/>
                  </a:lnTo>
                  <a:lnTo>
                    <a:pt x="1815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9AA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2341" y="-16"/>
              <a:ext cx="812" cy="424"/>
            </a:xfrm>
            <a:custGeom>
              <a:avLst/>
              <a:gdLst>
                <a:gd name="T0" fmla="*/ 0 w 2004"/>
                <a:gd name="T1" fmla="*/ 79 h 79"/>
                <a:gd name="T2" fmla="*/ 0 w 2004"/>
                <a:gd name="T3" fmla="*/ 79 h 79"/>
                <a:gd name="T4" fmla="*/ 2004 w 2004"/>
                <a:gd name="T5" fmla="*/ 79 h 79"/>
                <a:gd name="T6" fmla="*/ 2004 w 2004"/>
                <a:gd name="T7" fmla="*/ 0 h 79"/>
                <a:gd name="T8" fmla="*/ 0 w 2004"/>
                <a:gd name="T9" fmla="*/ 0 h 79"/>
                <a:gd name="T10" fmla="*/ 0 w 2004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4" h="79">
                  <a:moveTo>
                    <a:pt x="0" y="79"/>
                  </a:moveTo>
                  <a:lnTo>
                    <a:pt x="0" y="79"/>
                  </a:lnTo>
                  <a:lnTo>
                    <a:pt x="2004" y="79"/>
                  </a:lnTo>
                  <a:lnTo>
                    <a:pt x="2004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6ABE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0" y="-16"/>
              <a:ext cx="2341" cy="424"/>
            </a:xfrm>
            <a:custGeom>
              <a:avLst/>
              <a:gdLst>
                <a:gd name="T0" fmla="*/ 0 w 5779"/>
                <a:gd name="T1" fmla="*/ 79 h 79"/>
                <a:gd name="T2" fmla="*/ 0 w 5779"/>
                <a:gd name="T3" fmla="*/ 79 h 79"/>
                <a:gd name="T4" fmla="*/ 5779 w 5779"/>
                <a:gd name="T5" fmla="*/ 79 h 79"/>
                <a:gd name="T6" fmla="*/ 5779 w 5779"/>
                <a:gd name="T7" fmla="*/ 0 h 79"/>
                <a:gd name="T8" fmla="*/ 0 w 5779"/>
                <a:gd name="T9" fmla="*/ 0 h 79"/>
                <a:gd name="T10" fmla="*/ 0 w 5779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79" h="79">
                  <a:moveTo>
                    <a:pt x="0" y="79"/>
                  </a:moveTo>
                  <a:lnTo>
                    <a:pt x="0" y="79"/>
                  </a:lnTo>
                  <a:lnTo>
                    <a:pt x="5779" y="79"/>
                  </a:lnTo>
                  <a:lnTo>
                    <a:pt x="5779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175B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sp>
        <p:nvSpPr>
          <p:cNvPr id="23" name="17 Marcador de número de diapositiva"/>
          <p:cNvSpPr txBox="1">
            <a:spLocks/>
          </p:cNvSpPr>
          <p:nvPr userDrawn="1"/>
        </p:nvSpPr>
        <p:spPr>
          <a:xfrm>
            <a:off x="8808649" y="6522307"/>
            <a:ext cx="353404" cy="293750"/>
          </a:xfrm>
          <a:prstGeom prst="rect">
            <a:avLst/>
          </a:prstGeom>
        </p:spPr>
        <p:txBody>
          <a:bodyPr vert="horz" lIns="0" tIns="0" rIns="0" bIns="0" anchor="ctr"/>
          <a:lstStyle>
            <a:defPPr>
              <a:defRPr lang="es-PE"/>
            </a:defPPr>
            <a:lvl1pPr marL="0" algn="ctr" defTabSz="914400" rtl="0" eaLnBrk="1" latinLnBrk="0" hangingPunct="1">
              <a:defRPr kumimoji="0" sz="1000" kern="1200">
                <a:solidFill>
                  <a:srgbClr val="01416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954FDE-E8EE-41BC-A48D-B00D0284F92A}" type="slidenum">
              <a:rPr lang="es-PE" b="0" smtClean="0">
                <a:solidFill>
                  <a:schemeClr val="bg1"/>
                </a:solidFill>
              </a:rPr>
              <a:pPr/>
              <a:t>‹Nº›</a:t>
            </a:fld>
            <a:endParaRPr lang="es-PE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8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0" r:id="rId2"/>
    <p:sldLayoutId id="2147483732" r:id="rId3"/>
    <p:sldLayoutId id="2147483733" r:id="rId4"/>
    <p:sldLayoutId id="2147483734" r:id="rId5"/>
    <p:sldLayoutId id="2147483735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72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70C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75B0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75B0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75B0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75B0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75B0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740" y="365126"/>
            <a:ext cx="8450188" cy="92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Clic para modificar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740" y="1361872"/>
            <a:ext cx="8450188" cy="4961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grpSp>
        <p:nvGrpSpPr>
          <p:cNvPr id="16" name="Group 5"/>
          <p:cNvGrpSpPr>
            <a:grpSpLocks noChangeAspect="1"/>
          </p:cNvGrpSpPr>
          <p:nvPr userDrawn="1"/>
        </p:nvGrpSpPr>
        <p:grpSpPr bwMode="auto">
          <a:xfrm>
            <a:off x="0" y="22917"/>
            <a:ext cx="9144000" cy="45719"/>
            <a:chOff x="0" y="0"/>
            <a:chExt cx="3885" cy="355"/>
          </a:xfrm>
        </p:grpSpPr>
        <p:sp>
          <p:nvSpPr>
            <p:cNvPr id="1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3885" cy="355"/>
            </a:xfrm>
            <a:prstGeom prst="rect">
              <a:avLst/>
            </a:prstGeom>
            <a:solidFill>
              <a:srgbClr val="0175B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0" y="-16"/>
              <a:ext cx="3889" cy="424"/>
            </a:xfrm>
            <a:custGeom>
              <a:avLst/>
              <a:gdLst>
                <a:gd name="T0" fmla="*/ 0 w 9598"/>
                <a:gd name="T1" fmla="*/ 79 h 79"/>
                <a:gd name="T2" fmla="*/ 0 w 9598"/>
                <a:gd name="T3" fmla="*/ 79 h 79"/>
                <a:gd name="T4" fmla="*/ 9598 w 9598"/>
                <a:gd name="T5" fmla="*/ 79 h 79"/>
                <a:gd name="T6" fmla="*/ 9598 w 9598"/>
                <a:gd name="T7" fmla="*/ 0 h 79"/>
                <a:gd name="T8" fmla="*/ 0 w 9598"/>
                <a:gd name="T9" fmla="*/ 0 h 79"/>
                <a:gd name="T10" fmla="*/ 0 w 9598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98" h="79">
                  <a:moveTo>
                    <a:pt x="0" y="79"/>
                  </a:moveTo>
                  <a:lnTo>
                    <a:pt x="0" y="79"/>
                  </a:lnTo>
                  <a:lnTo>
                    <a:pt x="9598" y="79"/>
                  </a:lnTo>
                  <a:lnTo>
                    <a:pt x="9598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2AD2A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3153" y="-16"/>
              <a:ext cx="736" cy="424"/>
            </a:xfrm>
            <a:custGeom>
              <a:avLst/>
              <a:gdLst>
                <a:gd name="T0" fmla="*/ 0 w 1815"/>
                <a:gd name="T1" fmla="*/ 79 h 79"/>
                <a:gd name="T2" fmla="*/ 0 w 1815"/>
                <a:gd name="T3" fmla="*/ 79 h 79"/>
                <a:gd name="T4" fmla="*/ 1815 w 1815"/>
                <a:gd name="T5" fmla="*/ 79 h 79"/>
                <a:gd name="T6" fmla="*/ 1815 w 1815"/>
                <a:gd name="T7" fmla="*/ 0 h 79"/>
                <a:gd name="T8" fmla="*/ 0 w 1815"/>
                <a:gd name="T9" fmla="*/ 0 h 79"/>
                <a:gd name="T10" fmla="*/ 0 w 1815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5" h="79">
                  <a:moveTo>
                    <a:pt x="0" y="79"/>
                  </a:moveTo>
                  <a:lnTo>
                    <a:pt x="0" y="79"/>
                  </a:lnTo>
                  <a:lnTo>
                    <a:pt x="1815" y="79"/>
                  </a:lnTo>
                  <a:lnTo>
                    <a:pt x="1815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9AA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2341" y="-16"/>
              <a:ext cx="812" cy="424"/>
            </a:xfrm>
            <a:custGeom>
              <a:avLst/>
              <a:gdLst>
                <a:gd name="T0" fmla="*/ 0 w 2004"/>
                <a:gd name="T1" fmla="*/ 79 h 79"/>
                <a:gd name="T2" fmla="*/ 0 w 2004"/>
                <a:gd name="T3" fmla="*/ 79 h 79"/>
                <a:gd name="T4" fmla="*/ 2004 w 2004"/>
                <a:gd name="T5" fmla="*/ 79 h 79"/>
                <a:gd name="T6" fmla="*/ 2004 w 2004"/>
                <a:gd name="T7" fmla="*/ 0 h 79"/>
                <a:gd name="T8" fmla="*/ 0 w 2004"/>
                <a:gd name="T9" fmla="*/ 0 h 79"/>
                <a:gd name="T10" fmla="*/ 0 w 2004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4" h="79">
                  <a:moveTo>
                    <a:pt x="0" y="79"/>
                  </a:moveTo>
                  <a:lnTo>
                    <a:pt x="0" y="79"/>
                  </a:lnTo>
                  <a:lnTo>
                    <a:pt x="2004" y="79"/>
                  </a:lnTo>
                  <a:lnTo>
                    <a:pt x="2004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6ABE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0" y="-16"/>
              <a:ext cx="2341" cy="424"/>
            </a:xfrm>
            <a:custGeom>
              <a:avLst/>
              <a:gdLst>
                <a:gd name="T0" fmla="*/ 0 w 5779"/>
                <a:gd name="T1" fmla="*/ 79 h 79"/>
                <a:gd name="T2" fmla="*/ 0 w 5779"/>
                <a:gd name="T3" fmla="*/ 79 h 79"/>
                <a:gd name="T4" fmla="*/ 5779 w 5779"/>
                <a:gd name="T5" fmla="*/ 79 h 79"/>
                <a:gd name="T6" fmla="*/ 5779 w 5779"/>
                <a:gd name="T7" fmla="*/ 0 h 79"/>
                <a:gd name="T8" fmla="*/ 0 w 5779"/>
                <a:gd name="T9" fmla="*/ 0 h 79"/>
                <a:gd name="T10" fmla="*/ 0 w 5779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79" h="79">
                  <a:moveTo>
                    <a:pt x="0" y="79"/>
                  </a:moveTo>
                  <a:lnTo>
                    <a:pt x="0" y="79"/>
                  </a:lnTo>
                  <a:lnTo>
                    <a:pt x="5779" y="79"/>
                  </a:lnTo>
                  <a:lnTo>
                    <a:pt x="5779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175B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grpSp>
        <p:nvGrpSpPr>
          <p:cNvPr id="24" name="23 Grupo"/>
          <p:cNvGrpSpPr/>
          <p:nvPr userDrawn="1"/>
        </p:nvGrpSpPr>
        <p:grpSpPr>
          <a:xfrm>
            <a:off x="29320" y="6437487"/>
            <a:ext cx="9097125" cy="428625"/>
            <a:chOff x="2" y="6428064"/>
            <a:chExt cx="9097125" cy="428625"/>
          </a:xfrm>
        </p:grpSpPr>
        <p:sp>
          <p:nvSpPr>
            <p:cNvPr id="25" name="24 Conector"/>
            <p:cNvSpPr/>
            <p:nvPr userDrawn="1"/>
          </p:nvSpPr>
          <p:spPr>
            <a:xfrm>
              <a:off x="8186028" y="6512623"/>
              <a:ext cx="289628" cy="289628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8496764" y="6512772"/>
              <a:ext cx="289628" cy="289628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8807499" y="6512772"/>
              <a:ext cx="289628" cy="289628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es-PE"/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7885020" y="6512623"/>
              <a:ext cx="289628" cy="289628"/>
            </a:xfrm>
            <a:prstGeom prst="flowChartConnector">
              <a:avLst/>
            </a:prstGeom>
            <a:solidFill>
              <a:srgbClr val="0141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43754" y="6549001"/>
              <a:ext cx="172160" cy="21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1791"/>
            <a:stretch/>
          </p:blipFill>
          <p:spPr bwMode="auto">
            <a:xfrm>
              <a:off x="2" y="6428064"/>
              <a:ext cx="784400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17 Marcador de número de diapositiva"/>
          <p:cNvSpPr txBox="1">
            <a:spLocks/>
          </p:cNvSpPr>
          <p:nvPr userDrawn="1"/>
        </p:nvSpPr>
        <p:spPr>
          <a:xfrm>
            <a:off x="8808649" y="6522307"/>
            <a:ext cx="353404" cy="293750"/>
          </a:xfrm>
          <a:prstGeom prst="rect">
            <a:avLst/>
          </a:prstGeom>
        </p:spPr>
        <p:txBody>
          <a:bodyPr vert="horz" lIns="0" tIns="0" rIns="0" bIns="0" anchor="ctr"/>
          <a:lstStyle>
            <a:defPPr>
              <a:defRPr lang="es-PE"/>
            </a:defPPr>
            <a:lvl1pPr marL="0" algn="ctr" defTabSz="914400" rtl="0" eaLnBrk="1" latinLnBrk="0" hangingPunct="1">
              <a:defRPr kumimoji="0" sz="1000" kern="1200">
                <a:solidFill>
                  <a:srgbClr val="01416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954FDE-E8EE-41BC-A48D-B00D0284F92A}" type="slidenum">
              <a:rPr lang="es-PE" b="0" smtClean="0">
                <a:solidFill>
                  <a:schemeClr val="bg1"/>
                </a:solidFill>
              </a:rPr>
              <a:pPr/>
              <a:t>‹Nº›</a:t>
            </a:fld>
            <a:endParaRPr lang="es-PE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3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36" r:id="rId3"/>
    <p:sldLayoutId id="2147483737" r:id="rId4"/>
    <p:sldLayoutId id="2147483738" r:id="rId5"/>
    <p:sldLayoutId id="2147483739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lang="es-ES" sz="2800" kern="1200" dirty="0" smtClean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text/SimpleDateForma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7.tmp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edter.com/jcalendar/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docs.oracle.com/javase/tutorial/uiswing/components/table.ht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5.tmp"/><Relationship Id="rId4" Type="http://schemas.openxmlformats.org/officeDocument/2006/relationships/image" Target="../media/image44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uiswing/components/table.html" TargetMode="External"/><Relationship Id="rId2" Type="http://schemas.openxmlformats.org/officeDocument/2006/relationships/hyperlink" Target="http://docs.oracle.com/javase/7/docs/api/java/text/SimpleDateFormat.html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://docs.oracle.com/javase/1.5.0/docs/api/java/util/Locale.html" TargetMode="External"/><Relationship Id="rId4" Type="http://schemas.openxmlformats.org/officeDocument/2006/relationships/hyperlink" Target="http://chuwiki.chuidiang.org/index.php?title=JTabl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material.io/icons/" TargetMode="External"/><Relationship Id="rId5" Type="http://schemas.openxmlformats.org/officeDocument/2006/relationships/hyperlink" Target="https://www.iconfinder.com/" TargetMode="Externa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Lenguaje de programación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813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2952327"/>
          </a:xfrm>
        </p:spPr>
        <p:txBody>
          <a:bodyPr>
            <a:normAutofit/>
          </a:bodyPr>
          <a:lstStyle/>
          <a:p>
            <a:pPr lvl="0" defTabSz="912813" eaLnBrk="0" hangingPunct="0">
              <a:buClr>
                <a:srgbClr val="333399"/>
              </a:buClr>
              <a:buFont typeface="Arial" charset="0"/>
              <a:buChar char="•"/>
            </a:pP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La clase </a:t>
            </a:r>
            <a:r>
              <a:rPr lang="es-PE" sz="2400" b="1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Date (</a:t>
            </a:r>
            <a:r>
              <a:rPr lang="es-PE" sz="2400" b="1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java.útil</a:t>
            </a:r>
            <a:r>
              <a:rPr lang="es-PE" sz="2400" b="1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lvl="0" defTabSz="912813" eaLnBrk="0" hangingPunct="0">
              <a:buClr>
                <a:srgbClr val="333399"/>
              </a:buClr>
            </a:pP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Crea un objeto </a:t>
            </a: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Long </a:t>
            </a: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que almacena la fecha y hora como un valor de milisegundos contados desde el 1 de enero de 1970 a las 00:00:00 GMT</a:t>
            </a:r>
          </a:p>
          <a:p>
            <a:pPr lvl="0" defTabSz="912813" eaLnBrk="0" hangingPunct="0">
              <a:buClr>
                <a:srgbClr val="333399"/>
              </a:buClr>
            </a:pP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Actualmente es utilizada como una clase </a:t>
            </a: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intermedia</a:t>
            </a: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 entre objetos tipo Calendar , </a:t>
            </a:r>
            <a:r>
              <a:rPr lang="es-PE" sz="2400" kern="0" dirty="0" err="1">
                <a:solidFill>
                  <a:srgbClr val="000000"/>
                </a:solidFill>
                <a:latin typeface="Calibri" pitchFamily="34" charset="0"/>
              </a:rPr>
              <a:t>SimpleDateFormat</a:t>
            </a: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 y </a:t>
            </a:r>
            <a:r>
              <a:rPr lang="es-PE" sz="2400" kern="0" dirty="0" err="1">
                <a:solidFill>
                  <a:srgbClr val="000000"/>
                </a:solidFill>
                <a:latin typeface="Calibri" pitchFamily="34" charset="0"/>
              </a:rPr>
              <a:t>Locale</a:t>
            </a: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dirty="0"/>
              <a:t>Utilización de Fechas y horas</a:t>
            </a:r>
            <a:endParaRPr lang="es-ES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539552" y="4221089"/>
            <a:ext cx="8208912" cy="194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//Sintaxis</a:t>
            </a:r>
            <a:endParaRPr lang="es-ES_tradnl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d = new </a:t>
            </a:r>
            <a:r>
              <a:rPr lang="es-ES_tradnl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_tradnl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fecha = new </a:t>
            </a:r>
            <a:r>
              <a:rPr lang="es-ES_tradnl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Date(</a:t>
            </a:r>
            <a:r>
              <a:rPr lang="es-ES_tradnl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cantidadLong</a:t>
            </a:r>
            <a:r>
              <a:rPr lang="es-ES_tradnl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spcBef>
                <a:spcPct val="0"/>
              </a:spcBef>
              <a:buNone/>
            </a:pPr>
            <a:endParaRPr lang="es-ES_tradnl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//Métodos: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getTime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(),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setTime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objLong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()</a:t>
            </a:r>
            <a:endParaRPr lang="es-ES_tradnl" sz="2000" dirty="0"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Users\USER\AppData\Local\Microsoft\Windows\Temporary Internet Files\Content.IE5\JSOCHBFL\MC900432664[1].png">
            <a:extLst>
              <a:ext uri="{FF2B5EF4-FFF2-40B4-BE49-F238E27FC236}">
                <a16:creationId xmlns:a16="http://schemas.microsoft.com/office/drawing/2014/main" id="{9374CCBA-B543-476B-B99C-101F98D1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0582" y="494929"/>
            <a:ext cx="1259632" cy="1259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9425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728192"/>
          </a:xfrm>
        </p:spPr>
        <p:txBody>
          <a:bodyPr>
            <a:normAutofit/>
          </a:bodyPr>
          <a:lstStyle/>
          <a:p>
            <a:pPr lvl="0" defTabSz="912813" eaLnBrk="0" hangingPunct="0">
              <a:buClr>
                <a:srgbClr val="333399"/>
              </a:buClr>
              <a:buFont typeface="Arial" charset="0"/>
              <a:buChar char="•"/>
            </a:pP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La clase </a:t>
            </a:r>
            <a:r>
              <a:rPr lang="es-PE" sz="2400" b="1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Calendar (</a:t>
            </a:r>
            <a:r>
              <a:rPr lang="es-PE" sz="2400" b="1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java.útil</a:t>
            </a:r>
            <a:r>
              <a:rPr lang="es-PE" sz="2400" b="1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defTabSz="912813" eaLnBrk="0" hangingPunct="0">
              <a:buClr>
                <a:srgbClr val="333399"/>
              </a:buClr>
            </a:pP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Clase </a:t>
            </a: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abstracta </a:t>
            </a: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para el manejo </a:t>
            </a: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optimizado</a:t>
            </a: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 de fechas, horas, así como la utilización de zonas geográficas.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dirty="0"/>
              <a:t>Utilización de Fechas y horas</a:t>
            </a:r>
            <a:endParaRPr lang="es-ES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505806" y="2847678"/>
            <a:ext cx="8132388" cy="2957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Sintaxis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Calendar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c =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Calendar.getInstance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endParaRPr lang="es-ES_tradnl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//Métodos: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getTime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(),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setTime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oLong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Calendar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.Campo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), set(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Calendar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.Campo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, valor),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add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Calendar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.Campo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, valor), roll(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Calendar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.campo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, valor)</a:t>
            </a:r>
            <a:endParaRPr lang="es-ES_tradnl" sz="2000" dirty="0"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C:\Users\USER\AppData\Local\Microsoft\Windows\Temporary Internet Files\Content.IE5\JSOCHBFL\MC900432664[1].png">
            <a:extLst>
              <a:ext uri="{FF2B5EF4-FFF2-40B4-BE49-F238E27FC236}">
                <a16:creationId xmlns:a16="http://schemas.microsoft.com/office/drawing/2014/main" id="{3D04BB56-66D3-439B-986C-984F413E0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0582" y="494929"/>
            <a:ext cx="1259632" cy="1259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8355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dirty="0"/>
              <a:t>Utilización de Fechas y horas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944215"/>
          </a:xfrm>
        </p:spPr>
        <p:txBody>
          <a:bodyPr>
            <a:normAutofit/>
          </a:bodyPr>
          <a:lstStyle/>
          <a:p>
            <a:pPr lvl="0" defTabSz="912813" eaLnBrk="0" hangingPunct="0">
              <a:buClr>
                <a:srgbClr val="333399"/>
              </a:buClr>
              <a:buFont typeface="Arial" charset="0"/>
              <a:buChar char="•"/>
            </a:pP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La clase </a:t>
            </a:r>
            <a:r>
              <a:rPr lang="es-PE" sz="2400" b="1" dirty="0" err="1">
                <a:solidFill>
                  <a:srgbClr val="000000"/>
                </a:solidFill>
                <a:latin typeface="Consolas"/>
              </a:rPr>
              <a:t>SimpleDateFormat</a:t>
            </a:r>
            <a:r>
              <a:rPr lang="es-PE" sz="2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PE" sz="2400" b="1" kern="0" dirty="0" err="1">
                <a:latin typeface="Calibri" pitchFamily="34" charset="0"/>
              </a:rPr>
              <a:t>java.text</a:t>
            </a:r>
            <a:r>
              <a:rPr lang="es-PE" sz="2400" b="1" dirty="0">
                <a:solidFill>
                  <a:srgbClr val="000000"/>
                </a:solidFill>
                <a:latin typeface="Consolas"/>
              </a:rPr>
              <a:t>)</a:t>
            </a:r>
            <a:endParaRPr lang="es-PE" sz="2400" b="1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defTabSz="912813" eaLnBrk="0" hangingPunct="0">
              <a:buClr>
                <a:srgbClr val="333399"/>
              </a:buClr>
            </a:pP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Clase que permite formatear un objeto Date, según una cadena patrón: </a:t>
            </a:r>
            <a:r>
              <a:rPr lang="es-PE" sz="1800" kern="0" dirty="0">
                <a:solidFill>
                  <a:srgbClr val="000000"/>
                </a:solidFill>
                <a:latin typeface="Calibri" pitchFamily="34" charset="0"/>
                <a:hlinkClick r:id="rId3"/>
              </a:rPr>
              <a:t>http://docs.oracle.com/javase/7/docs/api/java/text/SimpleDateFormat.html</a:t>
            </a:r>
            <a:endParaRPr lang="es-PE" sz="2400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323528" y="3356992"/>
            <a:ext cx="8640960" cy="288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Sintaxis - </a:t>
            </a:r>
            <a:r>
              <a:rPr lang="es-ES_tradnl" sz="20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SimpleDateFormat</a:t>
            </a:r>
            <a:endParaRPr lang="es-ES_tradnl" sz="20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SimpleDateFormat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sdf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SimpleDateFormat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patrón);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endParaRPr lang="es-ES_tradnl" sz="20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//Métodos: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format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objDate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parse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endParaRPr lang="es-ES_tradnl" sz="20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Users\USER\AppData\Local\Microsoft\Windows\Temporary Internet Files\Content.IE5\JSOCHBFL\MC900432664[1].png">
            <a:extLst>
              <a:ext uri="{FF2B5EF4-FFF2-40B4-BE49-F238E27FC236}">
                <a16:creationId xmlns:a16="http://schemas.microsoft.com/office/drawing/2014/main" id="{CDBB3923-BC59-4548-8BB5-E5768D07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0582" y="494929"/>
            <a:ext cx="1259632" cy="1259632"/>
          </a:xfrm>
          <a:prstGeom prst="rect">
            <a:avLst/>
          </a:prstGeom>
          <a:noFill/>
        </p:spPr>
      </p:pic>
      <p:pic>
        <p:nvPicPr>
          <p:cNvPr id="9" name="Imagen 8" descr="Recorte de pantalla">
            <a:extLst>
              <a:ext uri="{FF2B5EF4-FFF2-40B4-BE49-F238E27FC236}">
                <a16:creationId xmlns:a16="http://schemas.microsoft.com/office/drawing/2014/main" id="{92EB1EF4-7853-4D3C-8CD2-CB91DEDEB4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5"/>
          <a:stretch/>
        </p:blipFill>
        <p:spPr>
          <a:xfrm>
            <a:off x="356416" y="5220575"/>
            <a:ext cx="5646152" cy="868809"/>
          </a:xfrm>
          <a:prstGeom prst="rect">
            <a:avLst/>
          </a:prstGeom>
        </p:spPr>
      </p:pic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1C60E426-724E-42FE-A45E-17D140C2BB43}"/>
              </a:ext>
            </a:extLst>
          </p:cNvPr>
          <p:cNvSpPr/>
          <p:nvPr/>
        </p:nvSpPr>
        <p:spPr>
          <a:xfrm>
            <a:off x="5868144" y="4797151"/>
            <a:ext cx="2818656" cy="936105"/>
          </a:xfrm>
          <a:prstGeom prst="wedgeRoundRectCallout">
            <a:avLst>
              <a:gd name="adj1" fmla="val -46609"/>
              <a:gd name="adj2" fmla="val 8569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Método que devuelve una cadena con la fecha según el formato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1986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69230" y="1293779"/>
            <a:ext cx="8229600" cy="4835519"/>
          </a:xfrm>
        </p:spPr>
        <p:txBody>
          <a:bodyPr>
            <a:normAutofit/>
          </a:bodyPr>
          <a:lstStyle/>
          <a:p>
            <a:pPr marL="342900" lvl="0" indent="-342900" defTabSz="912813" eaLnBrk="0" hangingPunct="0">
              <a:spcBef>
                <a:spcPct val="20000"/>
              </a:spcBef>
              <a:buClr>
                <a:srgbClr val="333399"/>
              </a:buClr>
              <a:buFont typeface="Arial" charset="0"/>
              <a:buChar char="•"/>
            </a:pP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La clase </a:t>
            </a:r>
            <a:r>
              <a:rPr lang="es-PE" sz="2400" b="1" kern="0" dirty="0" err="1">
                <a:solidFill>
                  <a:srgbClr val="000000"/>
                </a:solidFill>
                <a:latin typeface="Calibri" pitchFamily="34" charset="0"/>
              </a:rPr>
              <a:t>Locale</a:t>
            </a: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 (</a:t>
            </a:r>
            <a:r>
              <a:rPr lang="es-PE" sz="2400" b="1" dirty="0" err="1">
                <a:latin typeface="Calibri" pitchFamily="34" charset="0"/>
              </a:rPr>
              <a:t>java.útil</a:t>
            </a: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342900" lvl="0" indent="-342900" defTabSz="912813" eaLnBrk="0" hangingPunct="0">
              <a:spcBef>
                <a:spcPct val="20000"/>
              </a:spcBef>
              <a:buClr>
                <a:srgbClr val="333399"/>
              </a:buClr>
            </a:pP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Especifica formatos de fechas, números y monedas sobre la base de idiomas</a:t>
            </a:r>
          </a:p>
          <a:p>
            <a:pPr defTabSz="912813">
              <a:buFont typeface="Arial" charset="0"/>
              <a:buChar char="•"/>
            </a:pPr>
            <a:endParaRPr lang="es-PE" sz="2400" dirty="0">
              <a:latin typeface="Calibri" pitchFamily="34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dirty="0"/>
              <a:t>Configuración regional</a:t>
            </a:r>
            <a:endParaRPr lang="es-ES" dirty="0"/>
          </a:p>
        </p:txBody>
      </p:sp>
      <p:pic>
        <p:nvPicPr>
          <p:cNvPr id="15" name="Picture 4" descr="C:\Program Files\Microsoft Office\MEDIA\CAGCAT10\j0222019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5904" y="908720"/>
            <a:ext cx="747125" cy="749810"/>
          </a:xfrm>
          <a:prstGeom prst="rect">
            <a:avLst/>
          </a:prstGeom>
          <a:noFill/>
        </p:spPr>
      </p:pic>
      <p:pic>
        <p:nvPicPr>
          <p:cNvPr id="16" name="Picture 3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1305221"/>
            <a:ext cx="704087" cy="706618"/>
          </a:xfrm>
          <a:prstGeom prst="rect">
            <a:avLst/>
          </a:prstGeom>
          <a:noFill/>
        </p:spPr>
      </p:pic>
      <p:sp>
        <p:nvSpPr>
          <p:cNvPr id="14" name="2 Marcador de contenido"/>
          <p:cNvSpPr txBox="1">
            <a:spLocks/>
          </p:cNvSpPr>
          <p:nvPr/>
        </p:nvSpPr>
        <p:spPr>
          <a:xfrm>
            <a:off x="607720" y="2523406"/>
            <a:ext cx="8229600" cy="23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//Sintaxis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Locale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loc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Locale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language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Locale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loc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Locale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language, country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endParaRPr lang="es-ES_tradnl" sz="12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1 Rectángulo">
            <a:extLst>
              <a:ext uri="{FF2B5EF4-FFF2-40B4-BE49-F238E27FC236}">
                <a16:creationId xmlns:a16="http://schemas.microsoft.com/office/drawing/2014/main" id="{CA78B587-0BE7-4BF3-A714-B9D111E19DC9}"/>
              </a:ext>
            </a:extLst>
          </p:cNvPr>
          <p:cNvSpPr/>
          <p:nvPr/>
        </p:nvSpPr>
        <p:spPr>
          <a:xfrm>
            <a:off x="629681" y="4103007"/>
            <a:ext cx="740961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actual =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Locale.</a:t>
            </a:r>
            <a:r>
              <a:rPr lang="es-PE" sz="1600" i="1" dirty="0" err="1">
                <a:solidFill>
                  <a:srgbClr val="000000"/>
                </a:solidFill>
                <a:latin typeface="Consolas"/>
              </a:rPr>
              <a:t>getDefault</a:t>
            </a:r>
            <a:r>
              <a:rPr lang="es-PE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s-PE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PE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PE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s-PE" sz="1600" i="1" dirty="0">
                <a:solidFill>
                  <a:srgbClr val="000000"/>
                </a:solidFill>
                <a:latin typeface="Consolas"/>
              </a:rPr>
              <a:t>(actual);</a:t>
            </a:r>
          </a:p>
          <a:p>
            <a:pPr algn="l"/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listaLocales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Locale.</a:t>
            </a:r>
            <a:r>
              <a:rPr lang="es-PE" sz="1600" i="1" dirty="0" err="1">
                <a:solidFill>
                  <a:srgbClr val="000000"/>
                </a:solidFill>
                <a:latin typeface="Consolas"/>
              </a:rPr>
              <a:t>getAvailableLocales</a:t>
            </a:r>
            <a:r>
              <a:rPr lang="es-PE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s-PE" sz="16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es-PE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PE" sz="1600" b="1" dirty="0" err="1">
                <a:solidFill>
                  <a:srgbClr val="000000"/>
                </a:solidFill>
                <a:latin typeface="Consolas"/>
              </a:rPr>
              <a:t>Locale</a:t>
            </a:r>
            <a:r>
              <a:rPr lang="es-P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PE" sz="1600" b="1" dirty="0" err="1">
                <a:solidFill>
                  <a:srgbClr val="000000"/>
                </a:solidFill>
                <a:latin typeface="Consolas"/>
              </a:rPr>
              <a:t>locale</a:t>
            </a:r>
            <a:r>
              <a:rPr lang="es-PE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s-PE" sz="1600" b="1" dirty="0" err="1">
                <a:solidFill>
                  <a:srgbClr val="000000"/>
                </a:solidFill>
                <a:latin typeface="Consolas"/>
              </a:rPr>
              <a:t>listaLocales</a:t>
            </a:r>
            <a:r>
              <a:rPr lang="es-PE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s-P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PE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PE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s-PE" sz="1600" i="1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algn="l"/>
            <a:r>
              <a:rPr lang="es-P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PE" sz="1600" dirty="0">
                <a:solidFill>
                  <a:srgbClr val="2A00FF"/>
                </a:solidFill>
                <a:latin typeface="Consolas"/>
              </a:rPr>
              <a:t>"Nombre del País : "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locale.getDisplayCountry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s-PE" sz="1600" dirty="0">
                <a:solidFill>
                  <a:srgbClr val="2A00FF"/>
                </a:solidFill>
                <a:latin typeface="Consolas"/>
              </a:rPr>
              <a:t>"\n"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+</a:t>
            </a:r>
          </a:p>
          <a:p>
            <a:pPr algn="l"/>
            <a:r>
              <a:rPr lang="es-P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PE" sz="1600" dirty="0">
                <a:solidFill>
                  <a:srgbClr val="2A00FF"/>
                </a:solidFill>
                <a:latin typeface="Consolas"/>
              </a:rPr>
              <a:t>"Abreviatura :"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locale.getCountry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s-PE" sz="1600" dirty="0">
                <a:solidFill>
                  <a:srgbClr val="2A00FF"/>
                </a:solidFill>
                <a:latin typeface="Consolas"/>
              </a:rPr>
              <a:t>"\n"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+</a:t>
            </a:r>
          </a:p>
          <a:p>
            <a:pPr algn="l"/>
            <a:r>
              <a:rPr lang="es-P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PE" sz="1600" dirty="0">
                <a:solidFill>
                  <a:srgbClr val="2A00FF"/>
                </a:solidFill>
                <a:latin typeface="Consolas"/>
              </a:rPr>
              <a:t>"El lenguaje actual es: "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locale.getLanguage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s-PE" sz="1600" dirty="0">
                <a:solidFill>
                  <a:srgbClr val="2A00FF"/>
                </a:solidFill>
                <a:latin typeface="Consolas"/>
              </a:rPr>
              <a:t>"\n"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);</a:t>
            </a:r>
          </a:p>
          <a:p>
            <a:pPr algn="l"/>
            <a:r>
              <a:rPr lang="es-PE" sz="1600" dirty="0">
                <a:solidFill>
                  <a:srgbClr val="000000"/>
                </a:solidFill>
                <a:latin typeface="Consolas"/>
              </a:rPr>
              <a:t>}</a:t>
            </a:r>
            <a:endParaRPr lang="es-PE" sz="1600" dirty="0"/>
          </a:p>
        </p:txBody>
      </p:sp>
      <p:sp>
        <p:nvSpPr>
          <p:cNvPr id="11" name="5 Marcador de contenido">
            <a:extLst>
              <a:ext uri="{FF2B5EF4-FFF2-40B4-BE49-F238E27FC236}">
                <a16:creationId xmlns:a16="http://schemas.microsoft.com/office/drawing/2014/main" id="{07113BC1-4443-4056-AEE7-3A3073F7FECD}"/>
              </a:ext>
            </a:extLst>
          </p:cNvPr>
          <p:cNvSpPr txBox="1">
            <a:spLocks/>
          </p:cNvSpPr>
          <p:nvPr/>
        </p:nvSpPr>
        <p:spPr>
          <a:xfrm>
            <a:off x="214839" y="3705009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es-E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PE" sz="2400"/>
              <a:t>Observa el siguiente código:</a:t>
            </a:r>
          </a:p>
        </p:txBody>
      </p:sp>
    </p:spTree>
    <p:extLst>
      <p:ext uri="{BB962C8B-B14F-4D97-AF65-F5344CB8AC3E}">
        <p14:creationId xmlns:p14="http://schemas.microsoft.com/office/powerpoint/2010/main" val="2459701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buFont typeface="Arial" pitchFamily="34" charset="0"/>
              <a:buChar char="•"/>
            </a:pPr>
            <a:r>
              <a:rPr lang="es-PE" sz="2200" dirty="0"/>
              <a:t>La clase abstracta </a:t>
            </a:r>
            <a:r>
              <a:rPr lang="es-PE" sz="2200" b="1" dirty="0" err="1"/>
              <a:t>DateFormat</a:t>
            </a:r>
            <a:r>
              <a:rPr lang="es-PE" sz="2200" dirty="0"/>
              <a:t> permite crear objetos que </a:t>
            </a:r>
            <a:r>
              <a:rPr lang="es-PE" sz="2200" b="1" dirty="0"/>
              <a:t>formatearán</a:t>
            </a:r>
            <a:r>
              <a:rPr lang="es-PE" sz="2200" dirty="0"/>
              <a:t> fechas y horas en base a estilos y sensible a la mayoría de Localidades. </a:t>
            </a:r>
            <a:endParaRPr lang="es-PE" sz="2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defTabSz="912813">
              <a:buFont typeface="Arial" pitchFamily="34" charset="0"/>
              <a:buChar char="•"/>
            </a:pPr>
            <a:r>
              <a:rPr lang="es-PE" sz="2200" dirty="0"/>
              <a:t>El constructor será:</a:t>
            </a:r>
          </a:p>
          <a:p>
            <a:pPr defTabSz="912813">
              <a:buFont typeface="Arial" pitchFamily="34" charset="0"/>
              <a:buChar char="•"/>
            </a:pPr>
            <a:endParaRPr lang="es-PE" sz="2200" dirty="0"/>
          </a:p>
          <a:p>
            <a:pPr defTabSz="912813">
              <a:buFont typeface="Arial" pitchFamily="34" charset="0"/>
              <a:buChar char="•"/>
            </a:pPr>
            <a:endParaRPr lang="es-PE" sz="2200" dirty="0"/>
          </a:p>
          <a:p>
            <a:pPr defTabSz="912813">
              <a:buFont typeface="Arial" pitchFamily="34" charset="0"/>
              <a:buChar char="•"/>
            </a:pPr>
            <a:endParaRPr lang="es-PE" sz="2200" dirty="0"/>
          </a:p>
          <a:p>
            <a:pPr defTabSz="912813">
              <a:buFont typeface="Arial" pitchFamily="34" charset="0"/>
              <a:buChar char="•"/>
            </a:pPr>
            <a:endParaRPr lang="es-PE" sz="1200" dirty="0"/>
          </a:p>
          <a:p>
            <a:pPr defTabSz="912813">
              <a:buFont typeface="Arial" pitchFamily="34" charset="0"/>
              <a:buChar char="•"/>
            </a:pPr>
            <a:r>
              <a:rPr lang="es-PE" sz="2200" dirty="0"/>
              <a:t>Para los estilos usamos las constantes: </a:t>
            </a:r>
            <a:r>
              <a:rPr lang="es-PE" sz="2000" dirty="0" err="1"/>
              <a:t>DateFormat.</a:t>
            </a:r>
            <a:r>
              <a:rPr lang="es-PE" sz="2000" b="1" dirty="0" err="1">
                <a:latin typeface="Courier New" pitchFamily="49" charset="0"/>
                <a:cs typeface="Courier New" pitchFamily="49" charset="0"/>
              </a:rPr>
              <a:t>DEFAULT</a:t>
            </a:r>
            <a:r>
              <a:rPr lang="es-PE" sz="2000" b="1" dirty="0">
                <a:latin typeface="Courier New" pitchFamily="49" charset="0"/>
                <a:cs typeface="Courier New" pitchFamily="49" charset="0"/>
              </a:rPr>
              <a:t>, .SHORT, .MEDIUM, .LONG y .FULL</a:t>
            </a:r>
            <a:endParaRPr lang="es-PE" sz="12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Font typeface="Arial" pitchFamily="34" charset="0"/>
              <a:buChar char="•"/>
            </a:pPr>
            <a:r>
              <a:rPr lang="es-PE" sz="2200" dirty="0"/>
              <a:t>El  método </a:t>
            </a:r>
            <a:r>
              <a:rPr lang="es-PE" sz="2200" b="1" dirty="0" err="1"/>
              <a:t>format</a:t>
            </a:r>
            <a:r>
              <a:rPr lang="es-PE" sz="2200" b="1" dirty="0"/>
              <a:t>(</a:t>
            </a:r>
            <a:r>
              <a:rPr lang="es-PE" sz="2200" b="1" dirty="0" err="1"/>
              <a:t>objDate</a:t>
            </a:r>
            <a:r>
              <a:rPr lang="es-PE" sz="2200" b="1" dirty="0"/>
              <a:t>)</a:t>
            </a:r>
            <a:r>
              <a:rPr lang="es-PE" sz="2200" dirty="0"/>
              <a:t>, devuelve un </a:t>
            </a:r>
            <a:r>
              <a:rPr lang="es-PE" sz="2200" b="1" dirty="0" err="1"/>
              <a:t>String</a:t>
            </a:r>
            <a:r>
              <a:rPr lang="es-PE" sz="2200" dirty="0"/>
              <a:t> según el objeto a formatear.</a:t>
            </a:r>
            <a:endParaRPr lang="es-PE" sz="22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None/>
            </a:pPr>
            <a:endParaRPr lang="de-CH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dirty="0"/>
              <a:t>Formatos de Fecha y hora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51378" y="2934603"/>
            <a:ext cx="8208912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PE" b="1" dirty="0" err="1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DateFormat.getDateInstance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(Estilo,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Locale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s-PE" dirty="0"/>
              <a:t>// para formatear fechas</a:t>
            </a:r>
          </a:p>
          <a:p>
            <a:pPr algn="l"/>
            <a:r>
              <a:rPr lang="es-PE" b="1" dirty="0" err="1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tF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DateFormat.getTimeInstance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(Estilo,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Locale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s-PE" dirty="0"/>
              <a:t>// para formatear tiempo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637407" y="5813173"/>
            <a:ext cx="58368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l"/>
            <a:r>
              <a:rPr lang="es-PE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fechaconFormato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dF.format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(hoy);</a:t>
            </a:r>
          </a:p>
        </p:txBody>
      </p:sp>
    </p:spTree>
    <p:extLst>
      <p:ext uri="{BB962C8B-B14F-4D97-AF65-F5344CB8AC3E}">
        <p14:creationId xmlns:p14="http://schemas.microsoft.com/office/powerpoint/2010/main" val="180734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25496-C3CF-4894-AC9F-50217C19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Formatos de Número y Moneda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buFont typeface="Arial" charset="0"/>
              <a:buChar char="•"/>
            </a:pPr>
            <a:r>
              <a:rPr lang="es-PE" sz="2200" dirty="0">
                <a:ea typeface="Verdana" pitchFamily="34" charset="0"/>
                <a:cs typeface="Verdana" pitchFamily="34" charset="0"/>
              </a:rPr>
              <a:t>Java proporciona la clase abstracta </a:t>
            </a:r>
            <a:r>
              <a:rPr lang="es-PE" sz="2200" b="1" dirty="0" err="1">
                <a:ea typeface="Verdana" pitchFamily="34" charset="0"/>
                <a:cs typeface="Verdana" pitchFamily="34" charset="0"/>
              </a:rPr>
              <a:t>NumberFormat</a:t>
            </a:r>
            <a:r>
              <a:rPr lang="es-PE" sz="2200" dirty="0">
                <a:ea typeface="Verdana" pitchFamily="34" charset="0"/>
                <a:cs typeface="Verdana" pitchFamily="34" charset="0"/>
              </a:rPr>
              <a:t> para </a:t>
            </a:r>
            <a:r>
              <a:rPr lang="es-PE" sz="2200" b="1" dirty="0">
                <a:ea typeface="Verdana" pitchFamily="34" charset="0"/>
                <a:cs typeface="Verdana" pitchFamily="34" charset="0"/>
              </a:rPr>
              <a:t>formatear</a:t>
            </a:r>
            <a:r>
              <a:rPr lang="es-PE" sz="2200" dirty="0">
                <a:ea typeface="Verdana" pitchFamily="34" charset="0"/>
                <a:cs typeface="Verdana" pitchFamily="34" charset="0"/>
              </a:rPr>
              <a:t> </a:t>
            </a:r>
            <a:r>
              <a:rPr lang="es-PE" sz="2200" b="1" dirty="0">
                <a:ea typeface="Verdana" pitchFamily="34" charset="0"/>
                <a:cs typeface="Verdana" pitchFamily="34" charset="0"/>
              </a:rPr>
              <a:t>números</a:t>
            </a:r>
            <a:r>
              <a:rPr lang="es-PE" sz="2200" dirty="0">
                <a:ea typeface="Verdana" pitchFamily="34" charset="0"/>
                <a:cs typeface="Verdana" pitchFamily="34" charset="0"/>
              </a:rPr>
              <a:t> y </a:t>
            </a:r>
            <a:r>
              <a:rPr lang="es-PE" sz="2200" b="1" dirty="0">
                <a:ea typeface="Verdana" pitchFamily="34" charset="0"/>
                <a:cs typeface="Verdana" pitchFamily="34" charset="0"/>
              </a:rPr>
              <a:t>monedas</a:t>
            </a:r>
            <a:r>
              <a:rPr lang="es-PE" sz="2200" dirty="0">
                <a:ea typeface="Verdana" pitchFamily="34" charset="0"/>
                <a:cs typeface="Verdana" pitchFamily="34" charset="0"/>
              </a:rPr>
              <a:t> sensible a la Localidad (aunque no soporta todas las posibles definiciones de Localidades). </a:t>
            </a:r>
            <a:endParaRPr lang="es-PE" sz="2200" b="1" dirty="0">
              <a:effectLst>
                <a:outerShdw blurRad="38100" dist="38100" dir="2700000" algn="tl">
                  <a:srgbClr val="C0C0C0"/>
                </a:outerShdw>
              </a:effectLst>
              <a:ea typeface="Verdana" pitchFamily="34" charset="0"/>
              <a:cs typeface="Verdana" pitchFamily="34" charset="0"/>
            </a:endParaRPr>
          </a:p>
          <a:p>
            <a:pPr defTabSz="912813">
              <a:buFont typeface="Arial" pitchFamily="34" charset="0"/>
              <a:buChar char="•"/>
            </a:pPr>
            <a:r>
              <a:rPr lang="es-PE" sz="2200" dirty="0">
                <a:ea typeface="Verdana" pitchFamily="34" charset="0"/>
                <a:cs typeface="Verdana" pitchFamily="34" charset="0"/>
              </a:rPr>
              <a:t>El constructor será: </a:t>
            </a:r>
          </a:p>
          <a:p>
            <a:pPr defTabSz="912813">
              <a:buFont typeface="Arial" pitchFamily="34" charset="0"/>
              <a:buChar char="•"/>
            </a:pPr>
            <a:endParaRPr lang="es-PE" sz="2200" dirty="0">
              <a:ea typeface="Verdana" pitchFamily="34" charset="0"/>
              <a:cs typeface="Verdana" pitchFamily="34" charset="0"/>
            </a:endParaRPr>
          </a:p>
          <a:p>
            <a:pPr defTabSz="912813">
              <a:buNone/>
            </a:pPr>
            <a:endParaRPr lang="es-PE" sz="2200" dirty="0">
              <a:ea typeface="Verdana" pitchFamily="34" charset="0"/>
              <a:cs typeface="Verdana" pitchFamily="34" charset="0"/>
            </a:endParaRPr>
          </a:p>
          <a:p>
            <a:pPr defTabSz="912813">
              <a:buNone/>
            </a:pPr>
            <a:endParaRPr lang="es-PE" sz="2200" dirty="0">
              <a:ea typeface="Verdana" pitchFamily="34" charset="0"/>
              <a:cs typeface="Verdana" pitchFamily="34" charset="0"/>
            </a:endParaRPr>
          </a:p>
          <a:p>
            <a:pPr defTabSz="912813">
              <a:buNone/>
            </a:pPr>
            <a:endParaRPr lang="es-PE" sz="1000" b="1" dirty="0">
              <a:ea typeface="Verdana" pitchFamily="34" charset="0"/>
              <a:cs typeface="Verdana" pitchFamily="34" charset="0"/>
            </a:endParaRPr>
          </a:p>
          <a:p>
            <a:pPr defTabSz="912813">
              <a:buFont typeface="Arial" pitchFamily="34" charset="0"/>
              <a:buChar char="•"/>
            </a:pPr>
            <a:r>
              <a:rPr lang="es-PE" sz="2200" dirty="0">
                <a:ea typeface="Verdana" pitchFamily="34" charset="0"/>
                <a:cs typeface="Verdana" pitchFamily="34" charset="0"/>
              </a:rPr>
              <a:t>El  método </a:t>
            </a:r>
            <a:r>
              <a:rPr lang="es-PE" sz="2200" b="1" dirty="0" err="1">
                <a:ea typeface="Verdana" pitchFamily="34" charset="0"/>
                <a:cs typeface="Verdana" pitchFamily="34" charset="0"/>
              </a:rPr>
              <a:t>format</a:t>
            </a:r>
            <a:r>
              <a:rPr lang="es-PE" sz="2200" b="1" dirty="0">
                <a:ea typeface="Verdana" pitchFamily="34" charset="0"/>
                <a:cs typeface="Verdana" pitchFamily="34" charset="0"/>
              </a:rPr>
              <a:t>(</a:t>
            </a:r>
            <a:r>
              <a:rPr lang="es-PE" sz="2200" b="1" dirty="0" err="1">
                <a:ea typeface="Verdana" pitchFamily="34" charset="0"/>
                <a:cs typeface="Verdana" pitchFamily="34" charset="0"/>
              </a:rPr>
              <a:t>objnum</a:t>
            </a:r>
            <a:r>
              <a:rPr lang="es-PE" sz="2200" b="1" dirty="0">
                <a:ea typeface="Verdana" pitchFamily="34" charset="0"/>
                <a:cs typeface="Verdana" pitchFamily="34" charset="0"/>
              </a:rPr>
              <a:t>)</a:t>
            </a:r>
            <a:r>
              <a:rPr lang="es-PE" sz="2200" dirty="0">
                <a:ea typeface="Verdana" pitchFamily="34" charset="0"/>
                <a:cs typeface="Verdana" pitchFamily="34" charset="0"/>
              </a:rPr>
              <a:t>, devuelve un </a:t>
            </a:r>
            <a:r>
              <a:rPr lang="es-PE" sz="2200" b="1" dirty="0" err="1">
                <a:ea typeface="Verdana" pitchFamily="34" charset="0"/>
                <a:cs typeface="Verdana" pitchFamily="34" charset="0"/>
              </a:rPr>
              <a:t>String</a:t>
            </a:r>
            <a:r>
              <a:rPr lang="es-PE" sz="2200" dirty="0">
                <a:ea typeface="Verdana" pitchFamily="34" charset="0"/>
                <a:cs typeface="Verdana" pitchFamily="34" charset="0"/>
              </a:rPr>
              <a:t> según el objeto a formatear.</a:t>
            </a:r>
            <a:endParaRPr lang="de-CH" sz="2200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28000" y="3085199"/>
            <a:ext cx="8352928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PE" b="1" dirty="0" err="1">
                <a:latin typeface="Courier New" pitchFamily="49" charset="0"/>
                <a:cs typeface="Courier New" pitchFamily="49" charset="0"/>
              </a:rPr>
              <a:t>NumberFormat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nF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NumberFormat.getNumberInstance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Locale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s-PE" dirty="0"/>
              <a:t>// para formatear números</a:t>
            </a:r>
          </a:p>
          <a:p>
            <a:pPr algn="l"/>
            <a:r>
              <a:rPr lang="es-PE" b="1" dirty="0" err="1">
                <a:latin typeface="Courier New" pitchFamily="49" charset="0"/>
                <a:cs typeface="Courier New" pitchFamily="49" charset="0"/>
              </a:rPr>
              <a:t>NumberFormat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cF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NumberFormat.getCurrencyInstance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Locale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s-PE" dirty="0"/>
              <a:t>// para formatear monedas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98421" y="5283624"/>
            <a:ext cx="633670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s-PE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monedaconFormato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cF.format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(monedas);</a:t>
            </a:r>
          </a:p>
        </p:txBody>
      </p:sp>
    </p:spTree>
    <p:extLst>
      <p:ext uri="{BB962C8B-B14F-4D97-AF65-F5344CB8AC3E}">
        <p14:creationId xmlns:p14="http://schemas.microsoft.com/office/powerpoint/2010/main" val="204835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8304" y="1124744"/>
            <a:ext cx="8067067" cy="5328592"/>
          </a:xfrm>
        </p:spPr>
        <p:txBody>
          <a:bodyPr>
            <a:normAutofit/>
          </a:bodyPr>
          <a:lstStyle/>
          <a:p>
            <a:r>
              <a:rPr lang="es-ES" sz="2400" dirty="0" err="1"/>
              <a:t>JCalendar</a:t>
            </a:r>
            <a:r>
              <a:rPr lang="es-ES" sz="2400" dirty="0"/>
              <a:t> es un </a:t>
            </a:r>
            <a:r>
              <a:rPr lang="es-ES" sz="2400" b="1" dirty="0"/>
              <a:t>selector</a:t>
            </a:r>
            <a:r>
              <a:rPr lang="es-ES" sz="2400" dirty="0"/>
              <a:t> gráfico de fechas. Que a través de sus diversos componentes permite elegir diferentes elementos como años, meses, calendarios, así como exportar los datos seleccionados a objetos </a:t>
            </a:r>
            <a:r>
              <a:rPr lang="es-ES" sz="2400" b="1" dirty="0"/>
              <a:t>Date</a:t>
            </a:r>
            <a:r>
              <a:rPr lang="es-ES" sz="2400" dirty="0"/>
              <a:t> o </a:t>
            </a:r>
            <a:r>
              <a:rPr lang="es-ES" sz="2400" b="1" dirty="0"/>
              <a:t>Calendar</a:t>
            </a:r>
            <a:r>
              <a:rPr lang="es-ES" sz="2400" dirty="0"/>
              <a:t>.</a:t>
            </a:r>
          </a:p>
          <a:p>
            <a:endParaRPr lang="es-PE" sz="2400" dirty="0"/>
          </a:p>
          <a:p>
            <a:endParaRPr lang="es-PE" sz="2400" dirty="0"/>
          </a:p>
          <a:p>
            <a:pPr marL="0" indent="0">
              <a:buNone/>
            </a:pPr>
            <a:endParaRPr lang="es-PE" sz="2400" dirty="0"/>
          </a:p>
          <a:p>
            <a:r>
              <a:rPr lang="es-PE" sz="2400" dirty="0"/>
              <a:t>El dato ingresado lo leemos como cadena formateada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JCalendar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64" b="28909"/>
          <a:stretch/>
        </p:blipFill>
        <p:spPr>
          <a:xfrm>
            <a:off x="2195736" y="2780928"/>
            <a:ext cx="3960440" cy="1368152"/>
          </a:xfrm>
          <a:prstGeom prst="rect">
            <a:avLst/>
          </a:prstGeom>
        </p:spPr>
      </p:pic>
      <p:pic>
        <p:nvPicPr>
          <p:cNvPr id="6" name="Imagen 5" descr="Recorte de pantalla">
            <a:extLst>
              <a:ext uri="{FF2B5EF4-FFF2-40B4-BE49-F238E27FC236}">
                <a16:creationId xmlns:a16="http://schemas.microsoft.com/office/drawing/2014/main" id="{4E722F7E-1166-40A4-8996-D27FB6BFC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941168"/>
            <a:ext cx="564615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8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Recorte de pantalla">
            <a:extLst>
              <a:ext uri="{FF2B5EF4-FFF2-40B4-BE49-F238E27FC236}">
                <a16:creationId xmlns:a16="http://schemas.microsoft.com/office/drawing/2014/main" id="{7BB1D85D-E671-4B0C-B0C8-0EA445F255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1"/>
          <a:stretch/>
        </p:blipFill>
        <p:spPr>
          <a:xfrm>
            <a:off x="5292080" y="1089641"/>
            <a:ext cx="2759501" cy="1723541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8305" y="1124743"/>
            <a:ext cx="4848941" cy="3605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Instalando la librería </a:t>
            </a:r>
            <a:r>
              <a:rPr lang="es-ES" sz="2400" b="1" dirty="0" err="1"/>
              <a:t>JCalendar</a:t>
            </a:r>
            <a:r>
              <a:rPr lang="es-ES" sz="2400" b="1" dirty="0"/>
              <a:t>:</a:t>
            </a:r>
          </a:p>
          <a:p>
            <a:r>
              <a:rPr lang="es-ES" sz="2200" dirty="0"/>
              <a:t>Descargamos la librería (</a:t>
            </a:r>
            <a:r>
              <a:rPr lang="es-ES" sz="2200" dirty="0">
                <a:hlinkClick r:id="rId3"/>
              </a:rPr>
              <a:t>https://toedter.com/jcalendar/</a:t>
            </a:r>
            <a:r>
              <a:rPr lang="es-ES" sz="2200" dirty="0"/>
              <a:t>) y la copiamos a una carpeta del proyecto</a:t>
            </a:r>
          </a:p>
          <a:p>
            <a:r>
              <a:rPr lang="es-PE" sz="2200" dirty="0"/>
              <a:t>Agregamos la librería al </a:t>
            </a:r>
            <a:r>
              <a:rPr lang="es-PE" sz="2200" dirty="0" err="1"/>
              <a:t>Build</a:t>
            </a:r>
            <a:r>
              <a:rPr lang="es-PE" sz="2200" dirty="0"/>
              <a:t> </a:t>
            </a:r>
            <a:r>
              <a:rPr lang="es-PE" sz="2200" dirty="0" err="1"/>
              <a:t>Path</a:t>
            </a:r>
            <a:endParaRPr lang="es-PE" sz="2200" dirty="0"/>
          </a:p>
          <a:p>
            <a:endParaRPr lang="es-PE" sz="2200" dirty="0"/>
          </a:p>
          <a:p>
            <a:endParaRPr lang="es-PE" sz="2200" dirty="0"/>
          </a:p>
          <a:p>
            <a:endParaRPr lang="es-ES" sz="2200" dirty="0"/>
          </a:p>
          <a:p>
            <a:r>
              <a:rPr lang="es-ES" sz="2200" dirty="0"/>
              <a:t>Instalamos los componentes: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JCalendar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053"/>
          <a:stretch/>
        </p:blipFill>
        <p:spPr>
          <a:xfrm>
            <a:off x="495144" y="4869160"/>
            <a:ext cx="2664296" cy="174807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33547" t="33600" r="27236" b="53800"/>
          <a:stretch/>
        </p:blipFill>
        <p:spPr>
          <a:xfrm>
            <a:off x="3234354" y="4644044"/>
            <a:ext cx="5589880" cy="10801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t="59011"/>
          <a:stretch/>
        </p:blipFill>
        <p:spPr>
          <a:xfrm>
            <a:off x="3878875" y="5650591"/>
            <a:ext cx="3605910" cy="1012970"/>
          </a:xfrm>
          <a:prstGeom prst="rect">
            <a:avLst/>
          </a:prstGeom>
        </p:spPr>
      </p:pic>
      <p:sp>
        <p:nvSpPr>
          <p:cNvPr id="10" name="Forma 9"/>
          <p:cNvSpPr/>
          <p:nvPr/>
        </p:nvSpPr>
        <p:spPr>
          <a:xfrm rot="20707058">
            <a:off x="2286483" y="4895737"/>
            <a:ext cx="1198440" cy="138538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11" name="Forma 10"/>
          <p:cNvSpPr/>
          <p:nvPr/>
        </p:nvSpPr>
        <p:spPr>
          <a:xfrm rot="10011159">
            <a:off x="6783921" y="5413724"/>
            <a:ext cx="1706223" cy="1069812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5" name="4 Rectángulo redondeado"/>
          <p:cNvSpPr/>
          <p:nvPr/>
        </p:nvSpPr>
        <p:spPr>
          <a:xfrm>
            <a:off x="7401866" y="4936994"/>
            <a:ext cx="1422367" cy="29670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redondeado 11">
            <a:extLst>
              <a:ext uri="{FF2B5EF4-FFF2-40B4-BE49-F238E27FC236}">
                <a16:creationId xmlns:a16="http://schemas.microsoft.com/office/drawing/2014/main" id="{FC8B2605-3F9A-48C4-9BDD-FE4E5ECBAB9B}"/>
              </a:ext>
            </a:extLst>
          </p:cNvPr>
          <p:cNvSpPr/>
          <p:nvPr/>
        </p:nvSpPr>
        <p:spPr>
          <a:xfrm>
            <a:off x="5537699" y="2420888"/>
            <a:ext cx="1914621" cy="4459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redondeado 11">
            <a:extLst>
              <a:ext uri="{FF2B5EF4-FFF2-40B4-BE49-F238E27FC236}">
                <a16:creationId xmlns:a16="http://schemas.microsoft.com/office/drawing/2014/main" id="{CFDB7A52-48F9-4CA6-BD88-AC2F4B2A3E44}"/>
              </a:ext>
            </a:extLst>
          </p:cNvPr>
          <p:cNvSpPr/>
          <p:nvPr/>
        </p:nvSpPr>
        <p:spPr>
          <a:xfrm>
            <a:off x="3878875" y="6048651"/>
            <a:ext cx="1485213" cy="2764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65D40FE-A397-4DAF-A8DD-3A2DF1BA08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80" t="46482" r="48678" b="43918"/>
          <a:stretch/>
        </p:blipFill>
        <p:spPr>
          <a:xfrm>
            <a:off x="1088146" y="3273893"/>
            <a:ext cx="6548886" cy="7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5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8305" y="1124743"/>
            <a:ext cx="7462087" cy="1296145"/>
          </a:xfrm>
        </p:spPr>
        <p:txBody>
          <a:bodyPr>
            <a:normAutofit/>
          </a:bodyPr>
          <a:lstStyle/>
          <a:p>
            <a:r>
              <a:rPr lang="es-PE" sz="2400" dirty="0"/>
              <a:t>Modifica el formulario </a:t>
            </a:r>
            <a:r>
              <a:rPr lang="es-PE" sz="2400" b="1" dirty="0" err="1"/>
              <a:t>FrmRptVta</a:t>
            </a:r>
            <a:r>
              <a:rPr lang="es-PE" sz="2400" b="1" dirty="0"/>
              <a:t> </a:t>
            </a:r>
            <a:r>
              <a:rPr lang="es-PE" sz="2400" dirty="0"/>
              <a:t>para usar </a:t>
            </a:r>
            <a:r>
              <a:rPr lang="es-PE" sz="2400" dirty="0" err="1"/>
              <a:t>jCalendar</a:t>
            </a:r>
            <a:r>
              <a:rPr lang="es-PE" sz="2400" dirty="0"/>
              <a:t> . </a:t>
            </a:r>
          </a:p>
          <a:p>
            <a:r>
              <a:rPr lang="es-PE" sz="2400" dirty="0"/>
              <a:t>Al pulsar el botón </a:t>
            </a:r>
            <a:r>
              <a:rPr lang="es-PE" sz="2400" b="1" dirty="0"/>
              <a:t>Reporte </a:t>
            </a:r>
            <a:r>
              <a:rPr lang="es-PE" sz="2400" dirty="0"/>
              <a:t> se debe mostrar la fecha seleccionada</a:t>
            </a:r>
          </a:p>
          <a:p>
            <a:endParaRPr lang="es-PE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Aplicación</a:t>
            </a:r>
            <a:endParaRPr lang="es-ES" dirty="0"/>
          </a:p>
        </p:txBody>
      </p:sp>
      <p:pic>
        <p:nvPicPr>
          <p:cNvPr id="12" name="Picture 3" descr="actividad.gif">
            <a:extLst>
              <a:ext uri="{FF2B5EF4-FFF2-40B4-BE49-F238E27FC236}">
                <a16:creationId xmlns:a16="http://schemas.microsoft.com/office/drawing/2014/main" id="{07453CCD-FBD0-4DC2-A264-FB330692DB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9888" y="400799"/>
            <a:ext cx="924296" cy="84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90ADB4-CE62-4169-92B3-0EEA13C80D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2564904"/>
            <a:ext cx="5688632" cy="34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0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199" y="1124745"/>
            <a:ext cx="8213029" cy="2754474"/>
          </a:xfrm>
        </p:spPr>
        <p:txBody>
          <a:bodyPr>
            <a:normAutofit/>
          </a:bodyPr>
          <a:lstStyle/>
          <a:p>
            <a:r>
              <a:rPr lang="es-ES" sz="1800" dirty="0"/>
              <a:t>Diseña la siguiente GUI.</a:t>
            </a:r>
          </a:p>
          <a:p>
            <a:r>
              <a:rPr lang="es-ES" sz="1800" dirty="0"/>
              <a:t>Muestra en una etiqueta la fecha actual usando el formato indicado al cargar la aplicación.</a:t>
            </a:r>
          </a:p>
          <a:p>
            <a:r>
              <a:rPr lang="es-ES" sz="1800" dirty="0"/>
              <a:t>La fecha de reserva se obtiene mediante un </a:t>
            </a:r>
            <a:r>
              <a:rPr lang="es-ES" sz="1800" dirty="0" err="1"/>
              <a:t>JCalendar</a:t>
            </a:r>
            <a:endParaRPr lang="es-ES" sz="1800" dirty="0"/>
          </a:p>
          <a:p>
            <a:r>
              <a:rPr lang="es-ES" sz="1800" dirty="0"/>
              <a:t>Obtener la cantidad de días de reserva </a:t>
            </a:r>
          </a:p>
          <a:p>
            <a:r>
              <a:rPr lang="es-PE" sz="1800" dirty="0"/>
              <a:t>Obtener y </a:t>
            </a:r>
            <a:r>
              <a:rPr lang="es-ES" sz="1800" dirty="0"/>
              <a:t>mostrar la fecha final</a:t>
            </a:r>
          </a:p>
          <a:p>
            <a:r>
              <a:rPr lang="es-PE" sz="1800" dirty="0"/>
              <a:t>A</a:t>
            </a:r>
            <a:r>
              <a:rPr lang="es-ES" sz="1800" dirty="0"/>
              <a:t>sumiendo que el costo diario de reserva es de S/. 50, mostrar el monto final con el formato correspondiente:</a:t>
            </a:r>
          </a:p>
          <a:p>
            <a:endParaRPr lang="es-ES" sz="1800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3000" dirty="0"/>
              <a:t>Actividad Propuesta</a:t>
            </a:r>
            <a:endParaRPr lang="es-PE" sz="3000" dirty="0"/>
          </a:p>
        </p:txBody>
      </p:sp>
      <p:pic>
        <p:nvPicPr>
          <p:cNvPr id="8" name="Picture 3" descr="actividad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9888" y="400799"/>
            <a:ext cx="924296" cy="84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605FB8C5-021D-4DB2-96EE-133337F93515}"/>
              </a:ext>
            </a:extLst>
          </p:cNvPr>
          <p:cNvGrpSpPr/>
          <p:nvPr/>
        </p:nvGrpSpPr>
        <p:grpSpPr>
          <a:xfrm>
            <a:off x="2611855" y="3724780"/>
            <a:ext cx="3879604" cy="2639318"/>
            <a:chOff x="4378625" y="3024294"/>
            <a:chExt cx="4286250" cy="2857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625" y="3024294"/>
              <a:ext cx="428625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21" t="16195" r="46599" b="77289"/>
            <a:stretch/>
          </p:blipFill>
          <p:spPr bwMode="auto">
            <a:xfrm>
              <a:off x="5525686" y="4047007"/>
              <a:ext cx="1126435" cy="265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8 Rectángulo"/>
            <p:cNvSpPr/>
            <p:nvPr/>
          </p:nvSpPr>
          <p:spPr>
            <a:xfrm>
              <a:off x="4714446" y="4827581"/>
              <a:ext cx="3343159" cy="669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r>
                <a:rPr lang="es-ES" sz="1100" dirty="0">
                  <a:solidFill>
                    <a:schemeClr val="tx1"/>
                  </a:solidFill>
                </a:rPr>
                <a:t>Su reserva termina el: </a:t>
              </a:r>
              <a:r>
                <a:rPr lang="es-ES" sz="1100" b="1" dirty="0">
                  <a:solidFill>
                    <a:schemeClr val="tx1"/>
                  </a:solidFill>
                </a:rPr>
                <a:t>20/04/2018</a:t>
              </a:r>
            </a:p>
            <a:p>
              <a:r>
                <a:rPr lang="es-ES" sz="1100" dirty="0">
                  <a:solidFill>
                    <a:schemeClr val="tx1"/>
                  </a:solidFill>
                </a:rPr>
                <a:t>El total a pagar es : </a:t>
              </a:r>
              <a:r>
                <a:rPr lang="es-ES" sz="1100" b="1" dirty="0">
                  <a:solidFill>
                    <a:schemeClr val="tx1"/>
                  </a:solidFill>
                </a:rPr>
                <a:t>S/250,00</a:t>
              </a:r>
            </a:p>
            <a:p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616268" y="4381095"/>
              <a:ext cx="395085" cy="1565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s-E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8 Rectángulo">
              <a:extLst>
                <a:ext uri="{FF2B5EF4-FFF2-40B4-BE49-F238E27FC236}">
                  <a16:creationId xmlns:a16="http://schemas.microsoft.com/office/drawing/2014/main" id="{B40CD154-EA6B-4543-B89F-01F850494246}"/>
                </a:ext>
              </a:extLst>
            </p:cNvPr>
            <p:cNvSpPr/>
            <p:nvPr/>
          </p:nvSpPr>
          <p:spPr>
            <a:xfrm>
              <a:off x="5616268" y="4101624"/>
              <a:ext cx="713307" cy="119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08000" rIns="0" bIns="288000" rtlCol="0" anchor="t" anchorCtr="0"/>
            <a:lstStyle/>
            <a:p>
              <a:r>
                <a:rPr lang="es-ES" sz="1000" dirty="0">
                  <a:solidFill>
                    <a:schemeClr val="tx1"/>
                  </a:solidFill>
                </a:rPr>
                <a:t>15/04/2018</a:t>
              </a:r>
            </a:p>
            <a:p>
              <a:endParaRPr lang="es-E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11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864096"/>
          </a:xfrm>
        </p:spPr>
        <p:txBody>
          <a:bodyPr>
            <a:normAutofit/>
          </a:bodyPr>
          <a:lstStyle/>
          <a:p>
            <a:r>
              <a:rPr lang="es-PE" sz="2400" dirty="0"/>
              <a:t>La empresa </a:t>
            </a:r>
            <a:r>
              <a:rPr lang="es-PE" sz="2400" b="1" dirty="0" err="1"/>
              <a:t>ciberfarma</a:t>
            </a:r>
            <a:r>
              <a:rPr lang="es-PE" sz="2400" dirty="0"/>
              <a:t>, nos pide realizar la siguiente aplicación para el control de sus procesos</a:t>
            </a:r>
            <a:endParaRPr lang="es-ES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20" y="2780928"/>
            <a:ext cx="6158275" cy="3593607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89F34B23-62B8-4980-9C15-ED3EDCB4EC55}"/>
              </a:ext>
            </a:extLst>
          </p:cNvPr>
          <p:cNvGrpSpPr/>
          <p:nvPr/>
        </p:nvGrpSpPr>
        <p:grpSpPr>
          <a:xfrm>
            <a:off x="6094231" y="3645695"/>
            <a:ext cx="2763167" cy="1726471"/>
            <a:chOff x="467544" y="2496760"/>
            <a:chExt cx="4534139" cy="276563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39351F3-85A4-4D17-A4F8-61FD991182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720"/>
            <a:stretch/>
          </p:blipFill>
          <p:spPr bwMode="auto">
            <a:xfrm>
              <a:off x="467544" y="2496760"/>
              <a:ext cx="4534139" cy="2732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0C6BAAD-2528-496F-985A-7A6E0057EE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339" b="1"/>
            <a:stretch/>
          </p:blipFill>
          <p:spPr bwMode="auto">
            <a:xfrm>
              <a:off x="467544" y="5126733"/>
              <a:ext cx="4534139" cy="135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28CE65C-90D8-4316-9684-4A6F43C2282C}"/>
              </a:ext>
            </a:extLst>
          </p:cNvPr>
          <p:cNvGrpSpPr/>
          <p:nvPr/>
        </p:nvGrpSpPr>
        <p:grpSpPr>
          <a:xfrm>
            <a:off x="3040984" y="3847320"/>
            <a:ext cx="3204727" cy="2304256"/>
            <a:chOff x="-701169" y="2388229"/>
            <a:chExt cx="4049033" cy="276563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993B25EA-267F-4887-9170-5214C67FDDCE}"/>
                </a:ext>
              </a:extLst>
            </p:cNvPr>
            <p:cNvGrpSpPr/>
            <p:nvPr/>
          </p:nvGrpSpPr>
          <p:grpSpPr>
            <a:xfrm>
              <a:off x="-701169" y="2388229"/>
              <a:ext cx="4049033" cy="2765630"/>
              <a:chOff x="467544" y="2496760"/>
              <a:chExt cx="4534139" cy="2765630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34E9B441-1E08-4785-B1BC-644C5D91C1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1720"/>
              <a:stretch/>
            </p:blipFill>
            <p:spPr bwMode="auto">
              <a:xfrm>
                <a:off x="467544" y="2496760"/>
                <a:ext cx="4534139" cy="2732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D692EE56-5D0A-409F-9A70-FBFE8BBF9A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119"/>
              <a:stretch/>
            </p:blipFill>
            <p:spPr bwMode="auto">
              <a:xfrm>
                <a:off x="467544" y="3784136"/>
                <a:ext cx="4534139" cy="1478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731A52D0-4712-4024-8F89-6628F9F4D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17" t="9375" r="639" b="3126"/>
            <a:stretch/>
          </p:blipFill>
          <p:spPr>
            <a:xfrm>
              <a:off x="-576573" y="2755867"/>
              <a:ext cx="3780421" cy="2311600"/>
            </a:xfrm>
            <a:prstGeom prst="rect">
              <a:avLst/>
            </a:prstGeom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171FD5EE-B222-40DE-BB4B-CFF18CB54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52" y="2165582"/>
            <a:ext cx="2702168" cy="17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5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8304" y="1124744"/>
            <a:ext cx="8067067" cy="5112568"/>
          </a:xfrm>
        </p:spPr>
        <p:txBody>
          <a:bodyPr>
            <a:normAutofit/>
          </a:bodyPr>
          <a:lstStyle/>
          <a:p>
            <a:r>
              <a:rPr lang="es-ES" sz="2400" dirty="0"/>
              <a:t>Es un </a:t>
            </a:r>
            <a:r>
              <a:rPr lang="es-ES" sz="2400" b="1" dirty="0"/>
              <a:t>componente</a:t>
            </a:r>
            <a:r>
              <a:rPr lang="es-ES" sz="2400" dirty="0"/>
              <a:t> que permite mostrar una </a:t>
            </a:r>
            <a:r>
              <a:rPr lang="es-ES" sz="2400" dirty="0">
                <a:hlinkClick r:id="rId2"/>
              </a:rPr>
              <a:t>tabla</a:t>
            </a:r>
            <a:r>
              <a:rPr lang="es-ES" sz="2400" dirty="0"/>
              <a:t> con determinados elementos expresados en su Modelo.</a:t>
            </a:r>
          </a:p>
          <a:p>
            <a:endParaRPr lang="es-PE" sz="2400" dirty="0"/>
          </a:p>
          <a:p>
            <a:endParaRPr lang="es-PE" sz="2400" dirty="0"/>
          </a:p>
          <a:p>
            <a:endParaRPr lang="es-PE" sz="2400" dirty="0"/>
          </a:p>
          <a:p>
            <a:endParaRPr lang="es-PE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JTable</a:t>
            </a:r>
            <a:endParaRPr lang="es-ES" dirty="0"/>
          </a:p>
        </p:txBody>
      </p:sp>
      <p:pic>
        <p:nvPicPr>
          <p:cNvPr id="1026" name="Picture 2" descr="TableSelectionDemo with a non-contiguous row selection.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00"/>
          <a:stretch/>
        </p:blipFill>
        <p:spPr bwMode="auto">
          <a:xfrm>
            <a:off x="1331640" y="2233017"/>
            <a:ext cx="6132299" cy="13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20" y="4154132"/>
            <a:ext cx="5868002" cy="21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9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8304" y="1124744"/>
            <a:ext cx="8067067" cy="5112568"/>
          </a:xfrm>
        </p:spPr>
        <p:txBody>
          <a:bodyPr>
            <a:normAutofit/>
          </a:bodyPr>
          <a:lstStyle/>
          <a:p>
            <a:r>
              <a:rPr lang="es-PE" sz="2400" dirty="0"/>
              <a:t>Para ello:</a:t>
            </a:r>
          </a:p>
          <a:p>
            <a:pPr lvl="1"/>
            <a:r>
              <a:rPr lang="es-ES" sz="2000" dirty="0"/>
              <a:t>Dibujar el área con el componente, </a:t>
            </a:r>
            <a:br>
              <a:rPr lang="es-ES" sz="2000" dirty="0"/>
            </a:br>
            <a:r>
              <a:rPr lang="es-ES" sz="2000" dirty="0"/>
              <a:t>asignar su </a:t>
            </a:r>
            <a:r>
              <a:rPr lang="es-ES" sz="2000" b="1" dirty="0"/>
              <a:t>nombre de variable (Ej. </a:t>
            </a:r>
            <a:r>
              <a:rPr lang="es-ES" sz="2000" b="1" dirty="0" err="1"/>
              <a:t>tblSalida</a:t>
            </a:r>
            <a:r>
              <a:rPr lang="es-ES" sz="2000" b="1" dirty="0"/>
              <a:t>)</a:t>
            </a:r>
            <a:r>
              <a:rPr lang="es-ES" sz="2000" dirty="0"/>
              <a:t>.</a:t>
            </a:r>
          </a:p>
          <a:p>
            <a:pPr lvl="1"/>
            <a:endParaRPr lang="es-ES" sz="2000" dirty="0"/>
          </a:p>
          <a:p>
            <a:pPr lvl="1"/>
            <a:r>
              <a:rPr lang="es-PE" sz="2000" dirty="0"/>
              <a:t>Rodear con un </a:t>
            </a:r>
            <a:r>
              <a:rPr lang="es-PE" sz="2000" dirty="0" err="1"/>
              <a:t>JScrollPane</a:t>
            </a:r>
            <a:br>
              <a:rPr lang="es-PE" sz="2000" dirty="0"/>
            </a:br>
            <a:r>
              <a:rPr lang="es-PE" sz="2000" dirty="0"/>
              <a:t>(Barra de desplazamiento)</a:t>
            </a:r>
          </a:p>
          <a:p>
            <a:pPr lvl="1"/>
            <a:endParaRPr lang="es-PE" sz="2000" dirty="0"/>
          </a:p>
          <a:p>
            <a:pPr lvl="1"/>
            <a:r>
              <a:rPr lang="es-PE" sz="2000" dirty="0"/>
              <a:t>Instanciar un </a:t>
            </a:r>
            <a:r>
              <a:rPr lang="es-PE" sz="2000" b="1" dirty="0"/>
              <a:t>modelo </a:t>
            </a:r>
            <a:r>
              <a:rPr lang="es-PE" sz="2000" dirty="0"/>
              <a:t>para definir las columnas y filas</a:t>
            </a:r>
          </a:p>
          <a:p>
            <a:pPr lvl="1"/>
            <a:endParaRPr lang="es-PE" sz="2000" dirty="0"/>
          </a:p>
          <a:p>
            <a:pPr lvl="1"/>
            <a:endParaRPr lang="es-PE" sz="2000" dirty="0"/>
          </a:p>
          <a:p>
            <a:pPr lvl="1"/>
            <a:endParaRPr lang="es-PE" sz="2000" dirty="0"/>
          </a:p>
          <a:p>
            <a:pPr lvl="1"/>
            <a:r>
              <a:rPr lang="es-PE" sz="2000" dirty="0"/>
              <a:t>Asociar la tabla con el modelo</a:t>
            </a:r>
          </a:p>
          <a:p>
            <a:pPr lvl="1"/>
            <a:endParaRPr lang="es-ES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JTable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983"/>
          <a:stretch/>
        </p:blipFill>
        <p:spPr>
          <a:xfrm>
            <a:off x="5436096" y="1362214"/>
            <a:ext cx="1629228" cy="48261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60481" y="4070259"/>
            <a:ext cx="8244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// variable global</a:t>
            </a:r>
          </a:p>
          <a:p>
            <a:r>
              <a:rPr lang="es-PE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DefaultTableModel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PE" sz="2000" dirty="0">
                <a:solidFill>
                  <a:srgbClr val="0000C0"/>
                </a:solidFill>
                <a:latin typeface="Courier New" panose="02070309020205020404" pitchFamily="49" charset="0"/>
              </a:rPr>
              <a:t>modelo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P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s-P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PE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DefaultTableModel</a:t>
            </a:r>
            <a:r>
              <a:rPr lang="es-P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60481" y="5459119"/>
            <a:ext cx="65750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latin typeface="Courier New" panose="02070309020205020404" pitchFamily="49" charset="0"/>
              </a:rPr>
              <a:t>// constructor</a:t>
            </a:r>
          </a:p>
          <a:p>
            <a:r>
              <a:rPr lang="es-PE" sz="2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tblSalida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P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s-P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PE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JTable</a:t>
            </a:r>
            <a:r>
              <a:rPr lang="es-P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s-PE" sz="2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tblSalida</a:t>
            </a:r>
            <a:r>
              <a:rPr lang="es-PE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.setModel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PE" sz="2000" dirty="0">
                <a:solidFill>
                  <a:srgbClr val="0000C0"/>
                </a:solidFill>
                <a:latin typeface="Courier New" panose="02070309020205020404" pitchFamily="49" charset="0"/>
              </a:rPr>
              <a:t>modelo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61147" t="55005" r="6057" b="31912"/>
          <a:stretch/>
        </p:blipFill>
        <p:spPr>
          <a:xfrm>
            <a:off x="4695457" y="2374393"/>
            <a:ext cx="4248472" cy="957086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60481" y="6093296"/>
            <a:ext cx="4215575" cy="38148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2770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8304" y="1124744"/>
            <a:ext cx="8067067" cy="4896544"/>
          </a:xfrm>
        </p:spPr>
        <p:txBody>
          <a:bodyPr>
            <a:normAutofit/>
          </a:bodyPr>
          <a:lstStyle/>
          <a:p>
            <a:r>
              <a:rPr lang="es-ES" sz="2400" dirty="0"/>
              <a:t>Para las </a:t>
            </a:r>
            <a:r>
              <a:rPr lang="es-ES" sz="2400" b="1" dirty="0"/>
              <a:t>columnas</a:t>
            </a:r>
            <a:r>
              <a:rPr lang="es-ES" sz="2400" dirty="0"/>
              <a:t>, se </a:t>
            </a:r>
            <a:r>
              <a:rPr lang="es-ES" sz="2400" b="1" dirty="0"/>
              <a:t>agregan</a:t>
            </a:r>
            <a:r>
              <a:rPr lang="es-ES" sz="2400" dirty="0"/>
              <a:t> los </a:t>
            </a:r>
            <a:r>
              <a:rPr lang="es-ES" sz="2400" b="1" dirty="0"/>
              <a:t>títulos</a:t>
            </a:r>
            <a:r>
              <a:rPr lang="es-ES" sz="2400" dirty="0"/>
              <a:t> a utilizar</a:t>
            </a:r>
          </a:p>
          <a:p>
            <a:endParaRPr lang="es-ES" sz="2400" dirty="0"/>
          </a:p>
          <a:p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Para las </a:t>
            </a:r>
            <a:r>
              <a:rPr lang="es-ES" sz="2400" b="1" dirty="0"/>
              <a:t>filas, </a:t>
            </a:r>
            <a:r>
              <a:rPr lang="es-ES" sz="2400" dirty="0"/>
              <a:t>se trabaja en el método del reporte:</a:t>
            </a:r>
          </a:p>
          <a:p>
            <a:r>
              <a:rPr lang="es-ES" sz="2400" dirty="0">
                <a:cs typeface="Courier New" panose="02070309020205020404" pitchFamily="49" charset="0"/>
              </a:rPr>
              <a:t>Se crea un arreglo de objetos con la información a colocar :</a:t>
            </a:r>
          </a:p>
          <a:p>
            <a:endParaRPr lang="es-ES" sz="2400" dirty="0">
              <a:cs typeface="Courier New" panose="02070309020205020404" pitchFamily="49" charset="0"/>
            </a:endParaRPr>
          </a:p>
          <a:p>
            <a:r>
              <a:rPr lang="es-ES" sz="2400" dirty="0">
                <a:cs typeface="Courier New" panose="02070309020205020404" pitchFamily="49" charset="0"/>
              </a:rPr>
              <a:t>Se </a:t>
            </a:r>
            <a:r>
              <a:rPr lang="es-ES" sz="2400" b="1" dirty="0">
                <a:cs typeface="Courier New" panose="02070309020205020404" pitchFamily="49" charset="0"/>
              </a:rPr>
              <a:t>agrega</a:t>
            </a:r>
            <a:r>
              <a:rPr lang="es-ES" sz="2400" dirty="0">
                <a:cs typeface="Courier New" panose="02070309020205020404" pitchFamily="49" charset="0"/>
              </a:rPr>
              <a:t> el arreglo de datos al modelo.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JTable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1251457" y="158743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modelo</a:t>
            </a:r>
            <a:r>
              <a:rPr lang="es-PE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.addColumn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PE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"Nombre de la columna"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s-PE" sz="4400" dirty="0"/>
          </a:p>
        </p:txBody>
      </p:sp>
      <p:sp>
        <p:nvSpPr>
          <p:cNvPr id="14" name="Rectángulo 13"/>
          <p:cNvSpPr/>
          <p:nvPr/>
        </p:nvSpPr>
        <p:spPr>
          <a:xfrm>
            <a:off x="1503485" y="4249805"/>
            <a:ext cx="6336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datos[] 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{dato1, dato2,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P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57269" b="28193"/>
          <a:stretch/>
        </p:blipFill>
        <p:spPr>
          <a:xfrm>
            <a:off x="4325865" y="2302369"/>
            <a:ext cx="4152900" cy="57606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503485" y="5074232"/>
            <a:ext cx="4531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modelo</a:t>
            </a:r>
            <a:r>
              <a:rPr lang="es-P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.addRow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(datos); </a:t>
            </a:r>
            <a:endParaRPr lang="es-P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216663" y="1607945"/>
            <a:ext cx="6399078" cy="3343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18" y="2168774"/>
            <a:ext cx="3459333" cy="843254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1472298" y="5107095"/>
            <a:ext cx="3603758" cy="3343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redondeado 10"/>
          <p:cNvSpPr/>
          <p:nvPr/>
        </p:nvSpPr>
        <p:spPr>
          <a:xfrm>
            <a:off x="1472298" y="4256060"/>
            <a:ext cx="5908014" cy="3343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1" b="17160"/>
          <a:stretch/>
        </p:blipFill>
        <p:spPr>
          <a:xfrm>
            <a:off x="467544" y="5659329"/>
            <a:ext cx="6545723" cy="7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2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Podemos usar </a:t>
            </a:r>
            <a:r>
              <a:rPr lang="es-ES" sz="2400" b="1" dirty="0"/>
              <a:t>eventos </a:t>
            </a:r>
            <a:r>
              <a:rPr lang="es-ES" sz="2400" dirty="0"/>
              <a:t>en la tabla, para enviar los datos de la tabla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1400" dirty="0"/>
          </a:p>
          <a:p>
            <a:r>
              <a:rPr lang="es-ES" sz="2400" dirty="0"/>
              <a:t>Se captura la fila seleccionada y se envían los datos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JTable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543" t="51969" r="24431" b="21454"/>
          <a:stretch/>
        </p:blipFill>
        <p:spPr>
          <a:xfrm>
            <a:off x="606388" y="1935705"/>
            <a:ext cx="8208912" cy="273630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22413" y="2151730"/>
            <a:ext cx="1008112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6943092" y="3123837"/>
            <a:ext cx="1872208" cy="32403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57200" y="5425533"/>
            <a:ext cx="8507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6A3E3E"/>
                </a:solidFill>
                <a:latin typeface="Courier New" panose="02070309020205020404" pitchFamily="49" charset="0"/>
              </a:rPr>
              <a:t>fila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 =  </a:t>
            </a:r>
            <a:r>
              <a:rPr lang="es-E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tblSalida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.getSelectedRow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s-ES" dirty="0" err="1">
                <a:solidFill>
                  <a:srgbClr val="0000C0"/>
                </a:solidFill>
                <a:latin typeface="Courier New" panose="02070309020205020404" pitchFamily="49" charset="0"/>
              </a:rPr>
              <a:t>txtCodigo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.setText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C0"/>
                </a:solidFill>
                <a:latin typeface="Courier New" panose="02070309020205020404" pitchFamily="49" charset="0"/>
              </a:rPr>
              <a:t>tblSalida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.getValueAt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6A3E3E"/>
                </a:solidFill>
                <a:latin typeface="Courier New" panose="02070309020205020404" pitchFamily="49" charset="0"/>
              </a:rPr>
              <a:t>fila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, 0).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4881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F63A662-8412-4575-96A2-DFB152FA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kern="0" dirty="0">
                <a:solidFill>
                  <a:srgbClr val="000000"/>
                </a:solidFill>
                <a:latin typeface="Calibri" pitchFamily="34" charset="0"/>
                <a:hlinkClick r:id="rId2"/>
              </a:rPr>
              <a:t>http://docs.oracle.com/javase/7/docs/api/java/text/SimpleDateFormat.html</a:t>
            </a:r>
            <a:endParaRPr lang="es-ES" sz="2400" dirty="0">
              <a:hlinkClick r:id="" action="ppaction://noaction"/>
            </a:endParaRPr>
          </a:p>
          <a:p>
            <a:r>
              <a:rPr lang="es-ES" sz="2400" dirty="0">
                <a:hlinkClick r:id="" action="ppaction://noaction"/>
              </a:rPr>
              <a:t>https://toedter.com/jcalendar/</a:t>
            </a:r>
            <a:endParaRPr lang="es-PE" sz="2400" dirty="0"/>
          </a:p>
          <a:p>
            <a:r>
              <a:rPr lang="es-PE" sz="2400" dirty="0">
                <a:hlinkClick r:id="rId3"/>
              </a:rPr>
              <a:t>https://docs.oracle.com/javase/tutorial/uiswing/components/table.html</a:t>
            </a:r>
            <a:r>
              <a:rPr lang="es-PE" sz="2400" dirty="0"/>
              <a:t> </a:t>
            </a:r>
          </a:p>
          <a:p>
            <a:r>
              <a:rPr lang="es-PE" sz="2400" dirty="0">
                <a:hlinkClick r:id="rId4"/>
              </a:rPr>
              <a:t>http://chuwiki.chuidiang.org/index.php?title=JTable</a:t>
            </a:r>
            <a:r>
              <a:rPr lang="es-PE" sz="2400" dirty="0"/>
              <a:t> </a:t>
            </a:r>
          </a:p>
          <a:p>
            <a:r>
              <a:rPr lang="es-ES" sz="2400" dirty="0">
                <a:hlinkClick r:id="rId5"/>
              </a:rPr>
              <a:t>http://docs.oracle.com/javase/1.5.0/docs/api/java/util/Locale.html</a:t>
            </a:r>
            <a:r>
              <a:rPr lang="es-ES" sz="2400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2D5AF26-6A6F-4FBE-AE5D-BFF84743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Referencias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1906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15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3240359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s-PE" sz="2400" dirty="0"/>
              <a:t>Diseño de GUI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s-PE" sz="2400" dirty="0" err="1"/>
              <a:t>JMenu</a:t>
            </a:r>
            <a:endParaRPr lang="es-PE" sz="2400" dirty="0"/>
          </a:p>
          <a:p>
            <a:pPr eaLnBrk="1" hangingPunct="1">
              <a:buFont typeface="Arial" pitchFamily="34" charset="0"/>
              <a:buChar char="•"/>
            </a:pPr>
            <a:r>
              <a:rPr lang="es-PE" sz="2400" dirty="0" err="1"/>
              <a:t>JDesktopPane</a:t>
            </a:r>
            <a:r>
              <a:rPr lang="es-PE" sz="2400" dirty="0"/>
              <a:t> y </a:t>
            </a:r>
            <a:r>
              <a:rPr lang="es-PE" sz="2400" dirty="0" err="1"/>
              <a:t>JInternalFrame</a:t>
            </a:r>
            <a:endParaRPr lang="es-PE" sz="2400" dirty="0"/>
          </a:p>
          <a:p>
            <a:r>
              <a:rPr lang="es-PE" sz="2400" dirty="0" err="1"/>
              <a:t>JCalendar</a:t>
            </a:r>
            <a:endParaRPr lang="es-PE" sz="2400" dirty="0"/>
          </a:p>
          <a:p>
            <a:r>
              <a:rPr lang="es-PE" sz="2400" dirty="0" err="1"/>
              <a:t>JTable</a:t>
            </a:r>
            <a:endParaRPr lang="es-PE" sz="2400" dirty="0"/>
          </a:p>
          <a:p>
            <a:pPr eaLnBrk="1" hangingPunct="1">
              <a:buFont typeface="Arial" pitchFamily="34" charset="0"/>
              <a:buChar char="•"/>
            </a:pPr>
            <a:r>
              <a:rPr lang="es-PE" sz="2400" dirty="0"/>
              <a:t>Ejercicios de Aplicación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7172" name="AutoShap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/>
              <a:t>Contenido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827584" y="4293096"/>
            <a:ext cx="7924800" cy="792088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Logros de la Unidad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899592" y="5157192"/>
            <a:ext cx="7693025" cy="8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Arial" pitchFamily="34" charset="0"/>
              <a:buChar char="•"/>
              <a:defRPr/>
            </a:pPr>
            <a:r>
              <a:rPr lang="es-PE" sz="2000" kern="0" dirty="0">
                <a:solidFill>
                  <a:srgbClr val="000000"/>
                </a:solidFill>
              </a:rPr>
              <a:t>Crear aplicaciones utilizando de manera individual y combinada las clases </a:t>
            </a:r>
            <a:r>
              <a:rPr lang="es-PE" sz="2000" kern="0" dirty="0" err="1">
                <a:solidFill>
                  <a:srgbClr val="000000"/>
                </a:solidFill>
              </a:rPr>
              <a:t>JMenu</a:t>
            </a:r>
            <a:r>
              <a:rPr lang="es-PE" sz="2000" kern="0" dirty="0">
                <a:solidFill>
                  <a:srgbClr val="000000"/>
                </a:solidFill>
              </a:rPr>
              <a:t>, </a:t>
            </a:r>
            <a:r>
              <a:rPr lang="es-PE" sz="2000" kern="0" dirty="0" err="1">
                <a:solidFill>
                  <a:srgbClr val="000000"/>
                </a:solidFill>
              </a:rPr>
              <a:t>JMenuBar</a:t>
            </a:r>
            <a:r>
              <a:rPr lang="es-PE" sz="2000" kern="0" dirty="0">
                <a:solidFill>
                  <a:srgbClr val="000000"/>
                </a:solidFill>
              </a:rPr>
              <a:t>, </a:t>
            </a:r>
            <a:r>
              <a:rPr lang="es-PE" sz="2000" kern="0" dirty="0" err="1">
                <a:solidFill>
                  <a:srgbClr val="000000"/>
                </a:solidFill>
              </a:rPr>
              <a:t>JItemMenu</a:t>
            </a:r>
            <a:r>
              <a:rPr lang="es-PE" sz="2000" kern="0" dirty="0">
                <a:solidFill>
                  <a:srgbClr val="000000"/>
                </a:solidFill>
              </a:rPr>
              <a:t>, </a:t>
            </a:r>
            <a:r>
              <a:rPr lang="es-PE" sz="2000" kern="0" dirty="0" err="1">
                <a:solidFill>
                  <a:srgbClr val="000000"/>
                </a:solidFill>
              </a:rPr>
              <a:t>JDesktopPane</a:t>
            </a:r>
            <a:r>
              <a:rPr lang="es-PE" sz="2000" kern="0" dirty="0">
                <a:solidFill>
                  <a:srgbClr val="000000"/>
                </a:solidFill>
              </a:rPr>
              <a:t>, </a:t>
            </a:r>
            <a:r>
              <a:rPr lang="es-PE" sz="2000" kern="0" dirty="0" err="1">
                <a:solidFill>
                  <a:srgbClr val="000000"/>
                </a:solidFill>
              </a:rPr>
              <a:t>JInternalFrame</a:t>
            </a:r>
            <a:r>
              <a:rPr lang="es-PE" sz="2000" kern="0" dirty="0">
                <a:solidFill>
                  <a:srgbClr val="000000"/>
                </a:solidFill>
              </a:rPr>
              <a:t>, </a:t>
            </a:r>
            <a:r>
              <a:rPr lang="es-PE" sz="2000" kern="0" dirty="0" err="1">
                <a:solidFill>
                  <a:srgbClr val="000000"/>
                </a:solidFill>
              </a:rPr>
              <a:t>Jtable</a:t>
            </a:r>
            <a:r>
              <a:rPr lang="es-PE" sz="2000" kern="0" dirty="0">
                <a:solidFill>
                  <a:srgbClr val="000000"/>
                </a:solidFill>
              </a:rPr>
              <a:t>, </a:t>
            </a:r>
            <a:r>
              <a:rPr lang="es-PE" sz="2000" kern="0" dirty="0" err="1">
                <a:solidFill>
                  <a:srgbClr val="000000"/>
                </a:solidFill>
              </a:rPr>
              <a:t>JCalendar</a:t>
            </a:r>
            <a:r>
              <a:rPr lang="es-PE" sz="2000" kern="0" dirty="0">
                <a:solidFill>
                  <a:srgbClr val="000000"/>
                </a:solidFill>
              </a:rPr>
              <a:t>.</a:t>
            </a:r>
            <a:endParaRPr kumimoji="0" lang="es-P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56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24745"/>
            <a:ext cx="3754760" cy="1315896"/>
          </a:xfrm>
        </p:spPr>
        <p:txBody>
          <a:bodyPr>
            <a:normAutofit/>
          </a:bodyPr>
          <a:lstStyle/>
          <a:p>
            <a:r>
              <a:rPr lang="es-PE" sz="2400" dirty="0"/>
              <a:t>Un menú nos permiten </a:t>
            </a:r>
            <a:r>
              <a:rPr lang="es-PE" sz="2400" b="1" dirty="0"/>
              <a:t>organizar</a:t>
            </a:r>
            <a:r>
              <a:rPr lang="es-PE" sz="2400" dirty="0"/>
              <a:t> nuestras opciones por categorías.</a:t>
            </a:r>
          </a:p>
          <a:p>
            <a:endParaRPr lang="es-PE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Menú</a:t>
            </a:r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96752"/>
            <a:ext cx="4402527" cy="1243888"/>
          </a:xfrm>
          <a:prstGeom prst="rect">
            <a:avLst/>
          </a:prstGeom>
        </p:spPr>
      </p:pic>
      <p:sp>
        <p:nvSpPr>
          <p:cNvPr id="5" name="Marcador de contenido 1"/>
          <p:cNvSpPr txBox="1">
            <a:spLocks/>
          </p:cNvSpPr>
          <p:nvPr/>
        </p:nvSpPr>
        <p:spPr>
          <a:xfrm>
            <a:off x="457199" y="2708920"/>
            <a:ext cx="8157287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Empezamos por el</a:t>
            </a:r>
            <a:br>
              <a:rPr lang="es-PE" sz="2400" dirty="0"/>
            </a:br>
            <a:r>
              <a:rPr lang="es-PE" sz="2400" b="1" dirty="0" err="1"/>
              <a:t>JMenuBar</a:t>
            </a:r>
            <a:endParaRPr lang="es-PE" sz="2400" b="1" dirty="0"/>
          </a:p>
          <a:p>
            <a:pPr marL="0" indent="0">
              <a:buNone/>
            </a:pPr>
            <a:endParaRPr lang="es-PE" sz="2400" dirty="0"/>
          </a:p>
          <a:p>
            <a:r>
              <a:rPr lang="es-PE" sz="2400" dirty="0"/>
              <a:t>Agregamos las opciones</a:t>
            </a:r>
            <a:br>
              <a:rPr lang="es-PE" sz="2400" dirty="0"/>
            </a:br>
            <a:r>
              <a:rPr lang="es-PE" sz="2400" dirty="0"/>
              <a:t>de menú (</a:t>
            </a:r>
            <a:r>
              <a:rPr lang="es-PE" sz="2400" b="1" dirty="0" err="1"/>
              <a:t>Jmenu</a:t>
            </a:r>
            <a:r>
              <a:rPr lang="es-PE" sz="2400" dirty="0"/>
              <a:t> o </a:t>
            </a:r>
            <a:br>
              <a:rPr lang="es-PE" sz="2400" dirty="0"/>
            </a:br>
            <a:r>
              <a:rPr lang="es-PE" sz="2400" b="1" dirty="0" err="1"/>
              <a:t>JMenuItem</a:t>
            </a:r>
            <a:r>
              <a:rPr lang="es-PE" sz="2400" dirty="0"/>
              <a:t>) y cambiamos</a:t>
            </a:r>
            <a:br>
              <a:rPr lang="es-PE" sz="2400" dirty="0"/>
            </a:br>
            <a:r>
              <a:rPr lang="es-PE" sz="2400" dirty="0"/>
              <a:t>sus propiedades como </a:t>
            </a:r>
            <a:r>
              <a:rPr lang="es-PE" sz="2400" b="1" dirty="0" err="1"/>
              <a:t>mnemonic</a:t>
            </a:r>
            <a:r>
              <a:rPr lang="es-PE" sz="2400" b="1" dirty="0"/>
              <a:t>, </a:t>
            </a:r>
            <a:r>
              <a:rPr lang="es-PE" sz="2400" b="1" dirty="0" err="1"/>
              <a:t>accelerator</a:t>
            </a:r>
            <a:r>
              <a:rPr lang="es-PE" sz="2400" b="1" dirty="0"/>
              <a:t>, </a:t>
            </a:r>
            <a:r>
              <a:rPr lang="es-PE" sz="2400" b="1" dirty="0" err="1"/>
              <a:t>icon</a:t>
            </a:r>
            <a:r>
              <a:rPr lang="es-PE" sz="2400" b="1" dirty="0"/>
              <a:t>, etc.</a:t>
            </a:r>
            <a:endParaRPr lang="es-PE" sz="2400" dirty="0"/>
          </a:p>
          <a:p>
            <a:r>
              <a:rPr lang="es-PE" sz="2400" dirty="0"/>
              <a:t>Podemos agregar imágenes</a:t>
            </a:r>
          </a:p>
          <a:p>
            <a:pPr marL="0" indent="0">
              <a:buNone/>
            </a:pPr>
            <a:endParaRPr lang="es-PE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1961" y="2708919"/>
            <a:ext cx="4402526" cy="10905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42063" t="14280" r="1237" b="65561"/>
          <a:stretch/>
        </p:blipFill>
        <p:spPr>
          <a:xfrm>
            <a:off x="4211960" y="3953624"/>
            <a:ext cx="4402526" cy="96697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2A45DB0-6EF9-4AF4-B07D-03831E57F7B5}"/>
              </a:ext>
            </a:extLst>
          </p:cNvPr>
          <p:cNvSpPr/>
          <p:nvPr/>
        </p:nvSpPr>
        <p:spPr>
          <a:xfrm>
            <a:off x="4535842" y="5518973"/>
            <a:ext cx="2980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5"/>
              </a:rPr>
              <a:t>https://www.iconfinder.com/</a:t>
            </a:r>
            <a:r>
              <a:rPr lang="es-PE" dirty="0"/>
              <a:t> </a:t>
            </a:r>
          </a:p>
          <a:p>
            <a:r>
              <a:rPr lang="es-PE" dirty="0">
                <a:hlinkClick r:id="rId6"/>
              </a:rPr>
              <a:t>https://material.io/icons/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3422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864096"/>
          </a:xfrm>
        </p:spPr>
        <p:txBody>
          <a:bodyPr>
            <a:normAutofit/>
          </a:bodyPr>
          <a:lstStyle/>
          <a:p>
            <a:r>
              <a:rPr lang="es-PE" sz="2400" dirty="0"/>
              <a:t>Crear el menú para nuestra aplicación</a:t>
            </a:r>
            <a:endParaRPr lang="es-ES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Aplicación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7692"/>
          <a:stretch/>
        </p:blipFill>
        <p:spPr>
          <a:xfrm>
            <a:off x="752475" y="1700808"/>
            <a:ext cx="6416713" cy="158417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627784" y="2616118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Considera las siguientes opciones:</a:t>
            </a:r>
          </a:p>
          <a:p>
            <a:r>
              <a:rPr lang="es-PE" b="1" dirty="0"/>
              <a:t>Sistema</a:t>
            </a:r>
            <a:r>
              <a:rPr lang="es-PE" dirty="0"/>
              <a:t> &gt; Cerrar (</a:t>
            </a:r>
            <a:r>
              <a:rPr lang="es-PE" dirty="0" err="1"/>
              <a:t>Alt</a:t>
            </a:r>
            <a:r>
              <a:rPr lang="es-PE" dirty="0"/>
              <a:t> + F5)</a:t>
            </a:r>
          </a:p>
          <a:p>
            <a:r>
              <a:rPr lang="es-PE" b="1" dirty="0"/>
              <a:t>Mantenimientos</a:t>
            </a:r>
            <a:r>
              <a:rPr lang="es-PE" dirty="0"/>
              <a:t> &gt; Clientes / Productos</a:t>
            </a:r>
          </a:p>
          <a:p>
            <a:r>
              <a:rPr lang="es-PE" b="1" dirty="0"/>
              <a:t>Reportes</a:t>
            </a:r>
            <a:r>
              <a:rPr lang="es-PE" dirty="0"/>
              <a:t> &gt; Clientes / Ventas (</a:t>
            </a:r>
            <a:r>
              <a:rPr lang="es-PE" dirty="0" err="1"/>
              <a:t>Ctrl</a:t>
            </a:r>
            <a:r>
              <a:rPr lang="es-PE" dirty="0"/>
              <a:t> + T)</a:t>
            </a:r>
          </a:p>
        </p:txBody>
      </p:sp>
      <p:sp>
        <p:nvSpPr>
          <p:cNvPr id="9" name="Marcador de contenido 1">
            <a:extLst>
              <a:ext uri="{FF2B5EF4-FFF2-40B4-BE49-F238E27FC236}">
                <a16:creationId xmlns:a16="http://schemas.microsoft.com/office/drawing/2014/main" id="{9D0F2397-A8B5-4C90-BC79-8AD358EA52F5}"/>
              </a:ext>
            </a:extLst>
          </p:cNvPr>
          <p:cNvSpPr txBox="1">
            <a:spLocks/>
          </p:cNvSpPr>
          <p:nvPr/>
        </p:nvSpPr>
        <p:spPr>
          <a:xfrm>
            <a:off x="457200" y="4365104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La opción </a:t>
            </a:r>
            <a:r>
              <a:rPr lang="es-PE" sz="2400" b="1" dirty="0"/>
              <a:t>Salir</a:t>
            </a:r>
            <a:r>
              <a:rPr lang="es-PE" sz="2400" dirty="0"/>
              <a:t> 		debe cerrar la aplicación</a:t>
            </a:r>
          </a:p>
          <a:p>
            <a:endParaRPr lang="es-PE" sz="2400" dirty="0"/>
          </a:p>
        </p:txBody>
      </p:sp>
      <p:pic>
        <p:nvPicPr>
          <p:cNvPr id="11" name="Imagen 10" descr="Recorte de pantalla">
            <a:extLst>
              <a:ext uri="{FF2B5EF4-FFF2-40B4-BE49-F238E27FC236}">
                <a16:creationId xmlns:a16="http://schemas.microsoft.com/office/drawing/2014/main" id="{FBCE9F10-B0DB-4A06-9535-A884DC6A7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382398"/>
            <a:ext cx="1133633" cy="409632"/>
          </a:xfrm>
          <a:prstGeom prst="rect">
            <a:avLst/>
          </a:prstGeom>
        </p:spPr>
      </p:pic>
      <p:pic>
        <p:nvPicPr>
          <p:cNvPr id="12" name="Picture 3" descr="actividad.gif">
            <a:extLst>
              <a:ext uri="{FF2B5EF4-FFF2-40B4-BE49-F238E27FC236}">
                <a16:creationId xmlns:a16="http://schemas.microsoft.com/office/drawing/2014/main" id="{C6D35A94-540E-43F7-BF6A-6099D55A88E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9888" y="400799"/>
            <a:ext cx="924296" cy="84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721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1728192"/>
          </a:xfrm>
        </p:spPr>
        <p:txBody>
          <a:bodyPr>
            <a:noAutofit/>
          </a:bodyPr>
          <a:lstStyle/>
          <a:p>
            <a:r>
              <a:rPr lang="es-ES" sz="1800" dirty="0"/>
              <a:t>El </a:t>
            </a:r>
            <a:r>
              <a:rPr lang="es-ES" sz="1800" dirty="0" err="1"/>
              <a:t>DesktopPane</a:t>
            </a:r>
            <a:r>
              <a:rPr lang="es-ES" sz="1800" dirty="0"/>
              <a:t> es un </a:t>
            </a:r>
            <a:r>
              <a:rPr lang="es-ES" sz="1800" b="1" dirty="0"/>
              <a:t>contenedor</a:t>
            </a:r>
            <a:r>
              <a:rPr lang="es-ES" sz="1800" dirty="0"/>
              <a:t>, que nos permite crear un “escritorio” para nuestros proyectos. </a:t>
            </a:r>
          </a:p>
          <a:p>
            <a:r>
              <a:rPr lang="es-ES" sz="1800" dirty="0"/>
              <a:t>Usaremos la distribución (</a:t>
            </a:r>
            <a:r>
              <a:rPr lang="es-ES" sz="1800" dirty="0" err="1"/>
              <a:t>Layout</a:t>
            </a:r>
            <a:r>
              <a:rPr lang="es-ES" sz="1800" dirty="0"/>
              <a:t>) tipo Borde 			para mantener centrado el escritorio.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Asignaremos un </a:t>
            </a:r>
            <a:r>
              <a:rPr lang="es-ES" sz="1800" b="1" dirty="0"/>
              <a:t>nombre de variable</a:t>
            </a:r>
            <a:r>
              <a:rPr lang="es-ES" sz="1800" dirty="0"/>
              <a:t> y lo pondremos como </a:t>
            </a:r>
            <a:r>
              <a:rPr lang="es-ES" sz="1800" b="1" dirty="0"/>
              <a:t>global</a:t>
            </a:r>
            <a:r>
              <a:rPr lang="es-ES" sz="1800" dirty="0"/>
              <a:t>.</a:t>
            </a:r>
          </a:p>
          <a:p>
            <a:endParaRPr lang="es-ES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JDesktopPane</a:t>
            </a:r>
            <a:r>
              <a:rPr lang="es-ES" dirty="0"/>
              <a:t> o escritorio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3686" t="24642" r="9566" b="41147"/>
          <a:stretch/>
        </p:blipFill>
        <p:spPr>
          <a:xfrm>
            <a:off x="1128354" y="2348880"/>
            <a:ext cx="7305539" cy="2808312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150" y="1528807"/>
            <a:ext cx="1742019" cy="408842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54" y="5612446"/>
            <a:ext cx="2360602" cy="76888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2483769" y="6093296"/>
            <a:ext cx="1005188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redondeado 7">
            <a:extLst>
              <a:ext uri="{FF2B5EF4-FFF2-40B4-BE49-F238E27FC236}">
                <a16:creationId xmlns:a16="http://schemas.microsoft.com/office/drawing/2014/main" id="{99CB1A1F-D84E-4A4F-801F-E12C41A67762}"/>
              </a:ext>
            </a:extLst>
          </p:cNvPr>
          <p:cNvSpPr/>
          <p:nvPr/>
        </p:nvSpPr>
        <p:spPr>
          <a:xfrm>
            <a:off x="1104088" y="3565848"/>
            <a:ext cx="1163655" cy="2231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F8DCB57-0CC4-4897-B456-E96B0836B10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267743" y="3677444"/>
            <a:ext cx="3744417" cy="11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93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r>
              <a:rPr lang="es-ES" sz="2200" dirty="0"/>
              <a:t>Son Ventanas que se abren dentro de un contenedor.</a:t>
            </a:r>
          </a:p>
          <a:p>
            <a:r>
              <a:rPr lang="es-ES" sz="2200" dirty="0"/>
              <a:t>Los </a:t>
            </a:r>
            <a:r>
              <a:rPr lang="es-ES" sz="2200" dirty="0" err="1"/>
              <a:t>Internal</a:t>
            </a:r>
            <a:r>
              <a:rPr lang="es-ES" sz="2200" dirty="0"/>
              <a:t> </a:t>
            </a:r>
            <a:r>
              <a:rPr lang="es-ES" sz="2200" dirty="0" err="1"/>
              <a:t>Frame</a:t>
            </a:r>
            <a:r>
              <a:rPr lang="es-ES" sz="2200" dirty="0"/>
              <a:t>, necesitan configurar algunas propiedades como:</a:t>
            </a:r>
          </a:p>
          <a:p>
            <a:endParaRPr lang="es-PE" sz="2200" dirty="0"/>
          </a:p>
          <a:p>
            <a:endParaRPr lang="es-PE" sz="2200" dirty="0"/>
          </a:p>
          <a:p>
            <a:endParaRPr lang="es-PE" sz="2200" dirty="0"/>
          </a:p>
          <a:p>
            <a:endParaRPr lang="es-PE" sz="2200" dirty="0"/>
          </a:p>
          <a:p>
            <a:endParaRPr lang="es-PE" sz="2200" dirty="0"/>
          </a:p>
          <a:p>
            <a:r>
              <a:rPr lang="es-ES" sz="2200" dirty="0"/>
              <a:t>Para llamarlos se deben agregar al contenedor o escritorio. </a:t>
            </a:r>
            <a:r>
              <a:rPr lang="es-ES" sz="2200" dirty="0" err="1"/>
              <a:t>Ej</a:t>
            </a:r>
            <a:r>
              <a:rPr lang="es-ES" sz="2200" dirty="0"/>
              <a:t>:</a:t>
            </a:r>
          </a:p>
          <a:p>
            <a:endParaRPr lang="es-PE" sz="2200" dirty="0"/>
          </a:p>
          <a:p>
            <a:pPr marL="0" indent="0">
              <a:buNone/>
            </a:pPr>
            <a:endParaRPr lang="es-ES" sz="1100" dirty="0"/>
          </a:p>
          <a:p>
            <a:r>
              <a:rPr lang="es-ES" sz="2200" dirty="0"/>
              <a:t>Para comprobar su funcionalidad, podemos cambiar entre las clases </a:t>
            </a:r>
            <a:br>
              <a:rPr lang="es-ES" sz="2200" dirty="0"/>
            </a:br>
            <a:r>
              <a:rPr lang="es-ES" sz="2200" dirty="0" err="1"/>
              <a:t>JFrame</a:t>
            </a:r>
            <a:r>
              <a:rPr lang="es-ES" sz="2200" dirty="0"/>
              <a:t> a </a:t>
            </a:r>
            <a:r>
              <a:rPr lang="es-ES" sz="2200" dirty="0" err="1"/>
              <a:t>JinternalFrame</a:t>
            </a:r>
            <a:endParaRPr lang="es-ES" sz="2200" dirty="0"/>
          </a:p>
          <a:p>
            <a:endParaRPr lang="es-ES" sz="2200" dirty="0"/>
          </a:p>
          <a:p>
            <a:endParaRPr lang="es-ES" sz="2200" dirty="0"/>
          </a:p>
          <a:p>
            <a:endParaRPr lang="es-ES" sz="2200" dirty="0"/>
          </a:p>
          <a:p>
            <a:pPr marL="0" indent="0">
              <a:buNone/>
            </a:pPr>
            <a:endParaRPr lang="es-ES" sz="2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JInternalFrame</a:t>
            </a:r>
            <a:endParaRPr lang="es-ES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21088"/>
            <a:ext cx="4392488" cy="1273605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1259632" y="1851948"/>
            <a:ext cx="2934239" cy="1865084"/>
            <a:chOff x="683568" y="4077072"/>
            <a:chExt cx="2934239" cy="1865084"/>
          </a:xfrm>
        </p:grpSpPr>
        <p:pic>
          <p:nvPicPr>
            <p:cNvPr id="11" name="Imagen 10" descr="Recorte de pantalla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4077072"/>
              <a:ext cx="2934239" cy="1865084"/>
            </a:xfrm>
            <a:prstGeom prst="rect">
              <a:avLst/>
            </a:prstGeom>
          </p:spPr>
        </p:pic>
        <p:sp>
          <p:nvSpPr>
            <p:cNvPr id="12" name="Rectángulo redondeado 11"/>
            <p:cNvSpPr/>
            <p:nvPr/>
          </p:nvSpPr>
          <p:spPr>
            <a:xfrm>
              <a:off x="683568" y="4077072"/>
              <a:ext cx="2934239" cy="2155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683568" y="4508682"/>
              <a:ext cx="2934239" cy="2155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683568" y="5550112"/>
              <a:ext cx="2934239" cy="39204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4579DA1-4370-4CE1-B0FB-6E152EA8D7A5}"/>
              </a:ext>
            </a:extLst>
          </p:cNvPr>
          <p:cNvGrpSpPr/>
          <p:nvPr/>
        </p:nvGrpSpPr>
        <p:grpSpPr>
          <a:xfrm>
            <a:off x="4932040" y="1851948"/>
            <a:ext cx="2885492" cy="1936330"/>
            <a:chOff x="-701169" y="2388229"/>
            <a:chExt cx="4049033" cy="2765630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1047457-0C10-4162-8A22-77D98BF06A83}"/>
                </a:ext>
              </a:extLst>
            </p:cNvPr>
            <p:cNvGrpSpPr/>
            <p:nvPr/>
          </p:nvGrpSpPr>
          <p:grpSpPr>
            <a:xfrm>
              <a:off x="-701169" y="2388229"/>
              <a:ext cx="4049033" cy="2765630"/>
              <a:chOff x="467544" y="2496760"/>
              <a:chExt cx="4534139" cy="2765630"/>
            </a:xfrm>
          </p:grpSpPr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6B9A7500-F8FD-4B44-B58E-CA957DCF84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1720"/>
              <a:stretch/>
            </p:blipFill>
            <p:spPr bwMode="auto">
              <a:xfrm>
                <a:off x="467544" y="2496760"/>
                <a:ext cx="4534139" cy="2732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939F62E7-E0A0-414A-9FEF-62F716406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119"/>
              <a:stretch/>
            </p:blipFill>
            <p:spPr bwMode="auto">
              <a:xfrm>
                <a:off x="467544" y="3784136"/>
                <a:ext cx="4534139" cy="1478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6D71EA72-CC52-41EB-A763-196B997E9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17" t="9375" r="639" b="3126"/>
            <a:stretch/>
          </p:blipFill>
          <p:spPr>
            <a:xfrm>
              <a:off x="-576573" y="2755867"/>
              <a:ext cx="3780421" cy="231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32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5467803"/>
          </a:xfrm>
        </p:spPr>
        <p:txBody>
          <a:bodyPr>
            <a:normAutofit/>
          </a:bodyPr>
          <a:lstStyle/>
          <a:p>
            <a:r>
              <a:rPr lang="es-PE" sz="2400" dirty="0"/>
              <a:t>Convierte los siguientes </a:t>
            </a:r>
            <a:r>
              <a:rPr lang="es-PE" sz="2400" dirty="0" err="1"/>
              <a:t>InternalFrame</a:t>
            </a:r>
            <a:r>
              <a:rPr lang="es-PE" sz="2400" dirty="0"/>
              <a:t>:</a:t>
            </a:r>
          </a:p>
          <a:p>
            <a:endParaRPr lang="es-PE" sz="2400" dirty="0"/>
          </a:p>
          <a:p>
            <a:r>
              <a:rPr lang="es-PE" sz="2400" b="1" dirty="0" err="1"/>
              <a:t>FrmRegPro</a:t>
            </a:r>
            <a:r>
              <a:rPr lang="es-PE" sz="2400" b="1" dirty="0"/>
              <a:t>. </a:t>
            </a:r>
            <a:r>
              <a:rPr lang="es-PE" sz="2400" dirty="0"/>
              <a:t>La opción </a:t>
            </a:r>
            <a:br>
              <a:rPr lang="es-PE" sz="2400" dirty="0"/>
            </a:br>
            <a:r>
              <a:rPr lang="es-PE" sz="2400" b="1" dirty="0"/>
              <a:t>Mantenimiento/Productos</a:t>
            </a:r>
            <a:br>
              <a:rPr lang="es-PE" sz="2400" b="1" dirty="0"/>
            </a:br>
            <a:r>
              <a:rPr lang="es-PE" sz="2400" dirty="0"/>
              <a:t>debe abrir dicho </a:t>
            </a:r>
            <a:r>
              <a:rPr lang="es-PE" sz="2400" dirty="0" err="1"/>
              <a:t>Frame</a:t>
            </a:r>
            <a:endParaRPr lang="es-PE" sz="2400" dirty="0"/>
          </a:p>
          <a:p>
            <a:endParaRPr lang="es-PE" sz="2400" b="1" dirty="0"/>
          </a:p>
          <a:p>
            <a:endParaRPr lang="es-PE" sz="2400" b="1" dirty="0"/>
          </a:p>
          <a:p>
            <a:endParaRPr lang="es-PE" sz="2400" b="1" dirty="0"/>
          </a:p>
          <a:p>
            <a:r>
              <a:rPr lang="es-PE" sz="2400" b="1" dirty="0" err="1"/>
              <a:t>FrmRptVta</a:t>
            </a:r>
            <a:r>
              <a:rPr lang="es-PE" sz="2400" b="1" dirty="0"/>
              <a:t>. </a:t>
            </a:r>
            <a:r>
              <a:rPr lang="es-PE" sz="2400" dirty="0"/>
              <a:t>La opción: 			debe abrir la </a:t>
            </a:r>
            <a:r>
              <a:rPr lang="es-PE" sz="2400" b="1" dirty="0"/>
              <a:t>Reportes/Ventas</a:t>
            </a:r>
            <a:r>
              <a:rPr lang="es-PE" sz="2400" dirty="0"/>
              <a:t> debe abrir</a:t>
            </a:r>
            <a:br>
              <a:rPr lang="es-PE" sz="2400" dirty="0"/>
            </a:br>
            <a:r>
              <a:rPr lang="es-PE" sz="2400" dirty="0"/>
              <a:t>dicho </a:t>
            </a:r>
            <a:r>
              <a:rPr lang="es-PE" sz="2400" dirty="0" err="1"/>
              <a:t>Frame</a:t>
            </a:r>
            <a:r>
              <a:rPr lang="es-PE" sz="2400" dirty="0"/>
              <a:t>. </a:t>
            </a:r>
            <a:br>
              <a:rPr lang="es-PE" sz="2400" dirty="0"/>
            </a:br>
            <a:endParaRPr lang="es-PE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Aplicación</a:t>
            </a:r>
            <a:endParaRPr lang="es-ES" dirty="0"/>
          </a:p>
        </p:txBody>
      </p:sp>
      <p:pic>
        <p:nvPicPr>
          <p:cNvPr id="12" name="Picture 3" descr="actividad.gif">
            <a:extLst>
              <a:ext uri="{FF2B5EF4-FFF2-40B4-BE49-F238E27FC236}">
                <a16:creationId xmlns:a16="http://schemas.microsoft.com/office/drawing/2014/main" id="{C6D35A94-540E-43F7-BF6A-6099D55A88E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9888" y="400799"/>
            <a:ext cx="924296" cy="84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CFE8BB2A-1301-4776-AE59-E10F324A680C}"/>
              </a:ext>
            </a:extLst>
          </p:cNvPr>
          <p:cNvGrpSpPr/>
          <p:nvPr/>
        </p:nvGrpSpPr>
        <p:grpSpPr>
          <a:xfrm>
            <a:off x="4427984" y="1563809"/>
            <a:ext cx="4536504" cy="2518333"/>
            <a:chOff x="-701169" y="2388229"/>
            <a:chExt cx="4049033" cy="276563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B6535903-1AD2-4AE2-9595-486B48806DA5}"/>
                </a:ext>
              </a:extLst>
            </p:cNvPr>
            <p:cNvGrpSpPr/>
            <p:nvPr/>
          </p:nvGrpSpPr>
          <p:grpSpPr>
            <a:xfrm>
              <a:off x="-701169" y="2388229"/>
              <a:ext cx="4049033" cy="2765630"/>
              <a:chOff x="467544" y="2496760"/>
              <a:chExt cx="4534139" cy="2765630"/>
            </a:xfrm>
          </p:grpSpPr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B2C2127F-48E2-439D-9217-FF6C7C6290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1720"/>
              <a:stretch/>
            </p:blipFill>
            <p:spPr bwMode="auto">
              <a:xfrm>
                <a:off x="467544" y="2496760"/>
                <a:ext cx="4534139" cy="2732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2AE072E0-132A-4A7E-899D-5526A5C2E8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119"/>
              <a:stretch/>
            </p:blipFill>
            <p:spPr bwMode="auto">
              <a:xfrm>
                <a:off x="467544" y="3784136"/>
                <a:ext cx="4534139" cy="1478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438A65E5-B6B8-4A9A-B1DB-0D247C8E11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17" t="9375" r="639" b="3126"/>
            <a:stretch/>
          </p:blipFill>
          <p:spPr>
            <a:xfrm>
              <a:off x="-576573" y="2755867"/>
              <a:ext cx="3780421" cy="2311600"/>
            </a:xfrm>
            <a:prstGeom prst="rect">
              <a:avLst/>
            </a:prstGeom>
          </p:spPr>
        </p:pic>
      </p:grpSp>
      <p:sp>
        <p:nvSpPr>
          <p:cNvPr id="18" name="Marcador de contenido 1">
            <a:extLst>
              <a:ext uri="{FF2B5EF4-FFF2-40B4-BE49-F238E27FC236}">
                <a16:creationId xmlns:a16="http://schemas.microsoft.com/office/drawing/2014/main" id="{EBA555B5-4553-4816-A1A3-E61046B25798}"/>
              </a:ext>
            </a:extLst>
          </p:cNvPr>
          <p:cNvSpPr txBox="1">
            <a:spLocks/>
          </p:cNvSpPr>
          <p:nvPr/>
        </p:nvSpPr>
        <p:spPr>
          <a:xfrm>
            <a:off x="457200" y="2060791"/>
            <a:ext cx="3882727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 sz="2400" dirty="0"/>
          </a:p>
        </p:txBody>
      </p:sp>
      <p:sp>
        <p:nvSpPr>
          <p:cNvPr id="20" name="Marcador de contenido 1">
            <a:extLst>
              <a:ext uri="{FF2B5EF4-FFF2-40B4-BE49-F238E27FC236}">
                <a16:creationId xmlns:a16="http://schemas.microsoft.com/office/drawing/2014/main" id="{CDABF331-D863-45F2-9752-A07E87CF6EE6}"/>
              </a:ext>
            </a:extLst>
          </p:cNvPr>
          <p:cNvSpPr txBox="1">
            <a:spLocks/>
          </p:cNvSpPr>
          <p:nvPr/>
        </p:nvSpPr>
        <p:spPr>
          <a:xfrm>
            <a:off x="457200" y="4455141"/>
            <a:ext cx="3882727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 sz="2400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0EB47D7-E1A2-4A89-B2EA-FBD729856312}"/>
              </a:ext>
            </a:extLst>
          </p:cNvPr>
          <p:cNvGrpSpPr/>
          <p:nvPr/>
        </p:nvGrpSpPr>
        <p:grpSpPr>
          <a:xfrm>
            <a:off x="4427984" y="4082142"/>
            <a:ext cx="4536504" cy="2510405"/>
            <a:chOff x="467544" y="2496760"/>
            <a:chExt cx="4534139" cy="2765631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8BCBB466-54E4-4724-8601-38E322F944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720"/>
            <a:stretch/>
          </p:blipFill>
          <p:spPr bwMode="auto">
            <a:xfrm>
              <a:off x="467544" y="2496760"/>
              <a:ext cx="4534139" cy="2732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34DBDC-4F87-486B-81A0-D86F267B9C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339" b="1"/>
            <a:stretch/>
          </p:blipFill>
          <p:spPr bwMode="auto">
            <a:xfrm>
              <a:off x="467544" y="5126733"/>
              <a:ext cx="4534139" cy="135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357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677E41-DD8E-48AB-9498-869BEFC0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fecha y números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505314-E159-47DC-8712-F49D226BC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560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4618</TotalTime>
  <Words>1479</Words>
  <Application>Microsoft Office PowerPoint</Application>
  <PresentationFormat>Presentación en pantalla (4:3)</PresentationFormat>
  <Paragraphs>247</Paragraphs>
  <Slides>25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Consolas</vt:lpstr>
      <vt:lpstr>Courier New</vt:lpstr>
      <vt:lpstr>Verdana</vt:lpstr>
      <vt:lpstr>Tema de Office</vt:lpstr>
      <vt:lpstr>1_Tema de Office</vt:lpstr>
      <vt:lpstr>Lenguaje de programación I</vt:lpstr>
      <vt:lpstr>Caso</vt:lpstr>
      <vt:lpstr>Contenido</vt:lpstr>
      <vt:lpstr>Diseño del Menú</vt:lpstr>
      <vt:lpstr>Aplicación</vt:lpstr>
      <vt:lpstr>JDesktopPane o escritorio</vt:lpstr>
      <vt:lpstr>JInternalFrame</vt:lpstr>
      <vt:lpstr>Aplicación</vt:lpstr>
      <vt:lpstr>Gestión de fecha y números</vt:lpstr>
      <vt:lpstr>Utilización de Fechas y horas</vt:lpstr>
      <vt:lpstr>Utilización de Fechas y horas</vt:lpstr>
      <vt:lpstr>Utilización de Fechas y horas</vt:lpstr>
      <vt:lpstr>Configuración regional</vt:lpstr>
      <vt:lpstr>Formatos de Fecha y hora</vt:lpstr>
      <vt:lpstr>Formatos de Número y Moneda</vt:lpstr>
      <vt:lpstr>JCalendar</vt:lpstr>
      <vt:lpstr>JCalendar</vt:lpstr>
      <vt:lpstr>Aplicación</vt:lpstr>
      <vt:lpstr>Actividad Propuesta</vt:lpstr>
      <vt:lpstr>JTable</vt:lpstr>
      <vt:lpstr>JTable</vt:lpstr>
      <vt:lpstr>JTable</vt:lpstr>
      <vt:lpstr>JTable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Online</dc:title>
  <dc:creator>Patricia Guerrero Romero</dc:creator>
  <cp:lastModifiedBy>L Vidal</cp:lastModifiedBy>
  <cp:revision>447</cp:revision>
  <cp:lastPrinted>2016-05-11T22:42:51Z</cp:lastPrinted>
  <dcterms:created xsi:type="dcterms:W3CDTF">2016-03-17T13:55:50Z</dcterms:created>
  <dcterms:modified xsi:type="dcterms:W3CDTF">2018-02-22T23:41:27Z</dcterms:modified>
</cp:coreProperties>
</file>