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357" r:id="rId4"/>
    <p:sldId id="355" r:id="rId5"/>
    <p:sldId id="356" r:id="rId6"/>
    <p:sldId id="259" r:id="rId7"/>
    <p:sldId id="341" r:id="rId8"/>
    <p:sldId id="265" r:id="rId9"/>
    <p:sldId id="304" r:id="rId10"/>
    <p:sldId id="323" r:id="rId11"/>
    <p:sldId id="359" r:id="rId12"/>
    <p:sldId id="324" r:id="rId13"/>
    <p:sldId id="325" r:id="rId14"/>
    <p:sldId id="338" r:id="rId15"/>
    <p:sldId id="339" r:id="rId16"/>
    <p:sldId id="340" r:id="rId17"/>
    <p:sldId id="326" r:id="rId18"/>
    <p:sldId id="331" r:id="rId19"/>
    <p:sldId id="333" r:id="rId20"/>
    <p:sldId id="334" r:id="rId21"/>
    <p:sldId id="342" r:id="rId22"/>
    <p:sldId id="347" r:id="rId23"/>
    <p:sldId id="348" r:id="rId24"/>
    <p:sldId id="349" r:id="rId25"/>
    <p:sldId id="350" r:id="rId26"/>
    <p:sldId id="360" r:id="rId27"/>
    <p:sldId id="343" r:id="rId28"/>
    <p:sldId id="344" r:id="rId29"/>
    <p:sldId id="345" r:id="rId30"/>
    <p:sldId id="346" r:id="rId31"/>
    <p:sldId id="352" r:id="rId32"/>
    <p:sldId id="353" r:id="rId33"/>
    <p:sldId id="354" r:id="rId34"/>
    <p:sldId id="351" r:id="rId35"/>
    <p:sldId id="358" r:id="rId36"/>
    <p:sldId id="336"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16" autoAdjust="0"/>
    <p:restoredTop sz="95256" autoAdjust="0"/>
  </p:normalViewPr>
  <p:slideViewPr>
    <p:cSldViewPr snapToGrid="0">
      <p:cViewPr varScale="1">
        <p:scale>
          <a:sx n="84" d="100"/>
          <a:sy n="84" d="100"/>
        </p:scale>
        <p:origin x="101"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5DC2F-ADD5-4772-A291-26EDBB0169D7}" type="datetimeFigureOut">
              <a:rPr lang="en-US" smtClean="0"/>
              <a:t>7/28/2022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60C5F-88E2-4A71-A8DE-01114C12937D}" type="slidenum">
              <a:rPr lang="en-US" smtClean="0"/>
              <a:t>‹#›</a:t>
            </a:fld>
            <a:endParaRPr lang="en-US"/>
          </a:p>
        </p:txBody>
      </p:sp>
    </p:spTree>
    <p:extLst>
      <p:ext uri="{BB962C8B-B14F-4D97-AF65-F5344CB8AC3E}">
        <p14:creationId xmlns:p14="http://schemas.microsoft.com/office/powerpoint/2010/main" val="62774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B460C5F-88E2-4A71-A8DE-01114C12937D}" type="slidenum">
              <a:rPr lang="en-US" smtClean="0"/>
              <a:t>1</a:t>
            </a:fld>
            <a:endParaRPr lang="en-US"/>
          </a:p>
        </p:txBody>
      </p:sp>
    </p:spTree>
    <p:extLst>
      <p:ext uri="{BB962C8B-B14F-4D97-AF65-F5344CB8AC3E}">
        <p14:creationId xmlns:p14="http://schemas.microsoft.com/office/powerpoint/2010/main" val="666548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13</a:t>
            </a:fld>
            <a:endParaRPr lang="en-US"/>
          </a:p>
        </p:txBody>
      </p:sp>
    </p:spTree>
    <p:extLst>
      <p:ext uri="{BB962C8B-B14F-4D97-AF65-F5344CB8AC3E}">
        <p14:creationId xmlns:p14="http://schemas.microsoft.com/office/powerpoint/2010/main" val="95492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14</a:t>
            </a:fld>
            <a:endParaRPr lang="en-US"/>
          </a:p>
        </p:txBody>
      </p:sp>
    </p:spTree>
    <p:extLst>
      <p:ext uri="{BB962C8B-B14F-4D97-AF65-F5344CB8AC3E}">
        <p14:creationId xmlns:p14="http://schemas.microsoft.com/office/powerpoint/2010/main" val="2941143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15</a:t>
            </a:fld>
            <a:endParaRPr lang="en-US"/>
          </a:p>
        </p:txBody>
      </p:sp>
    </p:spTree>
    <p:extLst>
      <p:ext uri="{BB962C8B-B14F-4D97-AF65-F5344CB8AC3E}">
        <p14:creationId xmlns:p14="http://schemas.microsoft.com/office/powerpoint/2010/main" val="4064932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16</a:t>
            </a:fld>
            <a:endParaRPr lang="en-US"/>
          </a:p>
        </p:txBody>
      </p:sp>
    </p:spTree>
    <p:extLst>
      <p:ext uri="{BB962C8B-B14F-4D97-AF65-F5344CB8AC3E}">
        <p14:creationId xmlns:p14="http://schemas.microsoft.com/office/powerpoint/2010/main" val="4001769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17</a:t>
            </a:fld>
            <a:endParaRPr lang="en-US"/>
          </a:p>
        </p:txBody>
      </p:sp>
    </p:spTree>
    <p:extLst>
      <p:ext uri="{BB962C8B-B14F-4D97-AF65-F5344CB8AC3E}">
        <p14:creationId xmlns:p14="http://schemas.microsoft.com/office/powerpoint/2010/main" val="16705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19</a:t>
            </a:fld>
            <a:endParaRPr lang="en-US"/>
          </a:p>
        </p:txBody>
      </p:sp>
    </p:spTree>
    <p:extLst>
      <p:ext uri="{BB962C8B-B14F-4D97-AF65-F5344CB8AC3E}">
        <p14:creationId xmlns:p14="http://schemas.microsoft.com/office/powerpoint/2010/main" val="1752531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B460C5F-88E2-4A71-A8DE-01114C12937D}" type="slidenum">
              <a:rPr lang="en-US" smtClean="0"/>
              <a:t>21</a:t>
            </a:fld>
            <a:endParaRPr lang="en-US"/>
          </a:p>
        </p:txBody>
      </p:sp>
    </p:spTree>
    <p:extLst>
      <p:ext uri="{BB962C8B-B14F-4D97-AF65-F5344CB8AC3E}">
        <p14:creationId xmlns:p14="http://schemas.microsoft.com/office/powerpoint/2010/main" val="2839242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22</a:t>
            </a:fld>
            <a:endParaRPr lang="en-US"/>
          </a:p>
        </p:txBody>
      </p:sp>
    </p:spTree>
    <p:extLst>
      <p:ext uri="{BB962C8B-B14F-4D97-AF65-F5344CB8AC3E}">
        <p14:creationId xmlns:p14="http://schemas.microsoft.com/office/powerpoint/2010/main" val="943263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23</a:t>
            </a:fld>
            <a:endParaRPr lang="en-US"/>
          </a:p>
        </p:txBody>
      </p:sp>
    </p:spTree>
    <p:extLst>
      <p:ext uri="{BB962C8B-B14F-4D97-AF65-F5344CB8AC3E}">
        <p14:creationId xmlns:p14="http://schemas.microsoft.com/office/powerpoint/2010/main" val="4194149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24</a:t>
            </a:fld>
            <a:endParaRPr lang="en-US"/>
          </a:p>
        </p:txBody>
      </p:sp>
    </p:spTree>
    <p:extLst>
      <p:ext uri="{BB962C8B-B14F-4D97-AF65-F5344CB8AC3E}">
        <p14:creationId xmlns:p14="http://schemas.microsoft.com/office/powerpoint/2010/main" val="274265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a:t>
            </a:fld>
            <a:endParaRPr lang="en-US"/>
          </a:p>
        </p:txBody>
      </p:sp>
    </p:spTree>
    <p:extLst>
      <p:ext uri="{BB962C8B-B14F-4D97-AF65-F5344CB8AC3E}">
        <p14:creationId xmlns:p14="http://schemas.microsoft.com/office/powerpoint/2010/main" val="4091372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25</a:t>
            </a:fld>
            <a:endParaRPr lang="en-US"/>
          </a:p>
        </p:txBody>
      </p:sp>
    </p:spTree>
    <p:extLst>
      <p:ext uri="{BB962C8B-B14F-4D97-AF65-F5344CB8AC3E}">
        <p14:creationId xmlns:p14="http://schemas.microsoft.com/office/powerpoint/2010/main" val="239985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26</a:t>
            </a:fld>
            <a:endParaRPr lang="en-US"/>
          </a:p>
        </p:txBody>
      </p:sp>
    </p:spTree>
    <p:extLst>
      <p:ext uri="{BB962C8B-B14F-4D97-AF65-F5344CB8AC3E}">
        <p14:creationId xmlns:p14="http://schemas.microsoft.com/office/powerpoint/2010/main" val="1840777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27</a:t>
            </a:fld>
            <a:endParaRPr lang="en-US"/>
          </a:p>
        </p:txBody>
      </p:sp>
    </p:spTree>
    <p:extLst>
      <p:ext uri="{BB962C8B-B14F-4D97-AF65-F5344CB8AC3E}">
        <p14:creationId xmlns:p14="http://schemas.microsoft.com/office/powerpoint/2010/main" val="2025359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28</a:t>
            </a:fld>
            <a:endParaRPr lang="en-US"/>
          </a:p>
        </p:txBody>
      </p:sp>
    </p:spTree>
    <p:extLst>
      <p:ext uri="{BB962C8B-B14F-4D97-AF65-F5344CB8AC3E}">
        <p14:creationId xmlns:p14="http://schemas.microsoft.com/office/powerpoint/2010/main" val="3285794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29</a:t>
            </a:fld>
            <a:endParaRPr lang="en-US"/>
          </a:p>
        </p:txBody>
      </p:sp>
    </p:spTree>
    <p:extLst>
      <p:ext uri="{BB962C8B-B14F-4D97-AF65-F5344CB8AC3E}">
        <p14:creationId xmlns:p14="http://schemas.microsoft.com/office/powerpoint/2010/main" val="1266630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30</a:t>
            </a:fld>
            <a:endParaRPr lang="en-US"/>
          </a:p>
        </p:txBody>
      </p:sp>
    </p:spTree>
    <p:extLst>
      <p:ext uri="{BB962C8B-B14F-4D97-AF65-F5344CB8AC3E}">
        <p14:creationId xmlns:p14="http://schemas.microsoft.com/office/powerpoint/2010/main" val="4291630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strongest part of the model is the first three deciles of ordered probabilities.</a:t>
            </a:r>
          </a:p>
        </p:txBody>
      </p:sp>
      <p:sp>
        <p:nvSpPr>
          <p:cNvPr id="4" name="Slide Number Placeholder 3"/>
          <p:cNvSpPr>
            <a:spLocks noGrp="1"/>
          </p:cNvSpPr>
          <p:nvPr>
            <p:ph type="sldNum" sz="quarter" idx="5"/>
          </p:nvPr>
        </p:nvSpPr>
        <p:spPr/>
        <p:txBody>
          <a:bodyPr/>
          <a:lstStyle/>
          <a:p>
            <a:fld id="{BB460C5F-88E2-4A71-A8DE-01114C12937D}" type="slidenum">
              <a:rPr lang="en-US" smtClean="0"/>
              <a:t>31</a:t>
            </a:fld>
            <a:endParaRPr lang="en-US"/>
          </a:p>
        </p:txBody>
      </p:sp>
    </p:spTree>
    <p:extLst>
      <p:ext uri="{BB962C8B-B14F-4D97-AF65-F5344CB8AC3E}">
        <p14:creationId xmlns:p14="http://schemas.microsoft.com/office/powerpoint/2010/main" val="167059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33</a:t>
            </a:fld>
            <a:endParaRPr lang="en-US"/>
          </a:p>
        </p:txBody>
      </p:sp>
    </p:spTree>
    <p:extLst>
      <p:ext uri="{BB962C8B-B14F-4D97-AF65-F5344CB8AC3E}">
        <p14:creationId xmlns:p14="http://schemas.microsoft.com/office/powerpoint/2010/main" val="4108933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we can open it up for questions.</a:t>
            </a:r>
          </a:p>
        </p:txBody>
      </p:sp>
      <p:sp>
        <p:nvSpPr>
          <p:cNvPr id="4" name="Slide Number Placeholder 3"/>
          <p:cNvSpPr>
            <a:spLocks noGrp="1"/>
          </p:cNvSpPr>
          <p:nvPr>
            <p:ph type="sldNum" sz="quarter" idx="5"/>
          </p:nvPr>
        </p:nvSpPr>
        <p:spPr/>
        <p:txBody>
          <a:bodyPr/>
          <a:lstStyle/>
          <a:p>
            <a:fld id="{BB460C5F-88E2-4A71-A8DE-01114C12937D}" type="slidenum">
              <a:rPr lang="en-US" smtClean="0"/>
              <a:t>36</a:t>
            </a:fld>
            <a:endParaRPr lang="en-US"/>
          </a:p>
        </p:txBody>
      </p:sp>
    </p:spTree>
    <p:extLst>
      <p:ext uri="{BB962C8B-B14F-4D97-AF65-F5344CB8AC3E}">
        <p14:creationId xmlns:p14="http://schemas.microsoft.com/office/powerpoint/2010/main" val="105906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B460C5F-88E2-4A71-A8DE-01114C12937D}" type="slidenum">
              <a:rPr lang="en-US" smtClean="0"/>
              <a:t>6</a:t>
            </a:fld>
            <a:endParaRPr lang="en-US"/>
          </a:p>
        </p:txBody>
      </p:sp>
    </p:spTree>
    <p:extLst>
      <p:ext uri="{BB962C8B-B14F-4D97-AF65-F5344CB8AC3E}">
        <p14:creationId xmlns:p14="http://schemas.microsoft.com/office/powerpoint/2010/main" val="1787060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B460C5F-88E2-4A71-A8DE-01114C12937D}" type="slidenum">
              <a:rPr lang="en-US" smtClean="0"/>
              <a:t>7</a:t>
            </a:fld>
            <a:endParaRPr lang="en-US"/>
          </a:p>
        </p:txBody>
      </p:sp>
    </p:spTree>
    <p:extLst>
      <p:ext uri="{BB962C8B-B14F-4D97-AF65-F5344CB8AC3E}">
        <p14:creationId xmlns:p14="http://schemas.microsoft.com/office/powerpoint/2010/main" val="153360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8</a:t>
            </a:fld>
            <a:endParaRPr lang="en-US"/>
          </a:p>
        </p:txBody>
      </p:sp>
    </p:spTree>
    <p:extLst>
      <p:ext uri="{BB962C8B-B14F-4D97-AF65-F5344CB8AC3E}">
        <p14:creationId xmlns:p14="http://schemas.microsoft.com/office/powerpoint/2010/main" val="328082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9</a:t>
            </a:fld>
            <a:endParaRPr lang="en-US"/>
          </a:p>
        </p:txBody>
      </p:sp>
    </p:spTree>
    <p:extLst>
      <p:ext uri="{BB962C8B-B14F-4D97-AF65-F5344CB8AC3E}">
        <p14:creationId xmlns:p14="http://schemas.microsoft.com/office/powerpoint/2010/main" val="149451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10</a:t>
            </a:fld>
            <a:endParaRPr lang="en-US"/>
          </a:p>
        </p:txBody>
      </p:sp>
    </p:spTree>
    <p:extLst>
      <p:ext uri="{BB962C8B-B14F-4D97-AF65-F5344CB8AC3E}">
        <p14:creationId xmlns:p14="http://schemas.microsoft.com/office/powerpoint/2010/main" val="174261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11</a:t>
            </a:fld>
            <a:endParaRPr lang="en-US"/>
          </a:p>
        </p:txBody>
      </p:sp>
    </p:spTree>
    <p:extLst>
      <p:ext uri="{BB962C8B-B14F-4D97-AF65-F5344CB8AC3E}">
        <p14:creationId xmlns:p14="http://schemas.microsoft.com/office/powerpoint/2010/main" val="145221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460C5F-88E2-4A71-A8DE-01114C12937D}" type="slidenum">
              <a:rPr lang="en-US" smtClean="0"/>
              <a:t>12</a:t>
            </a:fld>
            <a:endParaRPr lang="en-US"/>
          </a:p>
        </p:txBody>
      </p:sp>
    </p:spTree>
    <p:extLst>
      <p:ext uri="{BB962C8B-B14F-4D97-AF65-F5344CB8AC3E}">
        <p14:creationId xmlns:p14="http://schemas.microsoft.com/office/powerpoint/2010/main" val="2056886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8686-BC4E-4D32-A55E-4CC2514EEB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65FDC-EB5A-4F80-A474-A8CE1C27F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D4FAC4-0EC0-4DC5-9CA9-49A5E886B92B}"/>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5" name="Footer Placeholder 4">
            <a:extLst>
              <a:ext uri="{FF2B5EF4-FFF2-40B4-BE49-F238E27FC236}">
                <a16:creationId xmlns:a16="http://schemas.microsoft.com/office/drawing/2014/main" id="{308D698B-15A7-4906-B2D3-86B6286DF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B2EE9-9610-482F-99F1-F157F94768D8}"/>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309404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E2D3-D842-4659-888B-141D7419DA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EB2A08-8262-467C-9894-7E1921615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292CD-E6E6-49B8-86A6-4DBB27ABD49A}"/>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5" name="Footer Placeholder 4">
            <a:extLst>
              <a:ext uri="{FF2B5EF4-FFF2-40B4-BE49-F238E27FC236}">
                <a16:creationId xmlns:a16="http://schemas.microsoft.com/office/drawing/2014/main" id="{0516895D-49FA-444A-B275-2F4600DB5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1FFA7-624D-4606-B046-A4E6F9676562}"/>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28176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65414-591D-4731-8192-885D12E1A7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B35F54-85F9-4E2D-AF0C-B2C2EA364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C2A80-4F25-43A9-86CC-2EAD8F75A354}"/>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5" name="Footer Placeholder 4">
            <a:extLst>
              <a:ext uri="{FF2B5EF4-FFF2-40B4-BE49-F238E27FC236}">
                <a16:creationId xmlns:a16="http://schemas.microsoft.com/office/drawing/2014/main" id="{9605D05E-7B1E-430D-B5C3-069C437C3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50BCF-8EE2-40CF-9367-59EC83E67EF3}"/>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381036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A94A-52EB-4AC5-9021-9FF4505595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5DF36-9AE5-4479-8361-30FA0957B5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0537B-4096-4840-BE18-2C861D7CAF31}"/>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5" name="Footer Placeholder 4">
            <a:extLst>
              <a:ext uri="{FF2B5EF4-FFF2-40B4-BE49-F238E27FC236}">
                <a16:creationId xmlns:a16="http://schemas.microsoft.com/office/drawing/2014/main" id="{7BF00CE0-62E9-4769-AFF4-38B58073D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B3979-41EA-4245-B9F4-6075BBA8681D}"/>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418989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7D52-41F3-4A7F-8E21-D7A511BBAC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C3E42B-7EEF-4DC7-917D-6E6C6BEADA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3DA3E-92CC-4A74-9B5C-4972812C8B6C}"/>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5" name="Footer Placeholder 4">
            <a:extLst>
              <a:ext uri="{FF2B5EF4-FFF2-40B4-BE49-F238E27FC236}">
                <a16:creationId xmlns:a16="http://schemas.microsoft.com/office/drawing/2014/main" id="{99386618-9D70-4977-BCDE-9BC907FC3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00555-9471-4225-9ABB-337E7B8509B3}"/>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283868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08B01-120C-4948-825D-254226B6A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16BE8-1D8A-45B7-9253-74A6D8C455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BE93CD-88D8-4D95-B215-0EAF7D08D4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D8046-3718-4242-8C8B-C62EEC187628}"/>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6" name="Footer Placeholder 5">
            <a:extLst>
              <a:ext uri="{FF2B5EF4-FFF2-40B4-BE49-F238E27FC236}">
                <a16:creationId xmlns:a16="http://schemas.microsoft.com/office/drawing/2014/main" id="{268EE123-91CD-4F38-B437-21CAA077B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19DCA-2810-4DFB-9B82-D8E3BF6CECF4}"/>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81727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DBD5-7BE5-47F7-9931-28184FF5DA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1056C7-0B68-4D8F-823A-618C959ABD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C4F72-7BB7-47C1-9D18-E7FC94DAA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B75D70-7DCE-4DE9-89AA-763A000A5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F3601F-1C79-4D95-8D83-30713AC369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8221C-3CFA-46F1-8572-068979B21704}"/>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8" name="Footer Placeholder 7">
            <a:extLst>
              <a:ext uri="{FF2B5EF4-FFF2-40B4-BE49-F238E27FC236}">
                <a16:creationId xmlns:a16="http://schemas.microsoft.com/office/drawing/2014/main" id="{59C5AF7B-FFB3-485D-934A-2C51BA6145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27FC55-8274-4AC1-B6C9-20EA9C4A8686}"/>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360313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D01A-9A89-45C5-AF7B-9178CC7466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75BBB-7B9E-4C01-A376-7097F246A5B7}"/>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4" name="Footer Placeholder 3">
            <a:extLst>
              <a:ext uri="{FF2B5EF4-FFF2-40B4-BE49-F238E27FC236}">
                <a16:creationId xmlns:a16="http://schemas.microsoft.com/office/drawing/2014/main" id="{C1605305-28F6-45FF-8D63-7E343D814A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6D29C-7CB9-43AC-9939-1AD6268832A2}"/>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198712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A0F79-451B-498D-9ABA-5851C0A052ED}"/>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3" name="Footer Placeholder 2">
            <a:extLst>
              <a:ext uri="{FF2B5EF4-FFF2-40B4-BE49-F238E27FC236}">
                <a16:creationId xmlns:a16="http://schemas.microsoft.com/office/drawing/2014/main" id="{91E1FDCE-3B13-440B-9377-0D24F90915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DFEF4D-5271-40D4-878F-DEA2439C2166}"/>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40235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4BEE-4E4D-4F2E-9809-0E1447C65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609989-B267-42D8-A05E-E7352DCA6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F0A79-DA50-4DCE-9D6F-AE9349F56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5EA931-88B5-45DF-8A3C-02323A303F95}"/>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6" name="Footer Placeholder 5">
            <a:extLst>
              <a:ext uri="{FF2B5EF4-FFF2-40B4-BE49-F238E27FC236}">
                <a16:creationId xmlns:a16="http://schemas.microsoft.com/office/drawing/2014/main" id="{96DBD440-EA0C-4317-96F8-E43E072BE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70149-AEA8-4777-81A9-2A8BA5E75133}"/>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350953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4C1B-324A-40BA-B6E4-840718CD9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332EDB-E1A5-4796-B2D6-077D245D6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3B6F80-E4A8-4D6C-839A-AECFC1382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6C79D-238A-4361-926A-782690D6A434}"/>
              </a:ext>
            </a:extLst>
          </p:cNvPr>
          <p:cNvSpPr>
            <a:spLocks noGrp="1"/>
          </p:cNvSpPr>
          <p:nvPr>
            <p:ph type="dt" sz="half" idx="10"/>
          </p:nvPr>
        </p:nvSpPr>
        <p:spPr/>
        <p:txBody>
          <a:bodyPr/>
          <a:lstStyle/>
          <a:p>
            <a:fld id="{5DDEDB85-2744-42F6-A3A0-76E1E5BCCD43}" type="datetimeFigureOut">
              <a:rPr lang="en-US" smtClean="0"/>
              <a:t>7/28/2022</a:t>
            </a:fld>
            <a:endParaRPr lang="en-US"/>
          </a:p>
        </p:txBody>
      </p:sp>
      <p:sp>
        <p:nvSpPr>
          <p:cNvPr id="6" name="Footer Placeholder 5">
            <a:extLst>
              <a:ext uri="{FF2B5EF4-FFF2-40B4-BE49-F238E27FC236}">
                <a16:creationId xmlns:a16="http://schemas.microsoft.com/office/drawing/2014/main" id="{A43E5D0E-F397-49F0-B23A-0354E3DB8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6DB13-627E-41B5-A1FE-CEF40D6FFD1A}"/>
              </a:ext>
            </a:extLst>
          </p:cNvPr>
          <p:cNvSpPr>
            <a:spLocks noGrp="1"/>
          </p:cNvSpPr>
          <p:nvPr>
            <p:ph type="sldNum" sz="quarter" idx="12"/>
          </p:nvPr>
        </p:nvSpPr>
        <p:spPr/>
        <p:txBody>
          <a:bodyPr/>
          <a:lstStyle/>
          <a:p>
            <a:fld id="{5C1AF29C-CC10-4EE2-AEC0-5C856E98DA58}" type="slidenum">
              <a:rPr lang="en-US" smtClean="0"/>
              <a:t>‹#›</a:t>
            </a:fld>
            <a:endParaRPr lang="en-US"/>
          </a:p>
        </p:txBody>
      </p:sp>
    </p:spTree>
    <p:extLst>
      <p:ext uri="{BB962C8B-B14F-4D97-AF65-F5344CB8AC3E}">
        <p14:creationId xmlns:p14="http://schemas.microsoft.com/office/powerpoint/2010/main" val="184648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0808A-5F1E-452C-B699-65A581C09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35A940-32E0-44AE-B61A-015AB149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02559-9424-4BFB-BF0F-28B1538AE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EDB85-2744-42F6-A3A0-76E1E5BCCD43}" type="datetimeFigureOut">
              <a:rPr lang="en-US" smtClean="0"/>
              <a:t>7/28/2022</a:t>
            </a:fld>
            <a:endParaRPr lang="en-US"/>
          </a:p>
        </p:txBody>
      </p:sp>
      <p:sp>
        <p:nvSpPr>
          <p:cNvPr id="5" name="Footer Placeholder 4">
            <a:extLst>
              <a:ext uri="{FF2B5EF4-FFF2-40B4-BE49-F238E27FC236}">
                <a16:creationId xmlns:a16="http://schemas.microsoft.com/office/drawing/2014/main" id="{5B4DBDFD-304E-4759-89A5-5F2895F4E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B9D0DD-9A1C-4259-A9B5-704817ADD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AF29C-CC10-4EE2-AEC0-5C856E98DA58}" type="slidenum">
              <a:rPr lang="en-US" smtClean="0"/>
              <a:t>‹#›</a:t>
            </a:fld>
            <a:endParaRPr lang="en-US"/>
          </a:p>
        </p:txBody>
      </p:sp>
    </p:spTree>
    <p:extLst>
      <p:ext uri="{BB962C8B-B14F-4D97-AF65-F5344CB8AC3E}">
        <p14:creationId xmlns:p14="http://schemas.microsoft.com/office/powerpoint/2010/main" val="1972319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joseppbenvenuto/NHL_ML_Analysi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BC4B63-6E62-499F-BFB0-D1BF49654B57}"/>
              </a:ext>
            </a:extLst>
          </p:cNvPr>
          <p:cNvSpPr/>
          <p:nvPr/>
        </p:nvSpPr>
        <p:spPr>
          <a:xfrm>
            <a:off x="0" y="0"/>
            <a:ext cx="1224318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6A649-C69C-4D28-9409-D1EA3F524380}"/>
              </a:ext>
            </a:extLst>
          </p:cNvPr>
          <p:cNvSpPr>
            <a:spLocks noGrp="1"/>
          </p:cNvSpPr>
          <p:nvPr>
            <p:ph type="ctrTitle"/>
          </p:nvPr>
        </p:nvSpPr>
        <p:spPr/>
        <p:txBody>
          <a:bodyPr>
            <a:normAutofit/>
          </a:bodyPr>
          <a:lstStyle/>
          <a:p>
            <a:r>
              <a:rPr lang="en-US" sz="3200" dirty="0">
                <a:solidFill>
                  <a:schemeClr val="bg1"/>
                </a:solidFill>
              </a:rPr>
              <a:t>Improving NHL Season and Playoff Outcomes</a:t>
            </a:r>
          </a:p>
        </p:txBody>
      </p:sp>
      <p:sp>
        <p:nvSpPr>
          <p:cNvPr id="3" name="Subtitle 2">
            <a:extLst>
              <a:ext uri="{FF2B5EF4-FFF2-40B4-BE49-F238E27FC236}">
                <a16:creationId xmlns:a16="http://schemas.microsoft.com/office/drawing/2014/main" id="{0BD5E1CF-4DAE-428A-93EB-BA0830F6B4DB}"/>
              </a:ext>
            </a:extLst>
          </p:cNvPr>
          <p:cNvSpPr>
            <a:spLocks noGrp="1"/>
          </p:cNvSpPr>
          <p:nvPr>
            <p:ph type="subTitle" idx="1"/>
          </p:nvPr>
        </p:nvSpPr>
        <p:spPr/>
        <p:txBody>
          <a:bodyPr/>
          <a:lstStyle/>
          <a:p>
            <a:r>
              <a:rPr lang="en-US" dirty="0">
                <a:solidFill>
                  <a:schemeClr val="bg1"/>
                </a:solidFill>
                <a:latin typeface="+mj-lt"/>
              </a:rPr>
              <a:t>By: Josepp Benvenuto</a:t>
            </a:r>
          </a:p>
        </p:txBody>
      </p:sp>
    </p:spTree>
    <p:extLst>
      <p:ext uri="{BB962C8B-B14F-4D97-AF65-F5344CB8AC3E}">
        <p14:creationId xmlns:p14="http://schemas.microsoft.com/office/powerpoint/2010/main" val="411259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Feature Selection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4"/>
            <a:ext cx="10515600" cy="5032375"/>
          </a:xfrm>
        </p:spPr>
        <p:txBody>
          <a:bodyPr>
            <a:normAutofit/>
          </a:bodyPr>
          <a:lstStyle/>
          <a:p>
            <a:pPr>
              <a:spcAft>
                <a:spcPts val="600"/>
              </a:spcAft>
            </a:pPr>
            <a:r>
              <a:rPr lang="en-US" sz="1800" dirty="0"/>
              <a:t>Outside of redundant features, the features were measured and selected from the test sample to reduce overfitting the model.</a:t>
            </a:r>
          </a:p>
          <a:p>
            <a:pPr>
              <a:lnSpc>
                <a:spcPct val="120000"/>
              </a:lnSpc>
              <a:spcAft>
                <a:spcPts val="600"/>
              </a:spcAft>
            </a:pPr>
            <a:r>
              <a:rPr lang="en-US" sz="1800" dirty="0"/>
              <a:t>Redundant features can be described as features where a team cannot control and therefore plan to make adjustments to better their season,  unknown features, unkept stats from earlier season, features that heavily influence the target variable or are essentially another representation of the target variable, and features that have no value. </a:t>
            </a:r>
            <a:r>
              <a:rPr lang="en-US" sz="1800" b="1" dirty="0"/>
              <a:t>24 features were removed.</a:t>
            </a:r>
          </a:p>
          <a:p>
            <a:pPr>
              <a:spcAft>
                <a:spcPts val="600"/>
              </a:spcAft>
            </a:pPr>
            <a:r>
              <a:rPr lang="en-US" sz="1800" dirty="0"/>
              <a:t>Features with weak correlation were removed with a threshold of &lt; 30. </a:t>
            </a:r>
            <a:r>
              <a:rPr lang="en-US" sz="1800" b="1" dirty="0"/>
              <a:t>1 Feature was removed.</a:t>
            </a:r>
          </a:p>
          <a:p>
            <a:pPr>
              <a:spcAft>
                <a:spcPts val="600"/>
              </a:spcAft>
            </a:pPr>
            <a:r>
              <a:rPr lang="en-US" sz="1800" dirty="0"/>
              <a:t>Multicollinearity was surveyed through the data using Variance Inflation Factor scores with a threshold of &gt; 5. </a:t>
            </a:r>
            <a:r>
              <a:rPr lang="en-US" sz="1800" b="1" dirty="0"/>
              <a:t>12 features removed.</a:t>
            </a:r>
          </a:p>
          <a:p>
            <a:pPr>
              <a:spcAft>
                <a:spcPts val="600"/>
              </a:spcAft>
            </a:pPr>
            <a:r>
              <a:rPr lang="en-US" sz="1800" dirty="0"/>
              <a:t>Features not statistically significant were removed from the data with threshold of p &gt; 0.05. </a:t>
            </a:r>
            <a:r>
              <a:rPr lang="en-US" sz="1800" b="1" dirty="0"/>
              <a:t>1 feature was removed. </a:t>
            </a:r>
          </a:p>
          <a:p>
            <a:pPr marL="0" indent="0">
              <a:spcAft>
                <a:spcPts val="1800"/>
              </a:spcAft>
              <a:buNone/>
            </a:pPr>
            <a:br>
              <a:rPr lang="en-US" sz="1800" dirty="0"/>
            </a:br>
            <a:endParaRPr lang="en-US" sz="1800" dirty="0"/>
          </a:p>
        </p:txBody>
      </p:sp>
    </p:spTree>
    <p:extLst>
      <p:ext uri="{BB962C8B-B14F-4D97-AF65-F5344CB8AC3E}">
        <p14:creationId xmlns:p14="http://schemas.microsoft.com/office/powerpoint/2010/main" val="108068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Feature Selection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4"/>
            <a:ext cx="10515600" cy="5032375"/>
          </a:xfrm>
        </p:spPr>
        <p:txBody>
          <a:bodyPr>
            <a:normAutofit/>
          </a:bodyPr>
          <a:lstStyle/>
          <a:p>
            <a:pPr>
              <a:spcAft>
                <a:spcPts val="1800"/>
              </a:spcAft>
            </a:pPr>
            <a:r>
              <a:rPr lang="en-US" sz="1800" b="1" dirty="0"/>
              <a:t>5 features </a:t>
            </a:r>
            <a:r>
              <a:rPr lang="en-US" sz="1800" dirty="0"/>
              <a:t>were used in the predictive analysis:</a:t>
            </a:r>
          </a:p>
          <a:p>
            <a:pPr lvl="1">
              <a:spcAft>
                <a:spcPts val="600"/>
              </a:spcAft>
            </a:pPr>
            <a:r>
              <a:rPr lang="en-US" sz="1800" dirty="0"/>
              <a:t>Penalty kill percentage</a:t>
            </a:r>
          </a:p>
          <a:p>
            <a:pPr lvl="1">
              <a:spcAft>
                <a:spcPts val="600"/>
              </a:spcAft>
            </a:pPr>
            <a:r>
              <a:rPr lang="en-US" sz="1800" dirty="0"/>
              <a:t>Shooting percentage</a:t>
            </a:r>
          </a:p>
          <a:p>
            <a:pPr lvl="1">
              <a:spcAft>
                <a:spcPts val="600"/>
              </a:spcAft>
            </a:pPr>
            <a:r>
              <a:rPr lang="en-US" sz="1800" dirty="0"/>
              <a:t>Failed shots per game</a:t>
            </a:r>
          </a:p>
          <a:p>
            <a:pPr lvl="1">
              <a:spcAft>
                <a:spcPts val="600"/>
              </a:spcAft>
            </a:pPr>
            <a:r>
              <a:rPr lang="en-US" sz="1800" dirty="0"/>
              <a:t>Save percentage</a:t>
            </a:r>
          </a:p>
          <a:p>
            <a:pPr lvl="1">
              <a:spcAft>
                <a:spcPts val="600"/>
              </a:spcAft>
            </a:pPr>
            <a:r>
              <a:rPr lang="en-US" sz="1800" dirty="0"/>
              <a:t>Saves per game</a:t>
            </a:r>
            <a:br>
              <a:rPr lang="en-US" sz="1800" dirty="0"/>
            </a:br>
            <a:endParaRPr lang="en-US" sz="1800" dirty="0"/>
          </a:p>
        </p:txBody>
      </p:sp>
    </p:spTree>
    <p:extLst>
      <p:ext uri="{BB962C8B-B14F-4D97-AF65-F5344CB8AC3E}">
        <p14:creationId xmlns:p14="http://schemas.microsoft.com/office/powerpoint/2010/main" val="168151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K-Fold Cross Validation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4"/>
            <a:ext cx="10515600" cy="5032376"/>
          </a:xfrm>
        </p:spPr>
        <p:txBody>
          <a:bodyPr>
            <a:normAutofit/>
          </a:bodyPr>
          <a:lstStyle/>
          <a:p>
            <a:pPr>
              <a:spcAft>
                <a:spcPts val="600"/>
              </a:spcAft>
            </a:pPr>
            <a:r>
              <a:rPr lang="en-US" sz="1800" dirty="0"/>
              <a:t>The training data set was shuffled and split into 10 separate data sets. </a:t>
            </a:r>
          </a:p>
          <a:p>
            <a:pPr>
              <a:lnSpc>
                <a:spcPct val="100000"/>
              </a:lnSpc>
              <a:spcAft>
                <a:spcPts val="1200"/>
              </a:spcAft>
            </a:pPr>
            <a:r>
              <a:rPr lang="en-US" sz="1800" dirty="0"/>
              <a:t>With nine data sets at a time, with one hold out set and each set taking a turn as a hold out, a Linear Regression was trained on the alternating nine data sets and their scores recorded to test the model against data variance.</a:t>
            </a:r>
            <a:br>
              <a:rPr lang="en-US" sz="1800" dirty="0"/>
            </a:br>
            <a:endParaRPr lang="en-US" sz="1800" dirty="0"/>
          </a:p>
        </p:txBody>
      </p:sp>
    </p:spTree>
    <p:extLst>
      <p:ext uri="{BB962C8B-B14F-4D97-AF65-F5344CB8AC3E}">
        <p14:creationId xmlns:p14="http://schemas.microsoft.com/office/powerpoint/2010/main" val="24743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D9C1A-30B5-0585-896C-FDBBFF615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33" y="3332519"/>
            <a:ext cx="7733333" cy="2844444"/>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K-Fold Cross Validation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r>
              <a:rPr lang="en-US" sz="2000" b="1" dirty="0"/>
              <a:t>Training a Linear Regression using the k-folds created, the following results were generated:</a:t>
            </a:r>
          </a:p>
          <a:p>
            <a:pPr>
              <a:spcAft>
                <a:spcPts val="600"/>
              </a:spcAft>
            </a:pPr>
            <a:endParaRPr lang="en-US" sz="2000" b="1" dirty="0"/>
          </a:p>
          <a:p>
            <a:pPr lvl="1">
              <a:spcAft>
                <a:spcPts val="600"/>
              </a:spcAft>
            </a:pPr>
            <a:r>
              <a:rPr lang="en-US" sz="1800" dirty="0"/>
              <a:t>r2 (percentage of variance covered by the model): </a:t>
            </a:r>
            <a:r>
              <a:rPr lang="en-US" sz="1800" b="1" dirty="0"/>
              <a:t>90%</a:t>
            </a:r>
          </a:p>
          <a:p>
            <a:pPr lvl="1">
              <a:spcAft>
                <a:spcPts val="600"/>
              </a:spcAft>
            </a:pPr>
            <a:endParaRPr lang="en-US" sz="1800" dirty="0"/>
          </a:p>
        </p:txBody>
      </p:sp>
    </p:spTree>
    <p:extLst>
      <p:ext uri="{BB962C8B-B14F-4D97-AF65-F5344CB8AC3E}">
        <p14:creationId xmlns:p14="http://schemas.microsoft.com/office/powerpoint/2010/main" val="1592636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CEE620-6540-277E-B0CE-F51FEF6DB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33" y="3332519"/>
            <a:ext cx="7733333" cy="2844444"/>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K-Fold Cross Validation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r>
              <a:rPr lang="en-US" sz="2000" b="1" dirty="0"/>
              <a:t>Training a Linear Regression using the k-folds created, the following results were generated:</a:t>
            </a:r>
          </a:p>
          <a:p>
            <a:pPr>
              <a:spcAft>
                <a:spcPts val="600"/>
              </a:spcAft>
            </a:pPr>
            <a:endParaRPr lang="en-US" sz="2000" b="1" dirty="0"/>
          </a:p>
          <a:p>
            <a:pPr lvl="1">
              <a:spcAft>
                <a:spcPts val="600"/>
              </a:spcAft>
            </a:pPr>
            <a:r>
              <a:rPr lang="en-US" sz="1800" dirty="0"/>
              <a:t>MAE (mean absolute error): </a:t>
            </a:r>
            <a:r>
              <a:rPr lang="en-US" sz="1800" b="1" dirty="0"/>
              <a:t>1.8%</a:t>
            </a:r>
          </a:p>
          <a:p>
            <a:pPr lvl="1">
              <a:spcAft>
                <a:spcPts val="600"/>
              </a:spcAft>
            </a:pPr>
            <a:endParaRPr lang="en-US" sz="1800" dirty="0"/>
          </a:p>
        </p:txBody>
      </p:sp>
    </p:spTree>
    <p:extLst>
      <p:ext uri="{BB962C8B-B14F-4D97-AF65-F5344CB8AC3E}">
        <p14:creationId xmlns:p14="http://schemas.microsoft.com/office/powerpoint/2010/main" val="151355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3257AB-E6F1-2948-B36A-972AABF8E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32" y="3332519"/>
            <a:ext cx="7733333" cy="2844444"/>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K-Fold Cross Validation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r>
              <a:rPr lang="en-US" sz="2000" b="1" dirty="0"/>
              <a:t>Training a Linear Regression using the k-folds created, the following results were generated:</a:t>
            </a:r>
          </a:p>
          <a:p>
            <a:pPr>
              <a:spcAft>
                <a:spcPts val="600"/>
              </a:spcAft>
            </a:pPr>
            <a:endParaRPr lang="en-US" sz="2000" b="1" dirty="0"/>
          </a:p>
          <a:p>
            <a:pPr lvl="1">
              <a:spcAft>
                <a:spcPts val="600"/>
              </a:spcAft>
            </a:pPr>
            <a:r>
              <a:rPr lang="en-US" sz="1800" dirty="0"/>
              <a:t>MSE (mean squared error): </a:t>
            </a:r>
            <a:r>
              <a:rPr lang="en-US" sz="1800" b="1" dirty="0"/>
              <a:t>5.39%</a:t>
            </a:r>
          </a:p>
          <a:p>
            <a:pPr lvl="1">
              <a:spcAft>
                <a:spcPts val="600"/>
              </a:spcAft>
            </a:pPr>
            <a:endParaRPr lang="en-US" sz="1800" dirty="0"/>
          </a:p>
        </p:txBody>
      </p:sp>
    </p:spTree>
    <p:extLst>
      <p:ext uri="{BB962C8B-B14F-4D97-AF65-F5344CB8AC3E}">
        <p14:creationId xmlns:p14="http://schemas.microsoft.com/office/powerpoint/2010/main" val="204557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20EC5-2B0B-03D7-74E9-B13C1E79B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538" y="3332519"/>
            <a:ext cx="7784127" cy="2844444"/>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K-Fold Cross Validation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r>
              <a:rPr lang="en-US" sz="2000" b="1" dirty="0"/>
              <a:t>Training a Linear Regression using the k-folds created, the following results were generated:</a:t>
            </a:r>
          </a:p>
          <a:p>
            <a:pPr>
              <a:spcAft>
                <a:spcPts val="600"/>
              </a:spcAft>
            </a:pPr>
            <a:endParaRPr lang="en-US" sz="2000" b="1" dirty="0"/>
          </a:p>
          <a:p>
            <a:pPr lvl="1">
              <a:spcAft>
                <a:spcPts val="600"/>
              </a:spcAft>
            </a:pPr>
            <a:r>
              <a:rPr lang="en-US" sz="1800" dirty="0"/>
              <a:t>RMSE (root mean squared error): </a:t>
            </a:r>
            <a:r>
              <a:rPr lang="en-US" sz="1800" b="1" dirty="0"/>
              <a:t>2.37%</a:t>
            </a:r>
          </a:p>
          <a:p>
            <a:pPr lvl="1">
              <a:spcAft>
                <a:spcPts val="600"/>
              </a:spcAft>
            </a:pPr>
            <a:endParaRPr lang="en-US" sz="1800" dirty="0"/>
          </a:p>
        </p:txBody>
      </p:sp>
    </p:spTree>
    <p:extLst>
      <p:ext uri="{BB962C8B-B14F-4D97-AF65-F5344CB8AC3E}">
        <p14:creationId xmlns:p14="http://schemas.microsoft.com/office/powerpoint/2010/main" val="885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E99387-51E9-1A40-5A53-8E80BE960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008" y="1926208"/>
            <a:ext cx="4452271" cy="4351339"/>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Model Training &amp; Evaluation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sz="half" idx="1"/>
          </p:nvPr>
        </p:nvSpPr>
        <p:spPr/>
        <p:txBody>
          <a:bodyPr>
            <a:normAutofit/>
          </a:bodyPr>
          <a:lstStyle/>
          <a:p>
            <a:pPr>
              <a:spcAft>
                <a:spcPts val="600"/>
              </a:spcAft>
            </a:pPr>
            <a:r>
              <a:rPr lang="en-US" sz="2000" dirty="0"/>
              <a:t>The model was trained on the train data.</a:t>
            </a:r>
          </a:p>
          <a:p>
            <a:pPr>
              <a:spcAft>
                <a:spcPts val="600"/>
              </a:spcAft>
            </a:pPr>
            <a:r>
              <a:rPr lang="en-US" sz="2000" b="1" dirty="0"/>
              <a:t>Results:</a:t>
            </a:r>
          </a:p>
          <a:p>
            <a:pPr lvl="1">
              <a:spcAft>
                <a:spcPts val="600"/>
              </a:spcAft>
            </a:pPr>
            <a:r>
              <a:rPr lang="en-US" sz="1800" b="1" dirty="0"/>
              <a:t>r2: 90%</a:t>
            </a:r>
          </a:p>
          <a:p>
            <a:pPr lvl="1">
              <a:spcAft>
                <a:spcPts val="600"/>
              </a:spcAft>
            </a:pPr>
            <a:r>
              <a:rPr lang="en-US" sz="1800" b="1" dirty="0"/>
              <a:t>MAE: 1.8</a:t>
            </a:r>
          </a:p>
          <a:p>
            <a:pPr lvl="1">
              <a:spcAft>
                <a:spcPts val="600"/>
              </a:spcAft>
            </a:pPr>
            <a:r>
              <a:rPr lang="en-US" sz="1800" b="1" dirty="0"/>
              <a:t>MSE: 5.54</a:t>
            </a:r>
          </a:p>
          <a:p>
            <a:pPr lvl="1">
              <a:spcAft>
                <a:spcPts val="600"/>
              </a:spcAft>
            </a:pPr>
            <a:r>
              <a:rPr lang="en-US" sz="1800" b="1" dirty="0"/>
              <a:t>RMSE: 2.35</a:t>
            </a:r>
            <a:br>
              <a:rPr lang="en-US" sz="1200" dirty="0"/>
            </a:br>
            <a:endParaRPr lang="en-US" sz="1200" dirty="0"/>
          </a:p>
        </p:txBody>
      </p:sp>
    </p:spTree>
    <p:extLst>
      <p:ext uri="{BB962C8B-B14F-4D97-AF65-F5344CB8AC3E}">
        <p14:creationId xmlns:p14="http://schemas.microsoft.com/office/powerpoint/2010/main" val="249863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FA6944-DFE3-4D51-5594-310AE8C2A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864" y="1825626"/>
            <a:ext cx="4452271" cy="4351338"/>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Model Testing &amp; Evaluation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sz="half" idx="1"/>
          </p:nvPr>
        </p:nvSpPr>
        <p:spPr/>
        <p:txBody>
          <a:bodyPr>
            <a:normAutofit/>
          </a:bodyPr>
          <a:lstStyle/>
          <a:p>
            <a:pPr>
              <a:spcAft>
                <a:spcPts val="600"/>
              </a:spcAft>
            </a:pPr>
            <a:r>
              <a:rPr lang="en-US" sz="2000" dirty="0"/>
              <a:t>The trained model was tested against the test hold out data set.</a:t>
            </a:r>
          </a:p>
          <a:p>
            <a:pPr>
              <a:spcAft>
                <a:spcPts val="600"/>
              </a:spcAft>
            </a:pPr>
            <a:r>
              <a:rPr lang="en-US" sz="2000" b="1" dirty="0"/>
              <a:t>Results:</a:t>
            </a:r>
          </a:p>
          <a:p>
            <a:pPr lvl="1">
              <a:spcAft>
                <a:spcPts val="600"/>
              </a:spcAft>
            </a:pPr>
            <a:r>
              <a:rPr lang="en-US" sz="1800" b="1" dirty="0"/>
              <a:t>r2: 90%</a:t>
            </a:r>
          </a:p>
          <a:p>
            <a:pPr lvl="1">
              <a:spcAft>
                <a:spcPts val="600"/>
              </a:spcAft>
            </a:pPr>
            <a:r>
              <a:rPr lang="en-US" sz="1800" b="1" dirty="0"/>
              <a:t>MAE: 1.92</a:t>
            </a:r>
          </a:p>
          <a:p>
            <a:pPr lvl="1">
              <a:spcAft>
                <a:spcPts val="600"/>
              </a:spcAft>
            </a:pPr>
            <a:r>
              <a:rPr lang="en-US" sz="1800" b="1" dirty="0"/>
              <a:t>MSE: 5.63</a:t>
            </a:r>
          </a:p>
          <a:p>
            <a:pPr lvl="1">
              <a:spcAft>
                <a:spcPts val="600"/>
              </a:spcAft>
            </a:pPr>
            <a:r>
              <a:rPr lang="en-US" sz="1800" b="1" dirty="0"/>
              <a:t>RMSE: 2.37</a:t>
            </a:r>
            <a:br>
              <a:rPr lang="en-US" sz="1200" dirty="0"/>
            </a:br>
            <a:endParaRPr lang="en-US" sz="1200" dirty="0"/>
          </a:p>
        </p:txBody>
      </p:sp>
    </p:spTree>
    <p:extLst>
      <p:ext uri="{BB962C8B-B14F-4D97-AF65-F5344CB8AC3E}">
        <p14:creationId xmlns:p14="http://schemas.microsoft.com/office/powerpoint/2010/main" val="138675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79984A-702F-B22D-2F97-D0C8C1887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976" y="1825625"/>
            <a:ext cx="6472174" cy="4564842"/>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Model Finalization &amp; Feature Importance</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sz="half" idx="1"/>
          </p:nvPr>
        </p:nvSpPr>
        <p:spPr>
          <a:xfrm>
            <a:off x="301752" y="1825625"/>
            <a:ext cx="5458968" cy="4351338"/>
          </a:xfrm>
        </p:spPr>
        <p:txBody>
          <a:bodyPr>
            <a:normAutofit/>
          </a:bodyPr>
          <a:lstStyle/>
          <a:p>
            <a:pPr>
              <a:spcAft>
                <a:spcPts val="600"/>
              </a:spcAft>
            </a:pPr>
            <a:r>
              <a:rPr lang="en-US" sz="1800" dirty="0"/>
              <a:t>To the right the feature importance can be viewed.</a:t>
            </a:r>
          </a:p>
          <a:p>
            <a:pPr>
              <a:spcAft>
                <a:spcPts val="1200"/>
              </a:spcAft>
            </a:pPr>
            <a:r>
              <a:rPr lang="en-US" sz="1800" b="1" dirty="0"/>
              <a:t>Feature Importance (Scaled):</a:t>
            </a:r>
          </a:p>
          <a:p>
            <a:pPr marL="800100" lvl="1" indent="-342900">
              <a:spcAft>
                <a:spcPts val="600"/>
              </a:spcAft>
              <a:buFont typeface="+mj-lt"/>
              <a:buAutoNum type="arabicPeriod"/>
            </a:pPr>
            <a:r>
              <a:rPr lang="en-US" sz="1600" dirty="0"/>
              <a:t>Save Percentage (</a:t>
            </a:r>
            <a:r>
              <a:rPr lang="en-US" sz="1600" dirty="0" err="1"/>
              <a:t>save_pctg</a:t>
            </a:r>
            <a:r>
              <a:rPr lang="en-US" sz="1600" dirty="0"/>
              <a:t>):</a:t>
            </a:r>
          </a:p>
          <a:p>
            <a:pPr lvl="2">
              <a:spcAft>
                <a:spcPts val="600"/>
              </a:spcAft>
            </a:pPr>
            <a:r>
              <a:rPr lang="en-US" sz="1200" dirty="0"/>
              <a:t>Coefficient: </a:t>
            </a:r>
            <a:r>
              <a:rPr lang="en-CA" sz="1100" b="0" i="0" dirty="0">
                <a:solidFill>
                  <a:srgbClr val="000000"/>
                </a:solidFill>
                <a:effectLst/>
                <a:latin typeface="Helvetica Neue"/>
              </a:rPr>
              <a:t>6.44</a:t>
            </a:r>
            <a:endParaRPr lang="en-US" sz="1200" dirty="0"/>
          </a:p>
          <a:p>
            <a:pPr marL="800100" lvl="1" indent="-342900">
              <a:spcAft>
                <a:spcPts val="600"/>
              </a:spcAft>
              <a:buFont typeface="+mj-lt"/>
              <a:buAutoNum type="arabicPeriod"/>
            </a:pPr>
            <a:r>
              <a:rPr lang="en-US" sz="1600" dirty="0"/>
              <a:t>Shooting Percentage (</a:t>
            </a:r>
            <a:r>
              <a:rPr lang="en-US" sz="1600" dirty="0" err="1"/>
              <a:t>shooting_pctg</a:t>
            </a:r>
            <a:r>
              <a:rPr lang="en-US" sz="1600" dirty="0"/>
              <a:t>):</a:t>
            </a:r>
          </a:p>
          <a:p>
            <a:pPr lvl="2">
              <a:spcAft>
                <a:spcPts val="600"/>
              </a:spcAft>
            </a:pPr>
            <a:r>
              <a:rPr lang="en-US" sz="1100" dirty="0"/>
              <a:t>Coefficient: </a:t>
            </a:r>
            <a:r>
              <a:rPr lang="en-CA" sz="1100" b="0" i="0" dirty="0">
                <a:solidFill>
                  <a:srgbClr val="000000"/>
                </a:solidFill>
                <a:effectLst/>
                <a:latin typeface="Helvetica Neue"/>
              </a:rPr>
              <a:t>6.3</a:t>
            </a:r>
            <a:r>
              <a:rPr lang="en-US" sz="1100" b="0" i="0" dirty="0">
                <a:solidFill>
                  <a:srgbClr val="000000"/>
                </a:solidFill>
                <a:effectLst/>
                <a:latin typeface="Helvetica Neue"/>
              </a:rPr>
              <a:t>4</a:t>
            </a:r>
            <a:endParaRPr lang="en-US" sz="1200" dirty="0"/>
          </a:p>
          <a:p>
            <a:pPr marL="800100" lvl="1" indent="-342900">
              <a:spcAft>
                <a:spcPts val="600"/>
              </a:spcAft>
              <a:buFont typeface="+mj-lt"/>
              <a:buAutoNum type="arabicPeriod"/>
            </a:pPr>
            <a:r>
              <a:rPr lang="en-US" sz="1600" dirty="0"/>
              <a:t>Saves per Game (</a:t>
            </a:r>
            <a:r>
              <a:rPr lang="en-US" sz="1600" dirty="0" err="1"/>
              <a:t>saves_per_game</a:t>
            </a:r>
            <a:r>
              <a:rPr lang="en-US" sz="1600" dirty="0"/>
              <a:t>):</a:t>
            </a:r>
          </a:p>
          <a:p>
            <a:pPr lvl="2">
              <a:spcAft>
                <a:spcPts val="600"/>
              </a:spcAft>
            </a:pPr>
            <a:r>
              <a:rPr lang="en-US" sz="1200" dirty="0"/>
              <a:t>Coefficient: </a:t>
            </a:r>
            <a:r>
              <a:rPr lang="en-CA" sz="1100" b="0" i="0" dirty="0">
                <a:solidFill>
                  <a:srgbClr val="000000"/>
                </a:solidFill>
                <a:effectLst/>
                <a:latin typeface="Helvetica Neue"/>
              </a:rPr>
              <a:t>-3.39</a:t>
            </a:r>
            <a:endParaRPr lang="en-US" sz="1200" dirty="0"/>
          </a:p>
          <a:p>
            <a:pPr marL="800100" lvl="1" indent="-342900">
              <a:spcAft>
                <a:spcPts val="600"/>
              </a:spcAft>
              <a:buFont typeface="+mj-lt"/>
              <a:buAutoNum type="arabicPeriod"/>
            </a:pPr>
            <a:r>
              <a:rPr lang="en-US" sz="1600" dirty="0"/>
              <a:t>Shots on Net (</a:t>
            </a:r>
            <a:r>
              <a:rPr lang="en-US" sz="1600" dirty="0" err="1"/>
              <a:t>failed_shots_per_game</a:t>
            </a:r>
            <a:r>
              <a:rPr lang="en-US" sz="1600" dirty="0"/>
              <a:t>):</a:t>
            </a:r>
          </a:p>
          <a:p>
            <a:pPr lvl="2">
              <a:spcAft>
                <a:spcPts val="600"/>
              </a:spcAft>
            </a:pPr>
            <a:r>
              <a:rPr lang="en-US" sz="1200" dirty="0"/>
              <a:t>Coefficient: </a:t>
            </a:r>
            <a:r>
              <a:rPr lang="en-CA" sz="1100" b="0" i="0" dirty="0">
                <a:solidFill>
                  <a:srgbClr val="000000"/>
                </a:solidFill>
                <a:effectLst/>
                <a:latin typeface="Helvetica Neue"/>
              </a:rPr>
              <a:t>2.84</a:t>
            </a:r>
            <a:endParaRPr lang="en-US" sz="1200" dirty="0"/>
          </a:p>
          <a:p>
            <a:pPr marL="800100" lvl="1" indent="-342900">
              <a:spcAft>
                <a:spcPts val="600"/>
              </a:spcAft>
              <a:buFont typeface="+mj-lt"/>
              <a:buAutoNum type="arabicPeriod"/>
            </a:pPr>
            <a:r>
              <a:rPr lang="en-US" sz="1600" dirty="0"/>
              <a:t>Penalty Kill Percentage (</a:t>
            </a:r>
            <a:r>
              <a:rPr lang="en-US" sz="1600" dirty="0" err="1"/>
              <a:t>penalty_kill_percentage</a:t>
            </a:r>
            <a:r>
              <a:rPr lang="en-US" sz="1600" dirty="0"/>
              <a:t>):</a:t>
            </a:r>
          </a:p>
          <a:p>
            <a:pPr lvl="2">
              <a:spcAft>
                <a:spcPts val="600"/>
              </a:spcAft>
            </a:pPr>
            <a:r>
              <a:rPr lang="en-US" sz="1200" dirty="0"/>
              <a:t>Coefficient: </a:t>
            </a:r>
            <a:r>
              <a:rPr lang="en-CA" sz="1200" b="0" i="0" dirty="0">
                <a:solidFill>
                  <a:srgbClr val="000000"/>
                </a:solidFill>
                <a:effectLst/>
                <a:latin typeface="Helvetica Neue"/>
              </a:rPr>
              <a:t>-2.70</a:t>
            </a:r>
            <a:endParaRPr lang="en-US" sz="1400" dirty="0"/>
          </a:p>
        </p:txBody>
      </p:sp>
    </p:spTree>
    <p:extLst>
      <p:ext uri="{BB962C8B-B14F-4D97-AF65-F5344CB8AC3E}">
        <p14:creationId xmlns:p14="http://schemas.microsoft.com/office/powerpoint/2010/main" val="206947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47D4-D298-4D72-B3AB-EC3B49212CDF}"/>
              </a:ext>
            </a:extLst>
          </p:cNvPr>
          <p:cNvSpPr>
            <a:spLocks noGrp="1"/>
          </p:cNvSpPr>
          <p:nvPr>
            <p:ph type="title"/>
          </p:nvPr>
        </p:nvSpPr>
        <p:spPr/>
        <p:txBody>
          <a:bodyPr>
            <a:normAutofit/>
          </a:bodyPr>
          <a:lstStyle/>
          <a:p>
            <a:r>
              <a:rPr lang="en-US" sz="3200" b="1" dirty="0"/>
              <a:t>Overview</a:t>
            </a:r>
            <a:endParaRPr lang="en-US" sz="3200" dirty="0"/>
          </a:p>
        </p:txBody>
      </p:sp>
      <p:sp>
        <p:nvSpPr>
          <p:cNvPr id="3" name="Content Placeholder 2">
            <a:extLst>
              <a:ext uri="{FF2B5EF4-FFF2-40B4-BE49-F238E27FC236}">
                <a16:creationId xmlns:a16="http://schemas.microsoft.com/office/drawing/2014/main" id="{C0D55706-B284-4272-BBCF-B13808D46ED5}"/>
              </a:ext>
            </a:extLst>
          </p:cNvPr>
          <p:cNvSpPr>
            <a:spLocks noGrp="1"/>
          </p:cNvSpPr>
          <p:nvPr>
            <p:ph idx="1"/>
          </p:nvPr>
        </p:nvSpPr>
        <p:spPr/>
        <p:txBody>
          <a:bodyPr>
            <a:normAutofit/>
          </a:bodyPr>
          <a:lstStyle/>
          <a:p>
            <a:pPr>
              <a:spcAft>
                <a:spcPts val="600"/>
              </a:spcAft>
            </a:pPr>
            <a:r>
              <a:rPr lang="en-US" sz="2000" b="1" dirty="0"/>
              <a:t>Analysis Questions:</a:t>
            </a:r>
          </a:p>
          <a:p>
            <a:pPr lvl="1">
              <a:spcAft>
                <a:spcPts val="600"/>
              </a:spcAft>
            </a:pPr>
            <a:r>
              <a:rPr lang="en-US" sz="1600" dirty="0"/>
              <a:t>Can a model be created to help predict season wins?</a:t>
            </a:r>
          </a:p>
          <a:p>
            <a:pPr lvl="1">
              <a:spcAft>
                <a:spcPts val="1200"/>
              </a:spcAft>
            </a:pPr>
            <a:r>
              <a:rPr lang="en-US" sz="1600" dirty="0"/>
              <a:t>How do season wins impact making the playoffs? / Can a model be created to help NHL teams make the playoffs?</a:t>
            </a:r>
          </a:p>
          <a:p>
            <a:pPr>
              <a:spcAft>
                <a:spcPts val="600"/>
              </a:spcAft>
            </a:pPr>
            <a:r>
              <a:rPr lang="en-US" sz="2000" b="1" dirty="0"/>
              <a:t>Models Used:</a:t>
            </a:r>
          </a:p>
          <a:p>
            <a:pPr lvl="1">
              <a:spcAft>
                <a:spcPts val="600"/>
              </a:spcAft>
            </a:pPr>
            <a:r>
              <a:rPr lang="en-US" sz="1600" dirty="0"/>
              <a:t>Logistic regression</a:t>
            </a:r>
          </a:p>
          <a:p>
            <a:pPr lvl="1">
              <a:spcAft>
                <a:spcPts val="1200"/>
              </a:spcAft>
            </a:pPr>
            <a:r>
              <a:rPr lang="en-US" sz="1600" dirty="0"/>
              <a:t>Multiple Linear Regression</a:t>
            </a:r>
          </a:p>
          <a:p>
            <a:pPr>
              <a:spcAft>
                <a:spcPts val="600"/>
              </a:spcAft>
            </a:pPr>
            <a:r>
              <a:rPr lang="en-US" sz="2000" b="1" dirty="0"/>
              <a:t>Method:</a:t>
            </a:r>
          </a:p>
          <a:p>
            <a:pPr lvl="1">
              <a:lnSpc>
                <a:spcPct val="120000"/>
              </a:lnSpc>
              <a:spcAft>
                <a:spcPts val="600"/>
              </a:spcAft>
            </a:pPr>
            <a:r>
              <a:rPr lang="en-US" sz="1600" dirty="0"/>
              <a:t>Because more than 60% of teams make the playoffs, the analysis seeks to understand the relationships between the model features and not making the playoffs.</a:t>
            </a:r>
          </a:p>
          <a:p>
            <a:pPr lvl="1">
              <a:lnSpc>
                <a:spcPct val="120000"/>
              </a:lnSpc>
            </a:pPr>
            <a:r>
              <a:rPr lang="en-US" sz="1600" dirty="0"/>
              <a:t>In understanding why teams don’t make the playoffs, adjustments can be made to better the chances of increasing team season wins and making playoffs.</a:t>
            </a:r>
          </a:p>
        </p:txBody>
      </p:sp>
    </p:spTree>
    <p:extLst>
      <p:ext uri="{BB962C8B-B14F-4D97-AF65-F5344CB8AC3E}">
        <p14:creationId xmlns:p14="http://schemas.microsoft.com/office/powerpoint/2010/main" val="962831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Multiple Linear Regression Model Summary</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r>
              <a:rPr lang="en-US" sz="1800" b="1" dirty="0"/>
              <a:t>The model displays strength when predicting the Season Adjusted Wins Deviations.</a:t>
            </a:r>
          </a:p>
          <a:p>
            <a:endParaRPr lang="en-US" sz="1800" b="1" dirty="0"/>
          </a:p>
          <a:p>
            <a:r>
              <a:rPr lang="en-US" sz="1800" b="1" dirty="0"/>
              <a:t>The model does deliver consistency and little variance when being tested against different data sets as seen in the k-fold cross validation and test data.</a:t>
            </a:r>
          </a:p>
          <a:p>
            <a:endParaRPr lang="en-US" sz="1800" b="1" dirty="0"/>
          </a:p>
          <a:p>
            <a:r>
              <a:rPr lang="en-US" sz="1800" b="1" dirty="0"/>
              <a:t>Can These variables that predict the Season Adjusted Wins Deviation also predict whether teams will miss the playoffs? This will be an indication that the Season Adjusted Wins Deviation in addition to its predictor variables be high level KPIs.</a:t>
            </a:r>
          </a:p>
        </p:txBody>
      </p:sp>
    </p:spTree>
    <p:extLst>
      <p:ext uri="{BB962C8B-B14F-4D97-AF65-F5344CB8AC3E}">
        <p14:creationId xmlns:p14="http://schemas.microsoft.com/office/powerpoint/2010/main" val="915767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BC4B63-6E62-499F-BFB0-D1BF49654B57}"/>
              </a:ext>
            </a:extLst>
          </p:cNvPr>
          <p:cNvSpPr/>
          <p:nvPr/>
        </p:nvSpPr>
        <p:spPr>
          <a:xfrm>
            <a:off x="0" y="0"/>
            <a:ext cx="1224318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6A649-C69C-4D28-9409-D1EA3F524380}"/>
              </a:ext>
            </a:extLst>
          </p:cNvPr>
          <p:cNvSpPr>
            <a:spLocks noGrp="1"/>
          </p:cNvSpPr>
          <p:nvPr>
            <p:ph type="ctrTitle"/>
          </p:nvPr>
        </p:nvSpPr>
        <p:spPr/>
        <p:txBody>
          <a:bodyPr>
            <a:normAutofit/>
          </a:bodyPr>
          <a:lstStyle/>
          <a:p>
            <a:r>
              <a:rPr lang="en-US" sz="3200" dirty="0">
                <a:solidFill>
                  <a:schemeClr val="bg1"/>
                </a:solidFill>
              </a:rPr>
              <a:t>Logistic Regression</a:t>
            </a:r>
          </a:p>
        </p:txBody>
      </p:sp>
    </p:spTree>
    <p:extLst>
      <p:ext uri="{BB962C8B-B14F-4D97-AF65-F5344CB8AC3E}">
        <p14:creationId xmlns:p14="http://schemas.microsoft.com/office/powerpoint/2010/main" val="1497019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7B7964E-A00A-4FC4-8B43-334E71BD8CB0}"/>
              </a:ext>
            </a:extLst>
          </p:cNvPr>
          <p:cNvGrpSpPr/>
          <p:nvPr/>
        </p:nvGrpSpPr>
        <p:grpSpPr>
          <a:xfrm>
            <a:off x="839786" y="1690688"/>
            <a:ext cx="10512426" cy="4802186"/>
            <a:chOff x="839786" y="1930398"/>
            <a:chExt cx="10512426" cy="4562476"/>
          </a:xfrm>
        </p:grpSpPr>
        <p:grpSp>
          <p:nvGrpSpPr>
            <p:cNvPr id="11" name="Group 10">
              <a:extLst>
                <a:ext uri="{FF2B5EF4-FFF2-40B4-BE49-F238E27FC236}">
                  <a16:creationId xmlns:a16="http://schemas.microsoft.com/office/drawing/2014/main" id="{5719C4DA-51A6-480F-86D8-27E9FFE8A054}"/>
                </a:ext>
              </a:extLst>
            </p:cNvPr>
            <p:cNvGrpSpPr/>
            <p:nvPr/>
          </p:nvGrpSpPr>
          <p:grpSpPr>
            <a:xfrm>
              <a:off x="8959850" y="1930398"/>
              <a:ext cx="2392362" cy="4562476"/>
              <a:chOff x="5818187" y="2112433"/>
              <a:chExt cx="2386013" cy="4077230"/>
            </a:xfrm>
          </p:grpSpPr>
          <p:sp>
            <p:nvSpPr>
              <p:cNvPr id="9" name="Content Placeholder 3">
                <a:extLst>
                  <a:ext uri="{FF2B5EF4-FFF2-40B4-BE49-F238E27FC236}">
                    <a16:creationId xmlns:a16="http://schemas.microsoft.com/office/drawing/2014/main" id="{3D9FDC9B-A0C3-4111-9115-B24FBBB73D41}"/>
                  </a:ext>
                </a:extLst>
              </p:cNvPr>
              <p:cNvSpPr txBox="1">
                <a:spLocks/>
              </p:cNvSpPr>
              <p:nvPr/>
            </p:nvSpPr>
            <p:spPr>
              <a:xfrm>
                <a:off x="5818188" y="2505075"/>
                <a:ext cx="2386012" cy="36845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endParaRPr lang="en-US" sz="100" b="1" dirty="0"/>
              </a:p>
              <a:p>
                <a:pPr>
                  <a:lnSpc>
                    <a:spcPct val="100000"/>
                  </a:lnSpc>
                  <a:spcBef>
                    <a:spcPts val="600"/>
                  </a:spcBef>
                </a:pPr>
                <a:r>
                  <a:rPr lang="en-US" sz="1400" b="1" dirty="0" err="1"/>
                  <a:t>Nrows</a:t>
                </a:r>
                <a:r>
                  <a:rPr lang="en-US" sz="1400" b="1" dirty="0"/>
                  <a:t>: </a:t>
                </a:r>
                <a:r>
                  <a:rPr lang="en-US" sz="1400" dirty="0">
                    <a:highlight>
                      <a:srgbClr val="FFFF00"/>
                    </a:highlight>
                  </a:rPr>
                  <a:t>277</a:t>
                </a:r>
              </a:p>
              <a:p>
                <a:pPr>
                  <a:lnSpc>
                    <a:spcPct val="100000"/>
                  </a:lnSpc>
                  <a:spcBef>
                    <a:spcPts val="0"/>
                  </a:spcBef>
                </a:pPr>
                <a:r>
                  <a:rPr lang="en-US" sz="1400" b="1" dirty="0"/>
                  <a:t>Ncols / Features: </a:t>
                </a:r>
                <a:r>
                  <a:rPr lang="en-US" sz="1400" dirty="0">
                    <a:highlight>
                      <a:srgbClr val="FFFF00"/>
                    </a:highlight>
                  </a:rPr>
                  <a:t>5</a:t>
                </a:r>
              </a:p>
              <a:p>
                <a:pPr>
                  <a:lnSpc>
                    <a:spcPct val="100000"/>
                  </a:lnSpc>
                  <a:spcBef>
                    <a:spcPts val="0"/>
                  </a:spcBef>
                </a:pPr>
                <a:endParaRPr lang="en-US" sz="1400" dirty="0">
                  <a:highlight>
                    <a:srgbClr val="FFFF00"/>
                  </a:highlight>
                </a:endParaRPr>
              </a:p>
              <a:p>
                <a:pPr>
                  <a:lnSpc>
                    <a:spcPct val="100000"/>
                  </a:lnSpc>
                  <a:spcBef>
                    <a:spcPts val="0"/>
                  </a:spcBef>
                  <a:spcAft>
                    <a:spcPts val="600"/>
                  </a:spcAft>
                </a:pPr>
                <a:r>
                  <a:rPr lang="en-US" sz="1600" b="1" dirty="0"/>
                  <a:t>Stratified:</a:t>
                </a:r>
                <a:endParaRPr lang="en-US" sz="1200" b="1" dirty="0"/>
              </a:p>
              <a:p>
                <a:pPr lvl="1">
                  <a:lnSpc>
                    <a:spcPct val="100000"/>
                  </a:lnSpc>
                  <a:spcBef>
                    <a:spcPts val="0"/>
                  </a:spcBef>
                </a:pPr>
                <a:r>
                  <a:rPr lang="en-US" sz="1200" dirty="0"/>
                  <a:t>Yes</a:t>
                </a:r>
              </a:p>
              <a:p>
                <a:pPr>
                  <a:lnSpc>
                    <a:spcPct val="100000"/>
                  </a:lnSpc>
                  <a:spcBef>
                    <a:spcPts val="0"/>
                  </a:spcBef>
                </a:pPr>
                <a:endParaRPr lang="en-US" sz="1400" dirty="0">
                  <a:highlight>
                    <a:srgbClr val="FFFF00"/>
                  </a:highlight>
                </a:endParaRPr>
              </a:p>
            </p:txBody>
          </p:sp>
          <p:sp>
            <p:nvSpPr>
              <p:cNvPr id="10" name="Text Placeholder 2">
                <a:extLst>
                  <a:ext uri="{FF2B5EF4-FFF2-40B4-BE49-F238E27FC236}">
                    <a16:creationId xmlns:a16="http://schemas.microsoft.com/office/drawing/2014/main" id="{F0A9294A-BC71-4C0F-8A21-25AAA7599AF7}"/>
                  </a:ext>
                </a:extLst>
              </p:cNvPr>
              <p:cNvSpPr txBox="1">
                <a:spLocks/>
              </p:cNvSpPr>
              <p:nvPr/>
            </p:nvSpPr>
            <p:spPr>
              <a:xfrm>
                <a:off x="5818187" y="2112433"/>
                <a:ext cx="2386013" cy="392641"/>
              </a:xfrm>
              <a:prstGeom prst="rect">
                <a:avLst/>
              </a:prstGeom>
              <a:ln>
                <a:solidFill>
                  <a:schemeClr val="tx1"/>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t>Test Data 30%</a:t>
                </a:r>
              </a:p>
            </p:txBody>
          </p:sp>
        </p:grpSp>
        <p:grpSp>
          <p:nvGrpSpPr>
            <p:cNvPr id="6" name="Group 5">
              <a:extLst>
                <a:ext uri="{FF2B5EF4-FFF2-40B4-BE49-F238E27FC236}">
                  <a16:creationId xmlns:a16="http://schemas.microsoft.com/office/drawing/2014/main" id="{B1E2B238-DC8E-4512-9E93-3D740C462DA3}"/>
                </a:ext>
              </a:extLst>
            </p:cNvPr>
            <p:cNvGrpSpPr/>
            <p:nvPr/>
          </p:nvGrpSpPr>
          <p:grpSpPr>
            <a:xfrm>
              <a:off x="839786" y="1930398"/>
              <a:ext cx="7944429" cy="4562476"/>
              <a:chOff x="839786" y="1930398"/>
              <a:chExt cx="6966654" cy="4562476"/>
            </a:xfrm>
          </p:grpSpPr>
          <p:grpSp>
            <p:nvGrpSpPr>
              <p:cNvPr id="12" name="Group 11">
                <a:extLst>
                  <a:ext uri="{FF2B5EF4-FFF2-40B4-BE49-F238E27FC236}">
                    <a16:creationId xmlns:a16="http://schemas.microsoft.com/office/drawing/2014/main" id="{C5769D53-AEBE-4242-97BD-E6A377CFE5C0}"/>
                  </a:ext>
                </a:extLst>
              </p:cNvPr>
              <p:cNvGrpSpPr/>
              <p:nvPr/>
            </p:nvGrpSpPr>
            <p:grpSpPr>
              <a:xfrm>
                <a:off x="4400120" y="1930398"/>
                <a:ext cx="3406320" cy="4562476"/>
                <a:chOff x="3333956" y="2112434"/>
                <a:chExt cx="2386276" cy="4077229"/>
              </a:xfrm>
            </p:grpSpPr>
            <p:sp>
              <p:nvSpPr>
                <p:cNvPr id="7" name="Content Placeholder 3">
                  <a:extLst>
                    <a:ext uri="{FF2B5EF4-FFF2-40B4-BE49-F238E27FC236}">
                      <a16:creationId xmlns:a16="http://schemas.microsoft.com/office/drawing/2014/main" id="{89A6A24D-7097-4601-966F-91C35299E01E}"/>
                    </a:ext>
                  </a:extLst>
                </p:cNvPr>
                <p:cNvSpPr txBox="1">
                  <a:spLocks/>
                </p:cNvSpPr>
                <p:nvPr/>
              </p:nvSpPr>
              <p:spPr>
                <a:xfrm>
                  <a:off x="3333956" y="2505075"/>
                  <a:ext cx="2386276" cy="36845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endParaRPr lang="en-US" sz="100" b="1" dirty="0"/>
                </a:p>
                <a:p>
                  <a:pPr>
                    <a:lnSpc>
                      <a:spcPct val="100000"/>
                    </a:lnSpc>
                    <a:spcBef>
                      <a:spcPts val="600"/>
                    </a:spcBef>
                  </a:pPr>
                  <a:r>
                    <a:rPr lang="en-US" sz="1400" b="1" dirty="0" err="1"/>
                    <a:t>Nrows</a:t>
                  </a:r>
                  <a:r>
                    <a:rPr lang="en-US" sz="1400" b="1" dirty="0"/>
                    <a:t>: </a:t>
                  </a:r>
                  <a:r>
                    <a:rPr lang="en-US" sz="1400" dirty="0">
                      <a:highlight>
                        <a:srgbClr val="FFFF00"/>
                      </a:highlight>
                    </a:rPr>
                    <a:t>645</a:t>
                  </a:r>
                </a:p>
                <a:p>
                  <a:pPr>
                    <a:lnSpc>
                      <a:spcPct val="100000"/>
                    </a:lnSpc>
                    <a:spcBef>
                      <a:spcPts val="0"/>
                    </a:spcBef>
                  </a:pPr>
                  <a:r>
                    <a:rPr lang="en-US" sz="1400" b="1" dirty="0"/>
                    <a:t>Ncols / Features: </a:t>
                  </a:r>
                  <a:r>
                    <a:rPr lang="en-US" sz="1400" dirty="0">
                      <a:highlight>
                        <a:srgbClr val="FFFF00"/>
                      </a:highlight>
                    </a:rPr>
                    <a:t>5</a:t>
                  </a:r>
                </a:p>
                <a:p>
                  <a:pPr lvl="1">
                    <a:lnSpc>
                      <a:spcPct val="100000"/>
                    </a:lnSpc>
                    <a:spcBef>
                      <a:spcPts val="0"/>
                    </a:spcBef>
                  </a:pPr>
                  <a:endParaRPr lang="en-US" sz="1200" dirty="0">
                    <a:highlight>
                      <a:srgbClr val="FFFF00"/>
                    </a:highlight>
                  </a:endParaRPr>
                </a:p>
                <a:p>
                  <a:pPr>
                    <a:lnSpc>
                      <a:spcPct val="100000"/>
                    </a:lnSpc>
                    <a:spcBef>
                      <a:spcPts val="0"/>
                    </a:spcBef>
                    <a:spcAft>
                      <a:spcPts val="600"/>
                    </a:spcAft>
                  </a:pPr>
                  <a:r>
                    <a:rPr lang="en-US" sz="1400" b="1" dirty="0"/>
                    <a:t>Dummy Features:</a:t>
                  </a:r>
                </a:p>
                <a:p>
                  <a:pPr lvl="1">
                    <a:lnSpc>
                      <a:spcPct val="100000"/>
                    </a:lnSpc>
                    <a:spcBef>
                      <a:spcPts val="0"/>
                    </a:spcBef>
                    <a:spcAft>
                      <a:spcPts val="1200"/>
                    </a:spcAft>
                  </a:pPr>
                  <a:r>
                    <a:rPr lang="en-US" sz="1200" dirty="0"/>
                    <a:t>None</a:t>
                  </a:r>
                </a:p>
                <a:p>
                  <a:pPr>
                    <a:lnSpc>
                      <a:spcPct val="100000"/>
                    </a:lnSpc>
                    <a:spcBef>
                      <a:spcPts val="0"/>
                    </a:spcBef>
                    <a:spcAft>
                      <a:spcPts val="600"/>
                    </a:spcAft>
                  </a:pPr>
                  <a:r>
                    <a:rPr lang="en-US" sz="1400" b="1" dirty="0"/>
                    <a:t>Numeric Features:</a:t>
                  </a:r>
                </a:p>
                <a:p>
                  <a:pPr lvl="1">
                    <a:lnSpc>
                      <a:spcPct val="100000"/>
                    </a:lnSpc>
                    <a:spcBef>
                      <a:spcPts val="0"/>
                    </a:spcBef>
                    <a:spcAft>
                      <a:spcPts val="1200"/>
                    </a:spcAft>
                  </a:pPr>
                  <a:r>
                    <a:rPr lang="en-US" sz="1200" dirty="0"/>
                    <a:t>All features are numeric</a:t>
                  </a:r>
                </a:p>
                <a:p>
                  <a:pPr>
                    <a:lnSpc>
                      <a:spcPct val="100000"/>
                    </a:lnSpc>
                    <a:spcBef>
                      <a:spcPts val="0"/>
                    </a:spcBef>
                    <a:spcAft>
                      <a:spcPts val="600"/>
                    </a:spcAft>
                  </a:pPr>
                  <a:r>
                    <a:rPr lang="en-US" sz="1400" b="1" dirty="0"/>
                    <a:t>Duplicate Rows: </a:t>
                  </a:r>
                </a:p>
                <a:p>
                  <a:pPr lvl="1">
                    <a:lnSpc>
                      <a:spcPct val="100000"/>
                    </a:lnSpc>
                    <a:spcBef>
                      <a:spcPts val="0"/>
                    </a:spcBef>
                    <a:spcAft>
                      <a:spcPts val="1200"/>
                    </a:spcAft>
                  </a:pPr>
                  <a:r>
                    <a:rPr lang="en-US" sz="1200" dirty="0"/>
                    <a:t>None</a:t>
                  </a:r>
                </a:p>
                <a:p>
                  <a:pPr lvl="1">
                    <a:lnSpc>
                      <a:spcPct val="100000"/>
                    </a:lnSpc>
                    <a:spcBef>
                      <a:spcPts val="0"/>
                    </a:spcBef>
                  </a:pPr>
                  <a:endParaRPr lang="en-US" sz="100" dirty="0"/>
                </a:p>
                <a:p>
                  <a:pPr>
                    <a:lnSpc>
                      <a:spcPct val="100000"/>
                    </a:lnSpc>
                    <a:spcBef>
                      <a:spcPts val="0"/>
                    </a:spcBef>
                    <a:spcAft>
                      <a:spcPts val="600"/>
                    </a:spcAft>
                  </a:pPr>
                  <a:r>
                    <a:rPr lang="en-US" sz="1400" b="1" dirty="0"/>
                    <a:t>Removed Features:</a:t>
                  </a:r>
                  <a:endParaRPr lang="en-US" sz="1400" dirty="0"/>
                </a:p>
                <a:p>
                  <a:pPr lvl="1">
                    <a:lnSpc>
                      <a:spcPct val="100000"/>
                    </a:lnSpc>
                    <a:spcBef>
                      <a:spcPts val="0"/>
                    </a:spcBef>
                    <a:spcAft>
                      <a:spcPts val="1200"/>
                    </a:spcAft>
                  </a:pPr>
                  <a:r>
                    <a:rPr lang="en-US" sz="1200" dirty="0"/>
                    <a:t>One feature was dropped due to not being statistically significant at p &gt; 0.05</a:t>
                  </a:r>
                </a:p>
                <a:p>
                  <a:pPr>
                    <a:lnSpc>
                      <a:spcPct val="100000"/>
                    </a:lnSpc>
                    <a:spcBef>
                      <a:spcPts val="0"/>
                    </a:spcBef>
                    <a:spcAft>
                      <a:spcPts val="600"/>
                    </a:spcAft>
                  </a:pPr>
                  <a:r>
                    <a:rPr lang="en-US" sz="1400" b="1" dirty="0"/>
                    <a:t>Stratified:</a:t>
                  </a:r>
                </a:p>
                <a:p>
                  <a:pPr lvl="1">
                    <a:lnSpc>
                      <a:spcPct val="100000"/>
                    </a:lnSpc>
                    <a:spcBef>
                      <a:spcPts val="0"/>
                    </a:spcBef>
                  </a:pPr>
                  <a:r>
                    <a:rPr lang="en-US" sz="1200" dirty="0"/>
                    <a:t>Yes</a:t>
                  </a:r>
                </a:p>
              </p:txBody>
            </p:sp>
            <p:sp>
              <p:nvSpPr>
                <p:cNvPr id="8" name="Text Placeholder 2">
                  <a:extLst>
                    <a:ext uri="{FF2B5EF4-FFF2-40B4-BE49-F238E27FC236}">
                      <a16:creationId xmlns:a16="http://schemas.microsoft.com/office/drawing/2014/main" id="{87348152-67B1-40D9-8AF0-C7126559B11A}"/>
                    </a:ext>
                  </a:extLst>
                </p:cNvPr>
                <p:cNvSpPr txBox="1">
                  <a:spLocks/>
                </p:cNvSpPr>
                <p:nvPr/>
              </p:nvSpPr>
              <p:spPr>
                <a:xfrm>
                  <a:off x="3333956" y="2112434"/>
                  <a:ext cx="2386276" cy="392639"/>
                </a:xfrm>
                <a:prstGeom prst="rect">
                  <a:avLst/>
                </a:prstGeom>
                <a:ln>
                  <a:solidFill>
                    <a:schemeClr val="tx1"/>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t>Train Data 70%</a:t>
                  </a:r>
                </a:p>
              </p:txBody>
            </p:sp>
          </p:grpSp>
          <p:grpSp>
            <p:nvGrpSpPr>
              <p:cNvPr id="17" name="Group 16">
                <a:extLst>
                  <a:ext uri="{FF2B5EF4-FFF2-40B4-BE49-F238E27FC236}">
                    <a16:creationId xmlns:a16="http://schemas.microsoft.com/office/drawing/2014/main" id="{BD6CCB14-AA05-4803-B3BC-095DE0537C66}"/>
                  </a:ext>
                </a:extLst>
              </p:cNvPr>
              <p:cNvGrpSpPr/>
              <p:nvPr/>
            </p:nvGrpSpPr>
            <p:grpSpPr>
              <a:xfrm>
                <a:off x="839786" y="1930400"/>
                <a:ext cx="3406323" cy="4562474"/>
                <a:chOff x="3328987" y="2112436"/>
                <a:chExt cx="2386278" cy="4077227"/>
              </a:xfrm>
            </p:grpSpPr>
            <p:sp>
              <p:nvSpPr>
                <p:cNvPr id="18" name="Content Placeholder 3">
                  <a:extLst>
                    <a:ext uri="{FF2B5EF4-FFF2-40B4-BE49-F238E27FC236}">
                      <a16:creationId xmlns:a16="http://schemas.microsoft.com/office/drawing/2014/main" id="{4B989492-E941-498E-B0DC-100365CABD33}"/>
                    </a:ext>
                  </a:extLst>
                </p:cNvPr>
                <p:cNvSpPr txBox="1">
                  <a:spLocks/>
                </p:cNvSpPr>
                <p:nvPr/>
              </p:nvSpPr>
              <p:spPr>
                <a:xfrm>
                  <a:off x="3328989" y="2505075"/>
                  <a:ext cx="2386276" cy="36845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endParaRPr lang="en-US" sz="100" b="1" dirty="0"/>
                </a:p>
                <a:p>
                  <a:pPr>
                    <a:lnSpc>
                      <a:spcPct val="100000"/>
                    </a:lnSpc>
                    <a:spcBef>
                      <a:spcPts val="600"/>
                    </a:spcBef>
                  </a:pPr>
                  <a:r>
                    <a:rPr lang="en-US" sz="1400" b="1" dirty="0" err="1"/>
                    <a:t>Nrows</a:t>
                  </a:r>
                  <a:r>
                    <a:rPr lang="en-US" sz="1400" b="1" dirty="0"/>
                    <a:t>: </a:t>
                  </a:r>
                  <a:r>
                    <a:rPr lang="en-US" sz="1400" dirty="0">
                      <a:highlight>
                        <a:srgbClr val="FFFF00"/>
                      </a:highlight>
                    </a:rPr>
                    <a:t>926</a:t>
                  </a:r>
                </a:p>
                <a:p>
                  <a:pPr>
                    <a:lnSpc>
                      <a:spcPct val="100000"/>
                    </a:lnSpc>
                    <a:spcBef>
                      <a:spcPts val="0"/>
                    </a:spcBef>
                  </a:pPr>
                  <a:r>
                    <a:rPr lang="en-US" sz="1400" b="1" dirty="0"/>
                    <a:t>Ncols / Features: </a:t>
                  </a:r>
                  <a:r>
                    <a:rPr lang="en-US" sz="1400" dirty="0">
                      <a:highlight>
                        <a:srgbClr val="FFFF00"/>
                      </a:highlight>
                    </a:rPr>
                    <a:t>5</a:t>
                  </a:r>
                </a:p>
                <a:p>
                  <a:pPr lvl="1">
                    <a:lnSpc>
                      <a:spcPct val="100000"/>
                    </a:lnSpc>
                    <a:spcBef>
                      <a:spcPts val="0"/>
                    </a:spcBef>
                  </a:pPr>
                  <a:endParaRPr lang="en-US" sz="1200" dirty="0"/>
                </a:p>
                <a:p>
                  <a:pPr>
                    <a:lnSpc>
                      <a:spcPct val="100000"/>
                    </a:lnSpc>
                    <a:spcBef>
                      <a:spcPts val="0"/>
                    </a:spcBef>
                    <a:spcAft>
                      <a:spcPts val="600"/>
                    </a:spcAft>
                  </a:pPr>
                  <a:r>
                    <a:rPr lang="en-US" sz="1400" b="1" dirty="0"/>
                    <a:t>Na Values: </a:t>
                  </a:r>
                </a:p>
                <a:p>
                  <a:pPr lvl="1">
                    <a:lnSpc>
                      <a:spcPct val="100000"/>
                    </a:lnSpc>
                    <a:spcBef>
                      <a:spcPts val="0"/>
                    </a:spcBef>
                    <a:spcAft>
                      <a:spcPts val="1200"/>
                    </a:spcAft>
                  </a:pPr>
                  <a:r>
                    <a:rPr lang="en-US" sz="1300" dirty="0"/>
                    <a:t>None</a:t>
                  </a:r>
                  <a:endParaRPr lang="en-US" sz="1200" dirty="0"/>
                </a:p>
                <a:p>
                  <a:pPr>
                    <a:lnSpc>
                      <a:spcPct val="100000"/>
                    </a:lnSpc>
                    <a:spcBef>
                      <a:spcPts val="0"/>
                    </a:spcBef>
                    <a:spcAft>
                      <a:spcPts val="600"/>
                    </a:spcAft>
                  </a:pPr>
                  <a:r>
                    <a:rPr lang="en-US" sz="1400" b="1" dirty="0"/>
                    <a:t>Duplicate Rows:</a:t>
                  </a:r>
                </a:p>
                <a:p>
                  <a:pPr lvl="1">
                    <a:lnSpc>
                      <a:spcPct val="100000"/>
                    </a:lnSpc>
                    <a:spcBef>
                      <a:spcPts val="0"/>
                    </a:spcBef>
                    <a:spcAft>
                      <a:spcPts val="1200"/>
                    </a:spcAft>
                  </a:pPr>
                  <a:r>
                    <a:rPr lang="en-US" sz="1200" dirty="0"/>
                    <a:t>None</a:t>
                  </a:r>
                </a:p>
                <a:p>
                  <a:pPr>
                    <a:lnSpc>
                      <a:spcPct val="100000"/>
                    </a:lnSpc>
                    <a:spcBef>
                      <a:spcPts val="0"/>
                    </a:spcBef>
                    <a:spcAft>
                      <a:spcPts val="600"/>
                    </a:spcAft>
                  </a:pPr>
                  <a:r>
                    <a:rPr lang="en-US" sz="1400" b="1" dirty="0"/>
                    <a:t>Redundant features:</a:t>
                  </a:r>
                </a:p>
                <a:p>
                  <a:pPr lvl="1">
                    <a:lnSpc>
                      <a:spcPct val="100000"/>
                    </a:lnSpc>
                    <a:spcBef>
                      <a:spcPts val="0"/>
                    </a:spcBef>
                    <a:spcAft>
                      <a:spcPts val="1200"/>
                    </a:spcAft>
                  </a:pPr>
                  <a:r>
                    <a:rPr lang="en-US" sz="1300" dirty="0"/>
                    <a:t>None</a:t>
                  </a:r>
                </a:p>
                <a:p>
                  <a:pPr>
                    <a:lnSpc>
                      <a:spcPct val="100000"/>
                    </a:lnSpc>
                    <a:spcBef>
                      <a:spcPts val="0"/>
                    </a:spcBef>
                    <a:spcAft>
                      <a:spcPts val="600"/>
                    </a:spcAft>
                  </a:pPr>
                  <a:r>
                    <a:rPr lang="en-US" sz="1400" b="1" dirty="0"/>
                    <a:t>Outliers:</a:t>
                  </a:r>
                </a:p>
                <a:p>
                  <a:pPr lvl="1">
                    <a:lnSpc>
                      <a:spcPct val="100000"/>
                    </a:lnSpc>
                    <a:spcBef>
                      <a:spcPts val="0"/>
                    </a:spcBef>
                    <a:spcAft>
                      <a:spcPts val="1200"/>
                    </a:spcAft>
                  </a:pPr>
                  <a:r>
                    <a:rPr lang="en-US" sz="1300" dirty="0"/>
                    <a:t>4 outliers removed from the </a:t>
                  </a:r>
                  <a:r>
                    <a:rPr lang="en-US" sz="1300" dirty="0" err="1"/>
                    <a:t>adjWins</a:t>
                  </a:r>
                  <a:r>
                    <a:rPr lang="en-US" sz="1300" dirty="0"/>
                    <a:t> feature</a:t>
                  </a:r>
                </a:p>
              </p:txBody>
            </p:sp>
            <p:sp>
              <p:nvSpPr>
                <p:cNvPr id="19" name="Text Placeholder 2">
                  <a:extLst>
                    <a:ext uri="{FF2B5EF4-FFF2-40B4-BE49-F238E27FC236}">
                      <a16:creationId xmlns:a16="http://schemas.microsoft.com/office/drawing/2014/main" id="{2D20AE66-6068-47B6-9F8C-362D6D31E348}"/>
                    </a:ext>
                  </a:extLst>
                </p:cNvPr>
                <p:cNvSpPr txBox="1">
                  <a:spLocks/>
                </p:cNvSpPr>
                <p:nvPr/>
              </p:nvSpPr>
              <p:spPr>
                <a:xfrm>
                  <a:off x="3328987" y="2112436"/>
                  <a:ext cx="2386276" cy="392639"/>
                </a:xfrm>
                <a:prstGeom prst="rect">
                  <a:avLst/>
                </a:prstGeom>
                <a:ln>
                  <a:solidFill>
                    <a:schemeClr val="tx1"/>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t>Full Data 100%</a:t>
                  </a:r>
                </a:p>
              </p:txBody>
            </p:sp>
          </p:grpSp>
        </p:grpSp>
      </p:grpSp>
      <p:sp>
        <p:nvSpPr>
          <p:cNvPr id="2" name="Title 1">
            <a:extLst>
              <a:ext uri="{FF2B5EF4-FFF2-40B4-BE49-F238E27FC236}">
                <a16:creationId xmlns:a16="http://schemas.microsoft.com/office/drawing/2014/main" id="{1C7F5834-612D-4632-80BC-6A0D6125B323}"/>
              </a:ext>
            </a:extLst>
          </p:cNvPr>
          <p:cNvSpPr>
            <a:spLocks noGrp="1"/>
          </p:cNvSpPr>
          <p:nvPr>
            <p:ph type="title"/>
          </p:nvPr>
        </p:nvSpPr>
        <p:spPr>
          <a:xfrm>
            <a:off x="839786" y="337059"/>
            <a:ext cx="10515600" cy="1325563"/>
          </a:xfrm>
        </p:spPr>
        <p:txBody>
          <a:bodyPr>
            <a:normAutofit/>
          </a:bodyPr>
          <a:lstStyle/>
          <a:p>
            <a:r>
              <a:rPr lang="en-US" sz="3200" b="1" dirty="0"/>
              <a:t>Data Audit, Cleaning, &amp; Preprocessing</a:t>
            </a:r>
          </a:p>
        </p:txBody>
      </p:sp>
      <p:sp>
        <p:nvSpPr>
          <p:cNvPr id="3" name="Rectangle 1">
            <a:extLst>
              <a:ext uri="{FF2B5EF4-FFF2-40B4-BE49-F238E27FC236}">
                <a16:creationId xmlns:a16="http://schemas.microsoft.com/office/drawing/2014/main" id="{E5036BE6-A0F6-44F9-9D4E-B715B78820F6}"/>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25B30F2-B09D-4F40-B7AB-B5ACE5F85B7C}"/>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9B667CC-B933-4B77-9D7B-4947A4D77CD8}"/>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276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Data Audit, Cleaning, &amp; Preprocessing</a:t>
            </a:r>
            <a:endParaRPr lang="en-US" sz="3200" dirty="0"/>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lstStyle/>
          <a:p>
            <a:pPr>
              <a:spcAft>
                <a:spcPts val="600"/>
              </a:spcAft>
            </a:pPr>
            <a:r>
              <a:rPr lang="en-US" sz="2000" b="1" dirty="0"/>
              <a:t>The target variable is Missed Playoffs and can be described as:</a:t>
            </a:r>
          </a:p>
          <a:p>
            <a:pPr lvl="1"/>
            <a:r>
              <a:rPr lang="en-US" sz="1800" dirty="0"/>
              <a:t>Binary data that flags every team that missed the playoffs for a given season.</a:t>
            </a:r>
            <a:br>
              <a:rPr lang="en-US" dirty="0"/>
            </a:br>
            <a:endParaRPr lang="en-US" dirty="0"/>
          </a:p>
        </p:txBody>
      </p:sp>
    </p:spTree>
    <p:extLst>
      <p:ext uri="{BB962C8B-B14F-4D97-AF65-F5344CB8AC3E}">
        <p14:creationId xmlns:p14="http://schemas.microsoft.com/office/powerpoint/2010/main" val="1810709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Feature Selection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4"/>
            <a:ext cx="10515600" cy="5032375"/>
          </a:xfrm>
        </p:spPr>
        <p:txBody>
          <a:bodyPr>
            <a:normAutofit/>
          </a:bodyPr>
          <a:lstStyle/>
          <a:p>
            <a:pPr>
              <a:spcAft>
                <a:spcPts val="600"/>
              </a:spcAft>
            </a:pPr>
            <a:r>
              <a:rPr lang="en-US" sz="1800" dirty="0"/>
              <a:t>Outside of redundant features, the features were measured and selected from the test sample to reduce overfitting the model.</a:t>
            </a:r>
          </a:p>
          <a:p>
            <a:pPr>
              <a:spcAft>
                <a:spcPts val="600"/>
              </a:spcAft>
            </a:pPr>
            <a:r>
              <a:rPr lang="en-US" sz="1800" dirty="0"/>
              <a:t>Features not statistically significant were removed from the data with threshold of p &gt; 0.05. </a:t>
            </a:r>
            <a:r>
              <a:rPr lang="en-US" sz="1800" b="1" dirty="0"/>
              <a:t>1 feature was removed. </a:t>
            </a:r>
          </a:p>
          <a:p>
            <a:pPr>
              <a:spcAft>
                <a:spcPts val="1800"/>
              </a:spcAft>
            </a:pPr>
            <a:r>
              <a:rPr lang="en-US" sz="1800" b="1" dirty="0"/>
              <a:t>4 features </a:t>
            </a:r>
            <a:r>
              <a:rPr lang="en-US" sz="1800" dirty="0"/>
              <a:t>were used in the predictive analysis:</a:t>
            </a:r>
          </a:p>
          <a:p>
            <a:pPr lvl="1">
              <a:spcAft>
                <a:spcPts val="600"/>
              </a:spcAft>
            </a:pPr>
            <a:r>
              <a:rPr lang="en-US" sz="1800" dirty="0"/>
              <a:t>Shooting percentage</a:t>
            </a:r>
          </a:p>
          <a:p>
            <a:pPr lvl="1">
              <a:spcAft>
                <a:spcPts val="600"/>
              </a:spcAft>
            </a:pPr>
            <a:r>
              <a:rPr lang="en-US" sz="1800" dirty="0"/>
              <a:t>Failed shots per game</a:t>
            </a:r>
          </a:p>
          <a:p>
            <a:pPr lvl="1">
              <a:spcAft>
                <a:spcPts val="600"/>
              </a:spcAft>
            </a:pPr>
            <a:r>
              <a:rPr lang="en-US" sz="1800" dirty="0"/>
              <a:t>Save percentage</a:t>
            </a:r>
          </a:p>
          <a:p>
            <a:pPr lvl="1">
              <a:spcAft>
                <a:spcPts val="600"/>
              </a:spcAft>
            </a:pPr>
            <a:r>
              <a:rPr lang="en-US" sz="1800" dirty="0"/>
              <a:t>Saves per game</a:t>
            </a:r>
            <a:br>
              <a:rPr lang="en-US" dirty="0"/>
            </a:br>
            <a:endParaRPr lang="en-US" dirty="0"/>
          </a:p>
        </p:txBody>
      </p:sp>
    </p:spTree>
    <p:extLst>
      <p:ext uri="{BB962C8B-B14F-4D97-AF65-F5344CB8AC3E}">
        <p14:creationId xmlns:p14="http://schemas.microsoft.com/office/powerpoint/2010/main" val="758847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i="0" dirty="0">
                <a:solidFill>
                  <a:srgbClr val="000000"/>
                </a:solidFill>
                <a:effectLst/>
                <a:latin typeface="Calibri Light" panose="020F0302020204030204" pitchFamily="34" charset="0"/>
              </a:rPr>
              <a:t>K-Fold Cross Validation &amp; Grid Search</a:t>
            </a:r>
            <a:endParaRPr lang="en-US" sz="3200" b="1" dirty="0"/>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4"/>
            <a:ext cx="10515600" cy="5032376"/>
          </a:xfrm>
        </p:spPr>
        <p:txBody>
          <a:bodyPr>
            <a:normAutofit/>
          </a:bodyPr>
          <a:lstStyle/>
          <a:p>
            <a:pPr>
              <a:spcAft>
                <a:spcPts val="600"/>
              </a:spcAft>
            </a:pPr>
            <a:r>
              <a:rPr lang="en-US" sz="1800" dirty="0"/>
              <a:t>The training data set was shuffled and split into 10 separate data sets. </a:t>
            </a:r>
          </a:p>
          <a:p>
            <a:pPr>
              <a:lnSpc>
                <a:spcPct val="100000"/>
              </a:lnSpc>
              <a:spcAft>
                <a:spcPts val="1200"/>
              </a:spcAft>
            </a:pPr>
            <a:r>
              <a:rPr lang="en-US" sz="1800" dirty="0"/>
              <a:t>With nine data sets at a time, with one hold out set and each set taking a turn as a hold out, a Logistic Regression was trained on the alternating nine data sets and their scores recorded to test the model against data variance.</a:t>
            </a:r>
            <a:br>
              <a:rPr lang="en-US" sz="900" b="0" i="0" dirty="0">
                <a:solidFill>
                  <a:srgbClr val="000000"/>
                </a:solidFill>
                <a:effectLst/>
                <a:latin typeface="Calibri" panose="020F0502020204030204" pitchFamily="34" charset="0"/>
              </a:rPr>
            </a:br>
            <a:r>
              <a:rPr lang="en-US" sz="900"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a:lnSpc>
                <a:spcPct val="100000"/>
              </a:lnSpc>
              <a:spcAft>
                <a:spcPts val="1200"/>
              </a:spcAft>
            </a:pPr>
            <a:endParaRPr lang="en-US" sz="1600" dirty="0"/>
          </a:p>
        </p:txBody>
      </p:sp>
    </p:spTree>
    <p:extLst>
      <p:ext uri="{BB962C8B-B14F-4D97-AF65-F5344CB8AC3E}">
        <p14:creationId xmlns:p14="http://schemas.microsoft.com/office/powerpoint/2010/main" val="264397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i="0" dirty="0">
                <a:solidFill>
                  <a:srgbClr val="000000"/>
                </a:solidFill>
                <a:effectLst/>
                <a:latin typeface="Calibri Light" panose="020F0302020204030204" pitchFamily="34" charset="0"/>
              </a:rPr>
              <a:t>K-Fold Cross Validation &amp; Grid Search</a:t>
            </a:r>
            <a:endParaRPr lang="en-US" sz="3200" b="1" dirty="0"/>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4"/>
            <a:ext cx="10515600" cy="5032376"/>
          </a:xfrm>
        </p:spPr>
        <p:txBody>
          <a:bodyPr>
            <a:normAutofit/>
          </a:bodyPr>
          <a:lstStyle/>
          <a:p>
            <a:pPr algn="l" rtl="0" fontAlgn="base">
              <a:spcAft>
                <a:spcPts val="8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Hyper Parameters:</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Arial" panose="020B0604020202020204" pitchFamily="34" charset="0"/>
            </a:endParaRPr>
          </a:p>
          <a:p>
            <a:pPr lvl="1" fontAlgn="base">
              <a:spcBef>
                <a:spcPts val="600"/>
              </a:spcBef>
            </a:pPr>
            <a:r>
              <a:rPr lang="en-US" sz="1800" b="1" i="0" u="none" strike="noStrike" dirty="0">
                <a:solidFill>
                  <a:srgbClr val="000000"/>
                </a:solidFill>
                <a:effectLst/>
                <a:latin typeface="Calibri" panose="020F0502020204030204" pitchFamily="34" charset="0"/>
              </a:rPr>
              <a:t>Solver: LBFGS</a:t>
            </a:r>
            <a:endParaRPr lang="en-US" sz="1800" b="0" i="0" dirty="0">
              <a:solidFill>
                <a:srgbClr val="000000"/>
              </a:solidFill>
              <a:effectLst/>
              <a:latin typeface="Arial" panose="020B0604020202020204" pitchFamily="34" charset="0"/>
            </a:endParaRPr>
          </a:p>
          <a:p>
            <a:pPr lvl="2" fontAlgn="base">
              <a:spcBef>
                <a:spcPts val="600"/>
              </a:spcBef>
              <a:spcAft>
                <a:spcPts val="1200"/>
              </a:spcAft>
            </a:pPr>
            <a:r>
              <a:rPr lang="en-US" sz="1800" dirty="0">
                <a:solidFill>
                  <a:srgbClr val="000000"/>
                </a:solidFill>
                <a:latin typeface="Calibri" panose="020F0502020204030204" pitchFamily="34" charset="0"/>
              </a:rPr>
              <a:t>Solver used to optimize the cost function (Maximum Likelihood)</a:t>
            </a:r>
            <a:r>
              <a:rPr lang="en-US" sz="1800" b="0" i="0" u="none" strike="noStrike" dirty="0">
                <a:solidFill>
                  <a:srgbClr val="000000"/>
                </a:solidFill>
                <a:effectLst/>
                <a:latin typeface="Calibri" panose="020F0502020204030204" pitchFamily="34" charset="0"/>
              </a:rPr>
              <a:t>.</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Arial" panose="020B0604020202020204" pitchFamily="34" charset="0"/>
            </a:endParaRPr>
          </a:p>
          <a:p>
            <a:pPr lvl="1" fontAlgn="base">
              <a:spcBef>
                <a:spcPts val="600"/>
              </a:spcBef>
            </a:pPr>
            <a:r>
              <a:rPr lang="en-US" sz="1800" b="1" i="0" u="none" strike="noStrike" dirty="0">
                <a:solidFill>
                  <a:srgbClr val="000000"/>
                </a:solidFill>
                <a:effectLst/>
                <a:latin typeface="Calibri" panose="020F0502020204030204" pitchFamily="34" charset="0"/>
              </a:rPr>
              <a:t>Penalty: L2</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Arial" panose="020B0604020202020204" pitchFamily="34" charset="0"/>
            </a:endParaRPr>
          </a:p>
          <a:p>
            <a:pPr lvl="2" fontAlgn="base">
              <a:spcAft>
                <a:spcPts val="1200"/>
              </a:spcAft>
            </a:pPr>
            <a:r>
              <a:rPr lang="en-US" sz="1800" b="0" i="0" u="none" strike="noStrike" dirty="0">
                <a:solidFill>
                  <a:srgbClr val="000000"/>
                </a:solidFill>
                <a:effectLst/>
                <a:latin typeface="Calibri" panose="020F0502020204030204" pitchFamily="34" charset="0"/>
              </a:rPr>
              <a:t>Adding</a:t>
            </a:r>
            <a:r>
              <a:rPr lang="en-US" sz="1800" b="1" i="0" u="none" strike="noStrike" dirty="0">
                <a:solidFill>
                  <a:srgbClr val="000000"/>
                </a:solidFill>
                <a:effectLst/>
                <a:latin typeface="Calibri" panose="020F0502020204030204" pitchFamily="34" charset="0"/>
              </a:rPr>
              <a:t> lambda * coef^2</a:t>
            </a:r>
            <a:r>
              <a:rPr lang="en-US" sz="1800" b="0" i="0" u="none" strike="noStrike" dirty="0">
                <a:solidFill>
                  <a:srgbClr val="000000"/>
                </a:solidFill>
                <a:effectLst/>
                <a:latin typeface="Calibri" panose="020F0502020204030204" pitchFamily="34" charset="0"/>
              </a:rPr>
              <a:t> to the cost function (max likelihood) and therefore reducing the size of the coefficients to reduce overfitting. This increases model bias but reduces variance when tested against other data sets.</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Arial" panose="020B0604020202020204" pitchFamily="34" charset="0"/>
            </a:endParaRPr>
          </a:p>
          <a:p>
            <a:pPr lvl="1" fontAlgn="base">
              <a:spcBef>
                <a:spcPts val="600"/>
              </a:spcBef>
            </a:pPr>
            <a:r>
              <a:rPr lang="en-US" sz="1800" b="1" i="0" u="none" strike="noStrike" dirty="0">
                <a:solidFill>
                  <a:srgbClr val="000000"/>
                </a:solidFill>
                <a:effectLst/>
                <a:latin typeface="Calibri" panose="020F0502020204030204" pitchFamily="34" charset="0"/>
              </a:rPr>
              <a:t>C: 10</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Arial" panose="020B0604020202020204" pitchFamily="34" charset="0"/>
            </a:endParaRPr>
          </a:p>
          <a:p>
            <a:pPr lvl="2" fontAlgn="base">
              <a:spcBef>
                <a:spcPts val="600"/>
              </a:spcBef>
              <a:spcAft>
                <a:spcPts val="1200"/>
              </a:spcAft>
            </a:pPr>
            <a:r>
              <a:rPr lang="en-US" sz="1800" b="0" i="0" u="none" strike="noStrike" dirty="0">
                <a:solidFill>
                  <a:srgbClr val="000000"/>
                </a:solidFill>
                <a:effectLst/>
                <a:latin typeface="Calibri" panose="020F0502020204030204" pitchFamily="34" charset="0"/>
              </a:rPr>
              <a:t>When L2 regularization is set, instead of choosing an alpha value, C (</a:t>
            </a:r>
            <a:r>
              <a:rPr lang="en-US" sz="1800" b="1" i="0" u="none" strike="noStrike" dirty="0">
                <a:solidFill>
                  <a:srgbClr val="000000"/>
                </a:solidFill>
                <a:effectLst/>
                <a:latin typeface="Calibri" panose="020F0502020204030204" pitchFamily="34" charset="0"/>
              </a:rPr>
              <a:t>1 / lambda)</a:t>
            </a:r>
            <a:r>
              <a:rPr lang="en-US" sz="1800" b="0" i="0" u="none" strike="noStrike" dirty="0">
                <a:solidFill>
                  <a:srgbClr val="000000"/>
                </a:solidFill>
                <a:effectLst/>
                <a:latin typeface="Calibri" panose="020F0502020204030204" pitchFamily="34" charset="0"/>
              </a:rPr>
              <a:t> is selected as an inverse to the regularization.</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Arial" panose="020B0604020202020204" pitchFamily="34" charset="0"/>
            </a:endParaRPr>
          </a:p>
          <a:p>
            <a:pPr lvl="1" fontAlgn="base"/>
            <a:r>
              <a:rPr lang="en-US" sz="1800" b="1" i="0" u="none" strike="noStrike" dirty="0">
                <a:solidFill>
                  <a:srgbClr val="000000"/>
                </a:solidFill>
                <a:effectLst/>
                <a:latin typeface="Calibri" panose="020F0502020204030204" pitchFamily="34" charset="0"/>
              </a:rPr>
              <a:t>Best F1 score: 86%</a:t>
            </a:r>
            <a:r>
              <a:rPr lang="en-US" sz="1800" b="0" i="0" dirty="0">
                <a:solidFill>
                  <a:srgbClr val="000000"/>
                </a:solidFill>
                <a:effectLst/>
                <a:latin typeface="Calibri" panose="020F0502020204030204" pitchFamily="34" charset="0"/>
              </a:rPr>
              <a:t>​</a:t>
            </a:r>
          </a:p>
          <a:p>
            <a:pPr lvl="2" fontAlgn="base"/>
            <a:r>
              <a:rPr lang="en-US" sz="1800" b="0" i="0" dirty="0">
                <a:solidFill>
                  <a:srgbClr val="000000"/>
                </a:solidFill>
                <a:effectLst/>
                <a:latin typeface="Calibri" panose="020F0502020204030204" pitchFamily="34" charset="0"/>
              </a:rPr>
              <a:t>Th</a:t>
            </a:r>
            <a:r>
              <a:rPr lang="en-US" sz="1800" dirty="0">
                <a:solidFill>
                  <a:srgbClr val="000000"/>
                </a:solidFill>
                <a:latin typeface="Calibri" panose="020F0502020204030204" pitchFamily="34" charset="0"/>
              </a:rPr>
              <a:t>e harmonic mean between Precision and Recall.</a:t>
            </a:r>
            <a:br>
              <a:rPr lang="en-US" sz="900" b="0" i="0" dirty="0">
                <a:solidFill>
                  <a:srgbClr val="000000"/>
                </a:solidFill>
                <a:effectLst/>
                <a:latin typeface="Calibri" panose="020F0502020204030204" pitchFamily="34" charset="0"/>
              </a:rPr>
            </a:br>
            <a:r>
              <a:rPr lang="en-US" sz="900" b="0" i="0" dirty="0">
                <a:solidFill>
                  <a:srgbClr val="000000"/>
                </a:solidFill>
                <a:effectLst/>
                <a:latin typeface="Calibri" panose="020F0502020204030204" pitchFamily="34" charset="0"/>
              </a:rPr>
              <a:t>​</a:t>
            </a:r>
            <a:endParaRPr lang="en-US" sz="900" b="0" i="0" dirty="0">
              <a:solidFill>
                <a:srgbClr val="000000"/>
              </a:solidFill>
              <a:effectLst/>
              <a:latin typeface="Arial" panose="020B0604020202020204" pitchFamily="34" charset="0"/>
            </a:endParaRPr>
          </a:p>
          <a:p>
            <a:pPr>
              <a:lnSpc>
                <a:spcPct val="100000"/>
              </a:lnSpc>
              <a:spcAft>
                <a:spcPts val="1200"/>
              </a:spcAft>
            </a:pPr>
            <a:endParaRPr lang="en-US" sz="1600" dirty="0"/>
          </a:p>
        </p:txBody>
      </p:sp>
    </p:spTree>
    <p:extLst>
      <p:ext uri="{BB962C8B-B14F-4D97-AF65-F5344CB8AC3E}">
        <p14:creationId xmlns:p14="http://schemas.microsoft.com/office/powerpoint/2010/main" val="449816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9A4A0A-C079-5E57-9C8F-81E881DA1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33" y="3332519"/>
            <a:ext cx="7733333" cy="2844444"/>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i="0" dirty="0">
                <a:solidFill>
                  <a:srgbClr val="000000"/>
                </a:solidFill>
                <a:effectLst/>
                <a:latin typeface="Calibri Light" panose="020F0302020204030204" pitchFamily="34" charset="0"/>
              </a:rPr>
              <a:t>K-Fold Cross Validation &amp; Grid Search</a:t>
            </a:r>
            <a:endParaRPr lang="en-US" sz="3200" b="1" dirty="0"/>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pPr algn="l" rtl="0" fontAlgn="base">
              <a:spcAft>
                <a:spcPts val="1200"/>
              </a:spcAft>
              <a:buFont typeface="Arial" panose="020B0604020202020204" pitchFamily="34" charset="0"/>
              <a:buChar char="•"/>
            </a:pPr>
            <a:r>
              <a:rPr lang="en-US" sz="2000" b="1" i="0" u="none" strike="noStrike" dirty="0">
                <a:solidFill>
                  <a:srgbClr val="000000"/>
                </a:solidFill>
                <a:effectLst/>
                <a:latin typeface="Calibri" panose="020F0502020204030204" pitchFamily="34" charset="0"/>
              </a:rPr>
              <a:t>After optimizing the grid search best parameters were observed using the k-folds created:</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Arial" panose="020B0604020202020204" pitchFamily="34" charset="0"/>
            </a:endParaRPr>
          </a:p>
          <a:p>
            <a:pPr lvl="1">
              <a:spcAft>
                <a:spcPts val="600"/>
              </a:spcAft>
            </a:pPr>
            <a:r>
              <a:rPr lang="en-US" sz="1800" b="0" i="0" u="none" strike="noStrike" dirty="0">
                <a:solidFill>
                  <a:srgbClr val="000000"/>
                </a:solidFill>
                <a:effectLst/>
                <a:latin typeface="Calibri" panose="020F0502020204030204" pitchFamily="34" charset="0"/>
              </a:rPr>
              <a:t>Accuracy (percentage of correct predictions): </a:t>
            </a:r>
            <a:r>
              <a:rPr lang="en-US" sz="1800" b="1" i="0" u="none" strike="noStrike" dirty="0">
                <a:solidFill>
                  <a:srgbClr val="000000"/>
                </a:solidFill>
                <a:effectLst/>
                <a:latin typeface="Calibri" panose="020F0502020204030204" pitchFamily="34" charset="0"/>
              </a:rPr>
              <a:t>89%</a:t>
            </a:r>
            <a:endParaRPr lang="en-US" sz="1800" dirty="0"/>
          </a:p>
        </p:txBody>
      </p:sp>
    </p:spTree>
    <p:extLst>
      <p:ext uri="{BB962C8B-B14F-4D97-AF65-F5344CB8AC3E}">
        <p14:creationId xmlns:p14="http://schemas.microsoft.com/office/powerpoint/2010/main" val="46165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C9AB50-6903-AF1A-FFD1-71E3E3372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33" y="3332517"/>
            <a:ext cx="7733334" cy="2844445"/>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i="0" dirty="0">
                <a:solidFill>
                  <a:srgbClr val="000000"/>
                </a:solidFill>
                <a:effectLst/>
                <a:latin typeface="Calibri Light" panose="020F0302020204030204" pitchFamily="34" charset="0"/>
              </a:rPr>
              <a:t>K-Fold Cross Validation &amp; Grid Search</a:t>
            </a:r>
            <a:endParaRPr lang="en-US" sz="3200" b="1" dirty="0"/>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pPr>
              <a:spcAft>
                <a:spcPts val="1200"/>
              </a:spcAft>
            </a:pPr>
            <a:r>
              <a:rPr lang="en-US" sz="2000" b="1" dirty="0"/>
              <a:t>Training a Linear Regression using the k-folds created, the following results were generated:</a:t>
            </a:r>
          </a:p>
          <a:p>
            <a:pPr lvl="1" fontAlgn="base"/>
            <a:r>
              <a:rPr lang="en-US" sz="1800" b="0" i="0" u="none" strike="noStrike" dirty="0">
                <a:solidFill>
                  <a:srgbClr val="000000"/>
                </a:solidFill>
                <a:effectLst/>
                <a:latin typeface="Calibri" panose="020F0502020204030204" pitchFamily="34" charset="0"/>
              </a:rPr>
              <a:t>Precision (True Positives / True Positives + False Positives): </a:t>
            </a:r>
            <a:r>
              <a:rPr lang="en-US" sz="1800" b="1" i="0" u="none" strike="noStrike" dirty="0">
                <a:solidFill>
                  <a:srgbClr val="000000"/>
                </a:solidFill>
                <a:effectLst/>
                <a:latin typeface="Calibri" panose="020F0502020204030204" pitchFamily="34" charset="0"/>
              </a:rPr>
              <a:t>89%</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Arial" panose="020B0604020202020204" pitchFamily="34" charset="0"/>
            </a:endParaRPr>
          </a:p>
          <a:p>
            <a:pPr lvl="2" fontAlgn="base">
              <a:spcBef>
                <a:spcPts val="600"/>
              </a:spcBef>
            </a:pPr>
            <a:r>
              <a:rPr lang="en-US" sz="1600" b="0" i="0" u="none" strike="noStrike" dirty="0">
                <a:solidFill>
                  <a:srgbClr val="000000"/>
                </a:solidFill>
                <a:effectLst/>
                <a:latin typeface="Calibri" panose="020F0502020204030204" pitchFamily="34" charset="0"/>
              </a:rPr>
              <a:t>Demonstrates out of all the not likely to recommend predictions, what percentage were correct?</a:t>
            </a:r>
            <a:endParaRPr lang="en-US" sz="1600" b="0" i="0" dirty="0">
              <a:solidFill>
                <a:srgbClr val="000000"/>
              </a:solidFill>
              <a:effectLst/>
              <a:latin typeface="Arial" panose="020B0604020202020204" pitchFamily="34" charset="0"/>
            </a:endParaRPr>
          </a:p>
          <a:p>
            <a:pPr lvl="1">
              <a:spcAft>
                <a:spcPts val="600"/>
              </a:spcAft>
            </a:pPr>
            <a:endParaRPr lang="en-US" sz="1800" dirty="0"/>
          </a:p>
        </p:txBody>
      </p:sp>
    </p:spTree>
    <p:extLst>
      <p:ext uri="{BB962C8B-B14F-4D97-AF65-F5344CB8AC3E}">
        <p14:creationId xmlns:p14="http://schemas.microsoft.com/office/powerpoint/2010/main" val="1937987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A1D64-0094-6C8C-3561-AF6705170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33" y="3332517"/>
            <a:ext cx="7733334" cy="2844445"/>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i="0" dirty="0">
                <a:solidFill>
                  <a:srgbClr val="000000"/>
                </a:solidFill>
                <a:effectLst/>
                <a:latin typeface="Calibri Light" panose="020F0302020204030204" pitchFamily="34" charset="0"/>
              </a:rPr>
              <a:t>K-Fold Cross Validation &amp; Grid Search</a:t>
            </a:r>
            <a:endParaRPr lang="en-US" sz="3200" b="1" dirty="0"/>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pPr algn="l" rtl="0" fontAlgn="base">
              <a:spcAft>
                <a:spcPts val="1200"/>
              </a:spcAft>
              <a:buFont typeface="Arial" panose="020B0604020202020204" pitchFamily="34" charset="0"/>
              <a:buChar char="•"/>
            </a:pPr>
            <a:r>
              <a:rPr lang="en-US" sz="2000" b="1" i="0" u="none" strike="noStrike" dirty="0">
                <a:solidFill>
                  <a:srgbClr val="000000"/>
                </a:solidFill>
                <a:effectLst/>
                <a:latin typeface="Calibri" panose="020F0502020204030204" pitchFamily="34" charset="0"/>
              </a:rPr>
              <a:t>After optimizing the grid search best parameters were observed using the k-folds created:</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Arial" panose="020B0604020202020204" pitchFamily="34" charset="0"/>
            </a:endParaRPr>
          </a:p>
          <a:p>
            <a:pPr lvl="1" fontAlgn="base">
              <a:spcAft>
                <a:spcPts val="600"/>
              </a:spcAft>
            </a:pPr>
            <a:r>
              <a:rPr lang="en-US" sz="1800" b="0" i="0" u="none" strike="noStrike" dirty="0">
                <a:solidFill>
                  <a:srgbClr val="000000"/>
                </a:solidFill>
                <a:effectLst/>
                <a:latin typeface="Calibri" panose="020F0502020204030204" pitchFamily="34" charset="0"/>
              </a:rPr>
              <a:t>Recall (True Positives / True Positives + False Negatives): </a:t>
            </a:r>
            <a:r>
              <a:rPr lang="en-US" sz="1800" b="1" i="0" u="none" strike="noStrike" dirty="0">
                <a:solidFill>
                  <a:srgbClr val="000000"/>
                </a:solidFill>
                <a:effectLst/>
                <a:latin typeface="Calibri" panose="020F0502020204030204" pitchFamily="34" charset="0"/>
              </a:rPr>
              <a:t>84% </a:t>
            </a:r>
            <a:r>
              <a:rPr lang="en-US" sz="1400" b="0" i="0" dirty="0">
                <a:solidFill>
                  <a:srgbClr val="000000"/>
                </a:solidFill>
                <a:effectLst/>
                <a:latin typeface="Calibri" panose="020F0502020204030204" pitchFamily="34" charset="0"/>
              </a:rPr>
              <a:t>​</a:t>
            </a:r>
            <a:endParaRPr lang="en-US" sz="1400" b="0" i="0" dirty="0">
              <a:solidFill>
                <a:srgbClr val="000000"/>
              </a:solidFill>
              <a:effectLst/>
              <a:latin typeface="Arial" panose="020B0604020202020204" pitchFamily="34" charset="0"/>
            </a:endParaRPr>
          </a:p>
          <a:p>
            <a:pPr lvl="2" fontAlgn="base"/>
            <a:r>
              <a:rPr lang="en-US" sz="1600" b="0" i="0" u="none" strike="noStrike" dirty="0">
                <a:solidFill>
                  <a:srgbClr val="000000"/>
                </a:solidFill>
                <a:effectLst/>
                <a:latin typeface="Calibri" panose="020F0502020204030204" pitchFamily="34" charset="0"/>
              </a:rPr>
              <a:t>Demonstrates out of all the possible not likely to recommend values, what percentage was predicted by the model?</a:t>
            </a:r>
            <a:endParaRPr lang="en-US" sz="1600" b="0" i="0" dirty="0">
              <a:solidFill>
                <a:srgbClr val="000000"/>
              </a:solidFill>
              <a:effectLst/>
              <a:latin typeface="Arial" panose="020B0604020202020204" pitchFamily="34" charset="0"/>
            </a:endParaRPr>
          </a:p>
          <a:p>
            <a:pPr lvl="1">
              <a:spcAft>
                <a:spcPts val="600"/>
              </a:spcAft>
            </a:pPr>
            <a:endParaRPr lang="en-US" sz="1800" dirty="0"/>
          </a:p>
        </p:txBody>
      </p:sp>
    </p:spTree>
    <p:extLst>
      <p:ext uri="{BB962C8B-B14F-4D97-AF65-F5344CB8AC3E}">
        <p14:creationId xmlns:p14="http://schemas.microsoft.com/office/powerpoint/2010/main" val="33342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Key Insights &amp; Recommendations</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5"/>
            <a:ext cx="10515600" cy="4849495"/>
          </a:xfrm>
        </p:spPr>
        <p:txBody>
          <a:bodyPr>
            <a:normAutofit/>
          </a:bodyPr>
          <a:lstStyle/>
          <a:p>
            <a:pPr>
              <a:spcAft>
                <a:spcPts val="600"/>
              </a:spcAft>
            </a:pPr>
            <a:r>
              <a:rPr lang="en-US" sz="2000" dirty="0"/>
              <a:t>Can a model be created to help predict season wins?</a:t>
            </a:r>
          </a:p>
          <a:p>
            <a:pPr lvl="1">
              <a:spcAft>
                <a:spcPts val="1200"/>
              </a:spcAft>
            </a:pPr>
            <a:r>
              <a:rPr lang="en-US" sz="1800" dirty="0"/>
              <a:t>These five features proved to be strong drivers for seasons wins (r2: 0.90):</a:t>
            </a:r>
          </a:p>
          <a:p>
            <a:pPr lvl="2">
              <a:spcAft>
                <a:spcPts val="600"/>
              </a:spcAft>
            </a:pPr>
            <a:r>
              <a:rPr lang="en-US" sz="1800" dirty="0"/>
              <a:t>Penalty kill percentage</a:t>
            </a:r>
          </a:p>
          <a:p>
            <a:pPr lvl="2">
              <a:spcAft>
                <a:spcPts val="600"/>
              </a:spcAft>
            </a:pPr>
            <a:r>
              <a:rPr lang="en-US" sz="1800" dirty="0"/>
              <a:t>Shooting percentage</a:t>
            </a:r>
          </a:p>
          <a:p>
            <a:pPr lvl="2">
              <a:spcAft>
                <a:spcPts val="600"/>
              </a:spcAft>
            </a:pPr>
            <a:r>
              <a:rPr lang="en-US" sz="1800" dirty="0"/>
              <a:t>Failed shots per game</a:t>
            </a:r>
          </a:p>
          <a:p>
            <a:pPr lvl="2">
              <a:spcAft>
                <a:spcPts val="600"/>
              </a:spcAft>
            </a:pPr>
            <a:r>
              <a:rPr lang="en-US" sz="1800" dirty="0"/>
              <a:t>Save percentage</a:t>
            </a:r>
          </a:p>
          <a:p>
            <a:pPr lvl="2">
              <a:spcAft>
                <a:spcPts val="1200"/>
              </a:spcAft>
            </a:pPr>
            <a:r>
              <a:rPr lang="en-US" sz="1800" dirty="0"/>
              <a:t>Saves per game</a:t>
            </a:r>
          </a:p>
        </p:txBody>
      </p:sp>
    </p:spTree>
    <p:extLst>
      <p:ext uri="{BB962C8B-B14F-4D97-AF65-F5344CB8AC3E}">
        <p14:creationId xmlns:p14="http://schemas.microsoft.com/office/powerpoint/2010/main" val="1671875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704788-085B-A86D-2741-C28DF4EB4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333" y="3332517"/>
            <a:ext cx="7733334" cy="2844446"/>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i="0" dirty="0">
                <a:solidFill>
                  <a:srgbClr val="000000"/>
                </a:solidFill>
                <a:effectLst/>
                <a:latin typeface="Calibri Light" panose="020F0302020204030204" pitchFamily="34" charset="0"/>
              </a:rPr>
              <a:t>K-Fold Cross Validation &amp; Grid Search</a:t>
            </a:r>
            <a:endParaRPr lang="en-US" sz="3200" b="1" dirty="0"/>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pPr algn="l" rtl="0" fontAlgn="base">
              <a:spcAft>
                <a:spcPts val="1200"/>
              </a:spcAft>
              <a:buFont typeface="Arial" panose="020B0604020202020204" pitchFamily="34" charset="0"/>
              <a:buChar char="•"/>
            </a:pPr>
            <a:r>
              <a:rPr lang="en-US" sz="2000" b="1" i="0" u="none" strike="noStrike" dirty="0">
                <a:solidFill>
                  <a:srgbClr val="000000"/>
                </a:solidFill>
                <a:effectLst/>
                <a:latin typeface="Calibri" panose="020F0502020204030204" pitchFamily="34" charset="0"/>
              </a:rPr>
              <a:t>After optimizing the grid search best parameters were observed using the k-folds created:</a:t>
            </a:r>
            <a:r>
              <a:rPr lang="en-US" sz="2000" b="0" i="0" dirty="0">
                <a:solidFill>
                  <a:srgbClr val="000000"/>
                </a:solidFill>
                <a:effectLst/>
                <a:latin typeface="Calibri" panose="020F0502020204030204" pitchFamily="34" charset="0"/>
              </a:rPr>
              <a:t>​</a:t>
            </a:r>
            <a:endParaRPr lang="en-US" sz="2000" b="0" i="0" dirty="0">
              <a:solidFill>
                <a:srgbClr val="000000"/>
              </a:solidFill>
              <a:effectLst/>
              <a:latin typeface="Arial" panose="020B0604020202020204" pitchFamily="34" charset="0"/>
            </a:endParaRPr>
          </a:p>
          <a:p>
            <a:pPr lvl="1" fontAlgn="base">
              <a:spcAft>
                <a:spcPts val="600"/>
              </a:spcAft>
            </a:pPr>
            <a:r>
              <a:rPr lang="en-US" sz="1800" b="0" i="0" u="none" strike="noStrike" dirty="0">
                <a:solidFill>
                  <a:srgbClr val="000000"/>
                </a:solidFill>
                <a:effectLst/>
                <a:latin typeface="Calibri" panose="020F0502020204030204" pitchFamily="34" charset="0"/>
              </a:rPr>
              <a:t>F1 (2 * (precision * recall) / (precision + recall) : </a:t>
            </a:r>
            <a:r>
              <a:rPr lang="en-US" sz="1800" b="1" i="0" u="none" strike="noStrike" dirty="0">
                <a:solidFill>
                  <a:srgbClr val="000000"/>
                </a:solidFill>
                <a:effectLst/>
                <a:latin typeface="Calibri" panose="020F0502020204030204" pitchFamily="34" charset="0"/>
              </a:rPr>
              <a:t>86%</a:t>
            </a:r>
            <a:r>
              <a:rPr lang="en-US" sz="1800" b="0" i="0" dirty="0">
                <a:solidFill>
                  <a:srgbClr val="000000"/>
                </a:solidFill>
                <a:effectLst/>
                <a:latin typeface="Calibri" panose="020F0502020204030204" pitchFamily="34" charset="0"/>
              </a:rPr>
              <a:t>​</a:t>
            </a:r>
            <a:endParaRPr lang="en-US" sz="1800" b="0" i="0" dirty="0">
              <a:solidFill>
                <a:srgbClr val="000000"/>
              </a:solidFill>
              <a:effectLst/>
              <a:latin typeface="Arial" panose="020B0604020202020204" pitchFamily="34" charset="0"/>
            </a:endParaRPr>
          </a:p>
          <a:p>
            <a:pPr lvl="2" fontAlgn="base"/>
            <a:r>
              <a:rPr lang="en-US" sz="1600" b="0" i="0" u="none" strike="noStrike" dirty="0">
                <a:solidFill>
                  <a:srgbClr val="000000"/>
                </a:solidFill>
                <a:effectLst/>
                <a:latin typeface="Calibri" panose="020F0502020204030204" pitchFamily="34" charset="0"/>
              </a:rPr>
              <a:t>The harmonic mean between precision and recall.</a:t>
            </a:r>
            <a:endParaRPr lang="en-US" sz="1600" b="0" i="0" dirty="0">
              <a:solidFill>
                <a:srgbClr val="000000"/>
              </a:solidFill>
              <a:effectLst/>
              <a:latin typeface="Arial" panose="020B0604020202020204" pitchFamily="34" charset="0"/>
            </a:endParaRPr>
          </a:p>
          <a:p>
            <a:pPr lvl="1">
              <a:spcAft>
                <a:spcPts val="600"/>
              </a:spcAft>
            </a:pPr>
            <a:endParaRPr lang="en-US" sz="1800" dirty="0"/>
          </a:p>
        </p:txBody>
      </p:sp>
    </p:spTree>
    <p:extLst>
      <p:ext uri="{BB962C8B-B14F-4D97-AF65-F5344CB8AC3E}">
        <p14:creationId xmlns:p14="http://schemas.microsoft.com/office/powerpoint/2010/main" val="445729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Model Training &amp; Evaluation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sz="half" idx="1"/>
          </p:nvPr>
        </p:nvSpPr>
        <p:spPr/>
        <p:txBody>
          <a:bodyPr>
            <a:normAutofit/>
          </a:bodyPr>
          <a:lstStyle/>
          <a:p>
            <a:pPr>
              <a:spcAft>
                <a:spcPts val="600"/>
              </a:spcAft>
            </a:pPr>
            <a:r>
              <a:rPr lang="en-US" sz="2000" dirty="0"/>
              <a:t>The model was trained on the train data.</a:t>
            </a:r>
          </a:p>
          <a:p>
            <a:pPr>
              <a:spcAft>
                <a:spcPts val="600"/>
              </a:spcAft>
            </a:pPr>
            <a:r>
              <a:rPr lang="en-US" sz="2000" b="1" dirty="0"/>
              <a:t>Results:</a:t>
            </a:r>
          </a:p>
          <a:p>
            <a:pPr lvl="1">
              <a:spcAft>
                <a:spcPts val="600"/>
              </a:spcAft>
            </a:pPr>
            <a:r>
              <a:rPr lang="en-US" sz="1800" b="1" dirty="0"/>
              <a:t>Accuracy: 89%</a:t>
            </a:r>
          </a:p>
          <a:p>
            <a:pPr lvl="1">
              <a:spcAft>
                <a:spcPts val="600"/>
              </a:spcAft>
            </a:pPr>
            <a:r>
              <a:rPr lang="en-US" sz="1800" b="1" dirty="0"/>
              <a:t>Precision: 88%</a:t>
            </a:r>
          </a:p>
          <a:p>
            <a:pPr lvl="1">
              <a:spcAft>
                <a:spcPts val="600"/>
              </a:spcAft>
            </a:pPr>
            <a:r>
              <a:rPr lang="en-US" sz="1800" b="1" dirty="0"/>
              <a:t>Recall: 84%</a:t>
            </a:r>
          </a:p>
          <a:p>
            <a:pPr lvl="1">
              <a:spcAft>
                <a:spcPts val="600"/>
              </a:spcAft>
            </a:pPr>
            <a:r>
              <a:rPr lang="en-US" sz="1800" b="1" dirty="0"/>
              <a:t>F1: 86%</a:t>
            </a:r>
          </a:p>
          <a:p>
            <a:pPr lvl="1">
              <a:spcAft>
                <a:spcPts val="600"/>
              </a:spcAft>
            </a:pPr>
            <a:r>
              <a:rPr lang="en-US" sz="1800" b="1" dirty="0"/>
              <a:t>Kolmogorov-Smirnov Measure (KS): 44</a:t>
            </a:r>
          </a:p>
          <a:p>
            <a:pPr lvl="2">
              <a:spcAft>
                <a:spcPts val="600"/>
              </a:spcAft>
            </a:pPr>
            <a:r>
              <a:rPr lang="en-US" sz="1400" b="1" dirty="0"/>
              <a:t>KS</a:t>
            </a:r>
            <a:r>
              <a:rPr lang="en-US" sz="1400" dirty="0"/>
              <a:t> ordered the model’s largest probable outcomes in descending order and then showed that in the first four deciles of data, the model predicted </a:t>
            </a:r>
            <a:r>
              <a:rPr lang="en-US" sz="1400" b="1" dirty="0"/>
              <a:t>84%</a:t>
            </a:r>
            <a:r>
              <a:rPr lang="en-US" sz="1400" dirty="0"/>
              <a:t> of the data’s not likely to make playoffs. The difference between the model and what a random model predicts is </a:t>
            </a:r>
            <a:r>
              <a:rPr lang="en-US" sz="1400" b="1" dirty="0"/>
              <a:t>KS (84% - 40% = 44%).</a:t>
            </a:r>
            <a:br>
              <a:rPr lang="en-US" sz="1200" dirty="0"/>
            </a:br>
            <a:endParaRPr lang="en-US" sz="1200" dirty="0"/>
          </a:p>
        </p:txBody>
      </p:sp>
      <p:pic>
        <p:nvPicPr>
          <p:cNvPr id="3" name="Picture 2">
            <a:extLst>
              <a:ext uri="{FF2B5EF4-FFF2-40B4-BE49-F238E27FC236}">
                <a16:creationId xmlns:a16="http://schemas.microsoft.com/office/drawing/2014/main" id="{0965D907-6421-1487-C1E0-C5D56B0C9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712" y="2414016"/>
            <a:ext cx="5565310" cy="3104579"/>
          </a:xfrm>
          <a:prstGeom prst="rect">
            <a:avLst/>
          </a:prstGeom>
        </p:spPr>
      </p:pic>
    </p:spTree>
    <p:extLst>
      <p:ext uri="{BB962C8B-B14F-4D97-AF65-F5344CB8AC3E}">
        <p14:creationId xmlns:p14="http://schemas.microsoft.com/office/powerpoint/2010/main" val="10881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Model Testing &amp; Evaluation</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sz="half" idx="1"/>
          </p:nvPr>
        </p:nvSpPr>
        <p:spPr/>
        <p:txBody>
          <a:bodyPr>
            <a:normAutofit/>
          </a:bodyPr>
          <a:lstStyle/>
          <a:p>
            <a:pPr>
              <a:spcAft>
                <a:spcPts val="600"/>
              </a:spcAft>
            </a:pPr>
            <a:r>
              <a:rPr lang="en-US" sz="2000" dirty="0"/>
              <a:t>The trained model was tested against the test hold out data set.</a:t>
            </a:r>
          </a:p>
          <a:p>
            <a:pPr>
              <a:spcAft>
                <a:spcPts val="600"/>
              </a:spcAft>
            </a:pPr>
            <a:r>
              <a:rPr lang="en-US" sz="2000" b="1" dirty="0"/>
              <a:t>Results:</a:t>
            </a:r>
          </a:p>
          <a:p>
            <a:pPr lvl="1">
              <a:spcAft>
                <a:spcPts val="600"/>
              </a:spcAft>
            </a:pPr>
            <a:r>
              <a:rPr lang="en-US" sz="1800" b="1" dirty="0"/>
              <a:t>Accuracy: 84%</a:t>
            </a:r>
          </a:p>
          <a:p>
            <a:pPr lvl="1">
              <a:spcAft>
                <a:spcPts val="600"/>
              </a:spcAft>
            </a:pPr>
            <a:r>
              <a:rPr lang="en-US" sz="1800" b="1" dirty="0"/>
              <a:t>Precision: 86%</a:t>
            </a:r>
          </a:p>
          <a:p>
            <a:pPr lvl="1">
              <a:spcAft>
                <a:spcPts val="600"/>
              </a:spcAft>
            </a:pPr>
            <a:r>
              <a:rPr lang="en-US" sz="1800" b="1" dirty="0"/>
              <a:t>Recall: 72%</a:t>
            </a:r>
          </a:p>
          <a:p>
            <a:pPr lvl="1">
              <a:spcAft>
                <a:spcPts val="600"/>
              </a:spcAft>
            </a:pPr>
            <a:r>
              <a:rPr lang="en-US" sz="1800" b="1" dirty="0"/>
              <a:t>F1: 78%</a:t>
            </a:r>
          </a:p>
          <a:p>
            <a:pPr lvl="1">
              <a:spcAft>
                <a:spcPts val="600"/>
              </a:spcAft>
            </a:pPr>
            <a:r>
              <a:rPr lang="en-US" sz="1800" b="1" dirty="0"/>
              <a:t>Kolmogorov-Smirnov Measure (KS): 38</a:t>
            </a:r>
          </a:p>
          <a:p>
            <a:pPr lvl="2">
              <a:spcAft>
                <a:spcPts val="600"/>
              </a:spcAft>
            </a:pPr>
            <a:r>
              <a:rPr lang="en-US" sz="1400" dirty="0"/>
              <a:t>(38% at the 4th decile, a cumulative percentage 1.95 (78% (model) / 40% (random model)) greater than a random model.</a:t>
            </a:r>
            <a:br>
              <a:rPr lang="en-US" sz="1200" dirty="0"/>
            </a:br>
            <a:endParaRPr lang="en-US" sz="1200" dirty="0"/>
          </a:p>
        </p:txBody>
      </p:sp>
      <p:pic>
        <p:nvPicPr>
          <p:cNvPr id="3" name="Picture 2">
            <a:extLst>
              <a:ext uri="{FF2B5EF4-FFF2-40B4-BE49-F238E27FC236}">
                <a16:creationId xmlns:a16="http://schemas.microsoft.com/office/drawing/2014/main" id="{F8483059-5CCA-7484-FDEC-6200A0E08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49694"/>
            <a:ext cx="5562839" cy="3103200"/>
          </a:xfrm>
          <a:prstGeom prst="rect">
            <a:avLst/>
          </a:prstGeom>
        </p:spPr>
      </p:pic>
    </p:spTree>
    <p:extLst>
      <p:ext uri="{BB962C8B-B14F-4D97-AF65-F5344CB8AC3E}">
        <p14:creationId xmlns:p14="http://schemas.microsoft.com/office/powerpoint/2010/main" val="35357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8153ED-91FB-897F-4E5B-3E6AD0A47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976" y="1825625"/>
            <a:ext cx="6472174" cy="4564842"/>
          </a:xfrm>
          <a:prstGeom prst="rect">
            <a:avLst/>
          </a:prstGeom>
        </p:spPr>
      </p:pic>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Model Finalization &amp; Feature Importance</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sz="half" idx="1"/>
          </p:nvPr>
        </p:nvSpPr>
        <p:spPr>
          <a:xfrm>
            <a:off x="301752" y="1825625"/>
            <a:ext cx="5458968" cy="4351338"/>
          </a:xfrm>
        </p:spPr>
        <p:txBody>
          <a:bodyPr>
            <a:normAutofit/>
          </a:bodyPr>
          <a:lstStyle/>
          <a:p>
            <a:pPr>
              <a:spcAft>
                <a:spcPts val="600"/>
              </a:spcAft>
            </a:pPr>
            <a:r>
              <a:rPr lang="en-US" sz="1800" dirty="0"/>
              <a:t>To the right the feature importance can be viewed.</a:t>
            </a:r>
          </a:p>
          <a:p>
            <a:pPr>
              <a:spcAft>
                <a:spcPts val="1200"/>
              </a:spcAft>
            </a:pPr>
            <a:r>
              <a:rPr lang="en-US" sz="1800" b="1" dirty="0"/>
              <a:t>Feature Importance (Scaled):</a:t>
            </a:r>
          </a:p>
          <a:p>
            <a:pPr marL="800100" lvl="1" indent="-342900">
              <a:spcAft>
                <a:spcPts val="600"/>
              </a:spcAft>
              <a:buFont typeface="+mj-lt"/>
              <a:buAutoNum type="arabicPeriod"/>
            </a:pPr>
            <a:r>
              <a:rPr lang="en-US" sz="1800" dirty="0"/>
              <a:t>Shooting Percentage (</a:t>
            </a:r>
            <a:r>
              <a:rPr lang="en-US" sz="1800" dirty="0" err="1"/>
              <a:t>shooting_pctg</a:t>
            </a:r>
            <a:r>
              <a:rPr lang="en-US" sz="1800" dirty="0"/>
              <a:t>):</a:t>
            </a:r>
          </a:p>
          <a:p>
            <a:pPr lvl="2">
              <a:spcAft>
                <a:spcPts val="600"/>
              </a:spcAft>
            </a:pPr>
            <a:r>
              <a:rPr lang="en-US" sz="1800" dirty="0"/>
              <a:t>Coefficient: </a:t>
            </a:r>
            <a:r>
              <a:rPr lang="en-CA" sz="1800" dirty="0">
                <a:solidFill>
                  <a:srgbClr val="000000"/>
                </a:solidFill>
                <a:latin typeface="Helvetica Neue"/>
              </a:rPr>
              <a:t>-3.58</a:t>
            </a:r>
            <a:endParaRPr lang="en-US" sz="1800" dirty="0"/>
          </a:p>
          <a:p>
            <a:pPr marL="800100" lvl="1" indent="-342900">
              <a:spcAft>
                <a:spcPts val="600"/>
              </a:spcAft>
              <a:buFont typeface="+mj-lt"/>
              <a:buAutoNum type="arabicPeriod"/>
            </a:pPr>
            <a:r>
              <a:rPr lang="en-US" sz="1800" dirty="0"/>
              <a:t>Save Percentage (</a:t>
            </a:r>
            <a:r>
              <a:rPr lang="en-US" sz="1800" dirty="0" err="1"/>
              <a:t>save_pctg</a:t>
            </a:r>
            <a:r>
              <a:rPr lang="en-US" sz="1800" dirty="0"/>
              <a:t>):</a:t>
            </a:r>
          </a:p>
          <a:p>
            <a:pPr lvl="2">
              <a:spcAft>
                <a:spcPts val="600"/>
              </a:spcAft>
            </a:pPr>
            <a:r>
              <a:rPr lang="en-US" sz="1800" dirty="0"/>
              <a:t>Coefficient: </a:t>
            </a:r>
            <a:r>
              <a:rPr lang="en-CA" sz="1800" dirty="0">
                <a:solidFill>
                  <a:srgbClr val="000000"/>
                </a:solidFill>
                <a:latin typeface="Helvetica Neue"/>
              </a:rPr>
              <a:t>-2.56</a:t>
            </a:r>
            <a:endParaRPr lang="en-US" sz="1800" dirty="0"/>
          </a:p>
          <a:p>
            <a:pPr marL="800100" lvl="1" indent="-342900">
              <a:spcAft>
                <a:spcPts val="600"/>
              </a:spcAft>
              <a:buFont typeface="+mj-lt"/>
              <a:buAutoNum type="arabicPeriod"/>
            </a:pPr>
            <a:r>
              <a:rPr lang="en-US" sz="1800" dirty="0"/>
              <a:t>Saves per Game (</a:t>
            </a:r>
            <a:r>
              <a:rPr lang="en-US" sz="1800" dirty="0" err="1"/>
              <a:t>saves_per_game</a:t>
            </a:r>
            <a:r>
              <a:rPr lang="en-US" sz="1800" dirty="0"/>
              <a:t>):</a:t>
            </a:r>
          </a:p>
          <a:p>
            <a:pPr lvl="2">
              <a:spcAft>
                <a:spcPts val="600"/>
              </a:spcAft>
            </a:pPr>
            <a:r>
              <a:rPr lang="en-US" sz="1800" dirty="0"/>
              <a:t>Coefficient: </a:t>
            </a:r>
            <a:r>
              <a:rPr lang="en-CA" sz="1800" dirty="0">
                <a:solidFill>
                  <a:srgbClr val="000000"/>
                </a:solidFill>
                <a:latin typeface="Helvetica Neue"/>
              </a:rPr>
              <a:t>1.77</a:t>
            </a:r>
            <a:endParaRPr lang="en-US" sz="1800" dirty="0"/>
          </a:p>
          <a:p>
            <a:pPr marL="800100" lvl="1" indent="-342900">
              <a:spcAft>
                <a:spcPts val="600"/>
              </a:spcAft>
              <a:buFont typeface="+mj-lt"/>
              <a:buAutoNum type="arabicPeriod"/>
            </a:pPr>
            <a:r>
              <a:rPr lang="en-US" sz="1800" dirty="0"/>
              <a:t>Shots on Net (</a:t>
            </a:r>
            <a:r>
              <a:rPr lang="en-US" sz="1800" dirty="0" err="1"/>
              <a:t>failed_shots_per_game</a:t>
            </a:r>
            <a:r>
              <a:rPr lang="en-US" sz="1800" dirty="0"/>
              <a:t>):</a:t>
            </a:r>
          </a:p>
          <a:p>
            <a:pPr lvl="2">
              <a:spcAft>
                <a:spcPts val="600"/>
              </a:spcAft>
            </a:pPr>
            <a:r>
              <a:rPr lang="en-US" sz="1800" dirty="0"/>
              <a:t>Coefficient: </a:t>
            </a:r>
            <a:r>
              <a:rPr lang="en-CA" sz="1800" dirty="0">
                <a:solidFill>
                  <a:srgbClr val="000000"/>
                </a:solidFill>
                <a:latin typeface="Helvetica Neue"/>
              </a:rPr>
              <a:t>-1.35</a:t>
            </a:r>
          </a:p>
        </p:txBody>
      </p:sp>
    </p:spTree>
    <p:extLst>
      <p:ext uri="{BB962C8B-B14F-4D97-AF65-F5344CB8AC3E}">
        <p14:creationId xmlns:p14="http://schemas.microsoft.com/office/powerpoint/2010/main" val="1060471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Logistic Regression Model Summary</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r>
              <a:rPr lang="en-US" sz="2000" b="1" dirty="0"/>
              <a:t>The model displays strength when predicting playoff outcomes.</a:t>
            </a:r>
          </a:p>
          <a:p>
            <a:endParaRPr lang="en-US" sz="2000" b="1" dirty="0"/>
          </a:p>
          <a:p>
            <a:r>
              <a:rPr lang="en-US" sz="2000" b="1" dirty="0"/>
              <a:t>The model does deliver consistency and little variance when being tested against different data sets as seen in the k-fold cross validation and test data.</a:t>
            </a:r>
          </a:p>
        </p:txBody>
      </p:sp>
    </p:spTree>
    <p:extLst>
      <p:ext uri="{BB962C8B-B14F-4D97-AF65-F5344CB8AC3E}">
        <p14:creationId xmlns:p14="http://schemas.microsoft.com/office/powerpoint/2010/main" val="1166308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Review</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5"/>
            <a:ext cx="10515600" cy="4849495"/>
          </a:xfrm>
        </p:spPr>
        <p:txBody>
          <a:bodyPr>
            <a:normAutofit/>
          </a:bodyPr>
          <a:lstStyle/>
          <a:p>
            <a:pPr>
              <a:spcAft>
                <a:spcPts val="1200"/>
              </a:spcAft>
            </a:pPr>
            <a:r>
              <a:rPr lang="en-US" sz="2000" b="1" dirty="0"/>
              <a:t>These four features successfully predicted season wins and playoff outcomes:</a:t>
            </a:r>
          </a:p>
          <a:p>
            <a:pPr lvl="1">
              <a:spcAft>
                <a:spcPts val="600"/>
              </a:spcAft>
            </a:pPr>
            <a:r>
              <a:rPr lang="en-US" sz="1800" b="1" dirty="0"/>
              <a:t>Shooting percentage</a:t>
            </a:r>
          </a:p>
          <a:p>
            <a:pPr lvl="1">
              <a:spcAft>
                <a:spcPts val="600"/>
              </a:spcAft>
            </a:pPr>
            <a:r>
              <a:rPr lang="en-US" sz="1800" b="1" dirty="0"/>
              <a:t>Failed shots per game</a:t>
            </a:r>
          </a:p>
          <a:p>
            <a:pPr lvl="1">
              <a:spcAft>
                <a:spcPts val="600"/>
              </a:spcAft>
            </a:pPr>
            <a:r>
              <a:rPr lang="en-US" sz="1800" b="1" dirty="0"/>
              <a:t>Save percentage</a:t>
            </a:r>
          </a:p>
          <a:p>
            <a:pPr lvl="1">
              <a:spcAft>
                <a:spcPts val="2500"/>
              </a:spcAft>
            </a:pPr>
            <a:r>
              <a:rPr lang="en-US" sz="1800" b="1" dirty="0"/>
              <a:t>Saves per game</a:t>
            </a:r>
          </a:p>
          <a:p>
            <a:pPr>
              <a:spcAft>
                <a:spcPts val="1200"/>
              </a:spcAft>
            </a:pPr>
            <a:r>
              <a:rPr lang="en-US" sz="2000" b="1" dirty="0"/>
              <a:t>The four features used to predict both season wins and teams that missed that playoffs should be used as high level KPIs to build off of when determining team building and strategy.</a:t>
            </a:r>
          </a:p>
          <a:p>
            <a:pPr>
              <a:spcAft>
                <a:spcPts val="1200"/>
              </a:spcAft>
            </a:pPr>
            <a:endParaRPr lang="en-US" sz="2200" dirty="0"/>
          </a:p>
        </p:txBody>
      </p:sp>
    </p:spTree>
    <p:extLst>
      <p:ext uri="{BB962C8B-B14F-4D97-AF65-F5344CB8AC3E}">
        <p14:creationId xmlns:p14="http://schemas.microsoft.com/office/powerpoint/2010/main" val="3447424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BC4B63-6E62-499F-BFB0-D1BF49654B57}"/>
              </a:ext>
            </a:extLst>
          </p:cNvPr>
          <p:cNvSpPr/>
          <p:nvPr/>
        </p:nvSpPr>
        <p:spPr>
          <a:xfrm>
            <a:off x="0" y="0"/>
            <a:ext cx="12243188" cy="69389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6A649-C69C-4D28-9409-D1EA3F524380}"/>
              </a:ext>
            </a:extLst>
          </p:cNvPr>
          <p:cNvSpPr>
            <a:spLocks noGrp="1"/>
          </p:cNvSpPr>
          <p:nvPr>
            <p:ph type="ctrTitle"/>
          </p:nvPr>
        </p:nvSpPr>
        <p:spPr/>
        <p:txBody>
          <a:bodyPr>
            <a:normAutofit/>
          </a:bodyPr>
          <a:lstStyle/>
          <a:p>
            <a:r>
              <a:rPr lang="en-US" sz="3200" dirty="0">
                <a:solidFill>
                  <a:schemeClr val="bg1"/>
                </a:solidFill>
              </a:rPr>
              <a:t>END</a:t>
            </a:r>
          </a:p>
        </p:txBody>
      </p:sp>
    </p:spTree>
    <p:extLst>
      <p:ext uri="{BB962C8B-B14F-4D97-AF65-F5344CB8AC3E}">
        <p14:creationId xmlns:p14="http://schemas.microsoft.com/office/powerpoint/2010/main" val="2500264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BC4B63-6E62-499F-BFB0-D1BF49654B57}"/>
              </a:ext>
            </a:extLst>
          </p:cNvPr>
          <p:cNvSpPr/>
          <p:nvPr/>
        </p:nvSpPr>
        <p:spPr>
          <a:xfrm>
            <a:off x="0" y="0"/>
            <a:ext cx="1224318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6A649-C69C-4D28-9409-D1EA3F524380}"/>
              </a:ext>
            </a:extLst>
          </p:cNvPr>
          <p:cNvSpPr>
            <a:spLocks noGrp="1"/>
          </p:cNvSpPr>
          <p:nvPr>
            <p:ph type="ctrTitle"/>
          </p:nvPr>
        </p:nvSpPr>
        <p:spPr/>
        <p:txBody>
          <a:bodyPr>
            <a:normAutofit/>
          </a:bodyPr>
          <a:lstStyle/>
          <a:p>
            <a:r>
              <a:rPr lang="en-US" sz="3200" dirty="0">
                <a:solidFill>
                  <a:schemeClr val="bg1"/>
                </a:solidFill>
              </a:rPr>
              <a:t>Appendix</a:t>
            </a:r>
          </a:p>
        </p:txBody>
      </p:sp>
      <p:sp>
        <p:nvSpPr>
          <p:cNvPr id="3" name="Subtitle 2">
            <a:extLst>
              <a:ext uri="{FF2B5EF4-FFF2-40B4-BE49-F238E27FC236}">
                <a16:creationId xmlns:a16="http://schemas.microsoft.com/office/drawing/2014/main" id="{0BD5E1CF-4DAE-428A-93EB-BA0830F6B4DB}"/>
              </a:ext>
            </a:extLst>
          </p:cNvPr>
          <p:cNvSpPr>
            <a:spLocks noGrp="1"/>
          </p:cNvSpPr>
          <p:nvPr>
            <p:ph type="subTitle" idx="1"/>
          </p:nvPr>
        </p:nvSpPr>
        <p:spPr/>
        <p:txBody>
          <a:bodyPr/>
          <a:lstStyle/>
          <a:p>
            <a:r>
              <a:rPr lang="en-US" dirty="0">
                <a:solidFill>
                  <a:schemeClr val="bg1"/>
                </a:solidFill>
                <a:latin typeface="+mj-lt"/>
                <a:hlinkClick r:id="rId2"/>
              </a:rPr>
              <a:t>CTRL Click - Analysis Notebook Link</a:t>
            </a:r>
            <a:endParaRPr lang="en-US" dirty="0">
              <a:solidFill>
                <a:schemeClr val="bg1"/>
              </a:solidFill>
              <a:latin typeface="+mj-lt"/>
            </a:endParaRPr>
          </a:p>
        </p:txBody>
      </p:sp>
    </p:spTree>
    <p:extLst>
      <p:ext uri="{BB962C8B-B14F-4D97-AF65-F5344CB8AC3E}">
        <p14:creationId xmlns:p14="http://schemas.microsoft.com/office/powerpoint/2010/main" val="30970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Outcomes</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a:xfrm>
            <a:off x="838200" y="1825625"/>
            <a:ext cx="10515600" cy="4849495"/>
          </a:xfrm>
        </p:spPr>
        <p:txBody>
          <a:bodyPr>
            <a:normAutofit/>
          </a:bodyPr>
          <a:lstStyle/>
          <a:p>
            <a:pPr>
              <a:spcAft>
                <a:spcPts val="1000"/>
              </a:spcAft>
            </a:pPr>
            <a:r>
              <a:rPr lang="en-US" sz="2000" dirty="0"/>
              <a:t>How do season wins impact making the playoffs? / Can a model be created to help NHL teams make the playoffs?</a:t>
            </a:r>
          </a:p>
          <a:p>
            <a:pPr lvl="1">
              <a:spcBef>
                <a:spcPts val="0"/>
              </a:spcBef>
              <a:spcAft>
                <a:spcPts val="1200"/>
              </a:spcAft>
            </a:pPr>
            <a:r>
              <a:rPr lang="en-US" sz="1800" b="1" dirty="0">
                <a:solidFill>
                  <a:srgbClr val="0E101A"/>
                </a:solidFill>
                <a:effectLst/>
              </a:rPr>
              <a:t>The five previously mentioned features described 90% of season win variance and were observed to predict what teams missed the playoffs with high accuracy. </a:t>
            </a:r>
          </a:p>
          <a:p>
            <a:pPr lvl="1">
              <a:spcBef>
                <a:spcPts val="0"/>
              </a:spcBef>
              <a:spcAft>
                <a:spcPts val="1200"/>
              </a:spcAft>
            </a:pPr>
            <a:r>
              <a:rPr lang="en-US" sz="1800" b="1" dirty="0">
                <a:solidFill>
                  <a:srgbClr val="0E101A"/>
                </a:solidFill>
                <a:effectLst/>
              </a:rPr>
              <a:t>Four of the strongest drivers used to predict season wins were the same four features used to predict whether or not teams missed the playoffs, with an average f1 score across ten k-folds of 0.86.</a:t>
            </a:r>
          </a:p>
          <a:p>
            <a:pPr lvl="1">
              <a:spcBef>
                <a:spcPts val="0"/>
              </a:spcBef>
            </a:pPr>
            <a:r>
              <a:rPr lang="en-US" sz="1800" b="1" dirty="0">
                <a:solidFill>
                  <a:srgbClr val="0E101A"/>
                </a:solidFill>
                <a:effectLst/>
              </a:rPr>
              <a:t>Season wins, as described by the four features, significantly impact missing or not missing the playoffs</a:t>
            </a:r>
            <a:r>
              <a:rPr lang="en-US" sz="1800" dirty="0">
                <a:solidFill>
                  <a:srgbClr val="0E101A"/>
                </a:solidFill>
                <a:effectLst/>
              </a:rPr>
              <a:t>.</a:t>
            </a:r>
          </a:p>
        </p:txBody>
      </p:sp>
    </p:spTree>
    <p:extLst>
      <p:ext uri="{BB962C8B-B14F-4D97-AF65-F5344CB8AC3E}">
        <p14:creationId xmlns:p14="http://schemas.microsoft.com/office/powerpoint/2010/main" val="222589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Outcomes</a:t>
            </a:r>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normAutofit/>
          </a:bodyPr>
          <a:lstStyle/>
          <a:p>
            <a:pPr>
              <a:spcAft>
                <a:spcPts val="2000"/>
              </a:spcAft>
            </a:pPr>
            <a:r>
              <a:rPr lang="en-US" sz="1800" b="1" dirty="0"/>
              <a:t>Intuitively, season wins showed to be a strong driver in making the playoffs.</a:t>
            </a:r>
          </a:p>
          <a:p>
            <a:pPr>
              <a:spcAft>
                <a:spcPts val="2000"/>
              </a:spcAft>
            </a:pPr>
            <a:r>
              <a:rPr lang="en-US" sz="1800" b="1" dirty="0"/>
              <a:t>Season wins must be measured as the deviation from the season average per team to account for the varying number of games played and strength across the different teams. </a:t>
            </a:r>
          </a:p>
          <a:p>
            <a:pPr>
              <a:spcAft>
                <a:spcPts val="600"/>
              </a:spcAft>
            </a:pPr>
            <a:r>
              <a:rPr lang="en-US" sz="1800" b="1" dirty="0"/>
              <a:t>The four features used to predict both season wins and teams that missed that playoffs should be used as high level KPIs to build off of when determining team building and strategy.</a:t>
            </a:r>
          </a:p>
        </p:txBody>
      </p:sp>
    </p:spTree>
    <p:extLst>
      <p:ext uri="{BB962C8B-B14F-4D97-AF65-F5344CB8AC3E}">
        <p14:creationId xmlns:p14="http://schemas.microsoft.com/office/powerpoint/2010/main" val="160010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58D04E-D3A9-A744-E639-8679025465F4}"/>
              </a:ext>
            </a:extLst>
          </p:cNvPr>
          <p:cNvPicPr>
            <a:picLocks noChangeAspect="1"/>
          </p:cNvPicPr>
          <p:nvPr/>
        </p:nvPicPr>
        <p:blipFill>
          <a:blip r:embed="rId3"/>
          <a:stretch>
            <a:fillRect/>
          </a:stretch>
        </p:blipFill>
        <p:spPr>
          <a:xfrm>
            <a:off x="990600" y="3549650"/>
            <a:ext cx="10210800" cy="2247900"/>
          </a:xfrm>
          <a:prstGeom prst="rect">
            <a:avLst/>
          </a:prstGeom>
        </p:spPr>
      </p:pic>
      <p:sp>
        <p:nvSpPr>
          <p:cNvPr id="2" name="Title 1">
            <a:extLst>
              <a:ext uri="{FF2B5EF4-FFF2-40B4-BE49-F238E27FC236}">
                <a16:creationId xmlns:a16="http://schemas.microsoft.com/office/drawing/2014/main" id="{B83947D4-D298-4D72-B3AB-EC3B49212CDF}"/>
              </a:ext>
            </a:extLst>
          </p:cNvPr>
          <p:cNvSpPr>
            <a:spLocks noGrp="1"/>
          </p:cNvSpPr>
          <p:nvPr>
            <p:ph type="title"/>
          </p:nvPr>
        </p:nvSpPr>
        <p:spPr/>
        <p:txBody>
          <a:bodyPr>
            <a:normAutofit/>
          </a:bodyPr>
          <a:lstStyle/>
          <a:p>
            <a:r>
              <a:rPr lang="en-US" sz="3200" b="1" dirty="0"/>
              <a:t>Data</a:t>
            </a:r>
            <a:endParaRPr lang="en-US" sz="3200" dirty="0"/>
          </a:p>
        </p:txBody>
      </p:sp>
      <p:sp>
        <p:nvSpPr>
          <p:cNvPr id="3" name="Content Placeholder 2">
            <a:extLst>
              <a:ext uri="{FF2B5EF4-FFF2-40B4-BE49-F238E27FC236}">
                <a16:creationId xmlns:a16="http://schemas.microsoft.com/office/drawing/2014/main" id="{C0D55706-B284-4272-BBCF-B13808D46ED5}"/>
              </a:ext>
            </a:extLst>
          </p:cNvPr>
          <p:cNvSpPr>
            <a:spLocks noGrp="1"/>
          </p:cNvSpPr>
          <p:nvPr>
            <p:ph idx="1"/>
          </p:nvPr>
        </p:nvSpPr>
        <p:spPr/>
        <p:txBody>
          <a:bodyPr>
            <a:normAutofit/>
          </a:bodyPr>
          <a:lstStyle/>
          <a:p>
            <a:pPr>
              <a:spcAft>
                <a:spcPts val="600"/>
              </a:spcAft>
            </a:pPr>
            <a:r>
              <a:rPr lang="en-US" sz="1800" dirty="0"/>
              <a:t>The data are derived from the NHL’s API.</a:t>
            </a:r>
          </a:p>
          <a:p>
            <a:pPr>
              <a:spcAft>
                <a:spcPts val="600"/>
              </a:spcAft>
            </a:pPr>
            <a:r>
              <a:rPr lang="en-US" sz="1800" dirty="0"/>
              <a:t>The data are from 1983 – 2021 for 31 teams and their historical season stats.</a:t>
            </a:r>
          </a:p>
          <a:p>
            <a:pPr>
              <a:spcAft>
                <a:spcPts val="600"/>
              </a:spcAft>
            </a:pPr>
            <a:endParaRPr lang="en-US" sz="2000" dirty="0"/>
          </a:p>
          <a:p>
            <a:pPr>
              <a:spcAft>
                <a:spcPts val="600"/>
              </a:spcAft>
            </a:pPr>
            <a:endParaRPr lang="en-US" sz="2000" dirty="0"/>
          </a:p>
        </p:txBody>
      </p:sp>
      <p:sp>
        <p:nvSpPr>
          <p:cNvPr id="5" name="TextBox 4">
            <a:extLst>
              <a:ext uri="{FF2B5EF4-FFF2-40B4-BE49-F238E27FC236}">
                <a16:creationId xmlns:a16="http://schemas.microsoft.com/office/drawing/2014/main" id="{66B96200-2933-47CC-AF3A-ABE5AAE6DD7B}"/>
              </a:ext>
            </a:extLst>
          </p:cNvPr>
          <p:cNvSpPr txBox="1"/>
          <p:nvPr/>
        </p:nvSpPr>
        <p:spPr>
          <a:xfrm>
            <a:off x="234950" y="6356350"/>
            <a:ext cx="11615674" cy="369332"/>
          </a:xfrm>
          <a:prstGeom prst="rect">
            <a:avLst/>
          </a:prstGeom>
          <a:noFill/>
        </p:spPr>
        <p:txBody>
          <a:bodyPr wrap="square" rtlCol="0">
            <a:spAutoFit/>
          </a:bodyPr>
          <a:lstStyle/>
          <a:p>
            <a:r>
              <a:rPr lang="en-US" dirty="0"/>
              <a:t>Note – This is a snippet of the actual data set and not all rows and columns are included. </a:t>
            </a:r>
          </a:p>
        </p:txBody>
      </p:sp>
    </p:spTree>
    <p:extLst>
      <p:ext uri="{BB962C8B-B14F-4D97-AF65-F5344CB8AC3E}">
        <p14:creationId xmlns:p14="http://schemas.microsoft.com/office/powerpoint/2010/main" val="5430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BC4B63-6E62-499F-BFB0-D1BF49654B57}"/>
              </a:ext>
            </a:extLst>
          </p:cNvPr>
          <p:cNvSpPr/>
          <p:nvPr/>
        </p:nvSpPr>
        <p:spPr>
          <a:xfrm>
            <a:off x="0" y="0"/>
            <a:ext cx="1224318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6A649-C69C-4D28-9409-D1EA3F524380}"/>
              </a:ext>
            </a:extLst>
          </p:cNvPr>
          <p:cNvSpPr>
            <a:spLocks noGrp="1"/>
          </p:cNvSpPr>
          <p:nvPr>
            <p:ph type="ctrTitle"/>
          </p:nvPr>
        </p:nvSpPr>
        <p:spPr/>
        <p:txBody>
          <a:bodyPr>
            <a:normAutofit/>
          </a:bodyPr>
          <a:lstStyle/>
          <a:p>
            <a:r>
              <a:rPr lang="en-US" sz="3200" dirty="0">
                <a:solidFill>
                  <a:schemeClr val="bg1"/>
                </a:solidFill>
              </a:rPr>
              <a:t>Linear Regression</a:t>
            </a:r>
          </a:p>
        </p:txBody>
      </p:sp>
    </p:spTree>
    <p:extLst>
      <p:ext uri="{BB962C8B-B14F-4D97-AF65-F5344CB8AC3E}">
        <p14:creationId xmlns:p14="http://schemas.microsoft.com/office/powerpoint/2010/main" val="369143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7B7964E-A00A-4FC4-8B43-334E71BD8CB0}"/>
              </a:ext>
            </a:extLst>
          </p:cNvPr>
          <p:cNvGrpSpPr/>
          <p:nvPr/>
        </p:nvGrpSpPr>
        <p:grpSpPr>
          <a:xfrm>
            <a:off x="839788" y="1690688"/>
            <a:ext cx="10512424" cy="4802186"/>
            <a:chOff x="839788" y="1930398"/>
            <a:chExt cx="10512424" cy="4562476"/>
          </a:xfrm>
        </p:grpSpPr>
        <p:grpSp>
          <p:nvGrpSpPr>
            <p:cNvPr id="11" name="Group 10">
              <a:extLst>
                <a:ext uri="{FF2B5EF4-FFF2-40B4-BE49-F238E27FC236}">
                  <a16:creationId xmlns:a16="http://schemas.microsoft.com/office/drawing/2014/main" id="{5719C4DA-51A6-480F-86D8-27E9FFE8A054}"/>
                </a:ext>
              </a:extLst>
            </p:cNvPr>
            <p:cNvGrpSpPr/>
            <p:nvPr/>
          </p:nvGrpSpPr>
          <p:grpSpPr>
            <a:xfrm>
              <a:off x="8959850" y="1930398"/>
              <a:ext cx="2392362" cy="4562476"/>
              <a:chOff x="5818187" y="2112433"/>
              <a:chExt cx="2386013" cy="4077230"/>
            </a:xfrm>
          </p:grpSpPr>
          <p:sp>
            <p:nvSpPr>
              <p:cNvPr id="9" name="Content Placeholder 3">
                <a:extLst>
                  <a:ext uri="{FF2B5EF4-FFF2-40B4-BE49-F238E27FC236}">
                    <a16:creationId xmlns:a16="http://schemas.microsoft.com/office/drawing/2014/main" id="{3D9FDC9B-A0C3-4111-9115-B24FBBB73D41}"/>
                  </a:ext>
                </a:extLst>
              </p:cNvPr>
              <p:cNvSpPr txBox="1">
                <a:spLocks/>
              </p:cNvSpPr>
              <p:nvPr/>
            </p:nvSpPr>
            <p:spPr>
              <a:xfrm>
                <a:off x="5818188" y="2505075"/>
                <a:ext cx="2386012" cy="36845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sz="2000" b="1" dirty="0"/>
              </a:p>
              <a:p>
                <a:pPr>
                  <a:lnSpc>
                    <a:spcPct val="100000"/>
                  </a:lnSpc>
                  <a:spcBef>
                    <a:spcPts val="0"/>
                  </a:spcBef>
                </a:pPr>
                <a:r>
                  <a:rPr lang="en-US" sz="1400" b="1" dirty="0"/>
                  <a:t>Nrows: </a:t>
                </a:r>
                <a:r>
                  <a:rPr lang="en-US" sz="1400" dirty="0">
                    <a:highlight>
                      <a:srgbClr val="FFFF00"/>
                    </a:highlight>
                  </a:rPr>
                  <a:t>277</a:t>
                </a:r>
              </a:p>
              <a:p>
                <a:pPr>
                  <a:lnSpc>
                    <a:spcPct val="100000"/>
                  </a:lnSpc>
                  <a:spcBef>
                    <a:spcPts val="0"/>
                  </a:spcBef>
                </a:pPr>
                <a:r>
                  <a:rPr lang="en-US" sz="1400" b="1" dirty="0"/>
                  <a:t>Ncols / Features: </a:t>
                </a:r>
                <a:r>
                  <a:rPr lang="en-US" sz="1400" dirty="0">
                    <a:highlight>
                      <a:srgbClr val="FFFF00"/>
                    </a:highlight>
                  </a:rPr>
                  <a:t>5</a:t>
                </a:r>
              </a:p>
            </p:txBody>
          </p:sp>
          <p:sp>
            <p:nvSpPr>
              <p:cNvPr id="10" name="Text Placeholder 2">
                <a:extLst>
                  <a:ext uri="{FF2B5EF4-FFF2-40B4-BE49-F238E27FC236}">
                    <a16:creationId xmlns:a16="http://schemas.microsoft.com/office/drawing/2014/main" id="{F0A9294A-BC71-4C0F-8A21-25AAA7599AF7}"/>
                  </a:ext>
                </a:extLst>
              </p:cNvPr>
              <p:cNvSpPr txBox="1">
                <a:spLocks/>
              </p:cNvSpPr>
              <p:nvPr/>
            </p:nvSpPr>
            <p:spPr>
              <a:xfrm>
                <a:off x="5818187" y="2112433"/>
                <a:ext cx="2386013" cy="392641"/>
              </a:xfrm>
              <a:prstGeom prst="rect">
                <a:avLst/>
              </a:prstGeom>
              <a:ln>
                <a:solidFill>
                  <a:schemeClr val="tx1"/>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t>Test Data 30%</a:t>
                </a:r>
              </a:p>
            </p:txBody>
          </p:sp>
        </p:grpSp>
        <p:grpSp>
          <p:nvGrpSpPr>
            <p:cNvPr id="6" name="Group 5">
              <a:extLst>
                <a:ext uri="{FF2B5EF4-FFF2-40B4-BE49-F238E27FC236}">
                  <a16:creationId xmlns:a16="http://schemas.microsoft.com/office/drawing/2014/main" id="{B1E2B238-DC8E-4512-9E93-3D740C462DA3}"/>
                </a:ext>
              </a:extLst>
            </p:cNvPr>
            <p:cNvGrpSpPr/>
            <p:nvPr/>
          </p:nvGrpSpPr>
          <p:grpSpPr>
            <a:xfrm>
              <a:off x="839788" y="1930399"/>
              <a:ext cx="7935912" cy="4562475"/>
              <a:chOff x="839788" y="1930399"/>
              <a:chExt cx="6959185" cy="4562475"/>
            </a:xfrm>
          </p:grpSpPr>
          <p:grpSp>
            <p:nvGrpSpPr>
              <p:cNvPr id="12" name="Group 11">
                <a:extLst>
                  <a:ext uri="{FF2B5EF4-FFF2-40B4-BE49-F238E27FC236}">
                    <a16:creationId xmlns:a16="http://schemas.microsoft.com/office/drawing/2014/main" id="{C5769D53-AEBE-4242-97BD-E6A377CFE5C0}"/>
                  </a:ext>
                </a:extLst>
              </p:cNvPr>
              <p:cNvGrpSpPr/>
              <p:nvPr/>
            </p:nvGrpSpPr>
            <p:grpSpPr>
              <a:xfrm>
                <a:off x="4389852" y="1930399"/>
                <a:ext cx="3409121" cy="4562475"/>
                <a:chOff x="3326763" y="2112435"/>
                <a:chExt cx="2388238" cy="4077228"/>
              </a:xfrm>
            </p:grpSpPr>
            <p:sp>
              <p:nvSpPr>
                <p:cNvPr id="7" name="Content Placeholder 3">
                  <a:extLst>
                    <a:ext uri="{FF2B5EF4-FFF2-40B4-BE49-F238E27FC236}">
                      <a16:creationId xmlns:a16="http://schemas.microsoft.com/office/drawing/2014/main" id="{89A6A24D-7097-4601-966F-91C35299E01E}"/>
                    </a:ext>
                  </a:extLst>
                </p:cNvPr>
                <p:cNvSpPr txBox="1">
                  <a:spLocks/>
                </p:cNvSpPr>
                <p:nvPr/>
              </p:nvSpPr>
              <p:spPr>
                <a:xfrm>
                  <a:off x="3326763" y="2505075"/>
                  <a:ext cx="2386012" cy="36845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sz="2000" b="1" dirty="0"/>
                </a:p>
                <a:p>
                  <a:pPr>
                    <a:lnSpc>
                      <a:spcPct val="100000"/>
                    </a:lnSpc>
                    <a:spcBef>
                      <a:spcPts val="0"/>
                    </a:spcBef>
                  </a:pPr>
                  <a:r>
                    <a:rPr lang="en-US" sz="1400" b="1" dirty="0"/>
                    <a:t>Nrows: </a:t>
                  </a:r>
                  <a:r>
                    <a:rPr lang="en-US" sz="1400" dirty="0">
                      <a:highlight>
                        <a:srgbClr val="FFFF00"/>
                      </a:highlight>
                    </a:rPr>
                    <a:t>645</a:t>
                  </a:r>
                </a:p>
                <a:p>
                  <a:pPr>
                    <a:lnSpc>
                      <a:spcPct val="100000"/>
                    </a:lnSpc>
                    <a:spcBef>
                      <a:spcPts val="0"/>
                    </a:spcBef>
                  </a:pPr>
                  <a:r>
                    <a:rPr lang="en-US" sz="1400" b="1" dirty="0"/>
                    <a:t>Ncols / Features: </a:t>
                  </a:r>
                  <a:r>
                    <a:rPr lang="en-US" sz="1400" dirty="0">
                      <a:highlight>
                        <a:srgbClr val="FFFF00"/>
                      </a:highlight>
                    </a:rPr>
                    <a:t>5</a:t>
                  </a:r>
                </a:p>
                <a:p>
                  <a:pPr lvl="1">
                    <a:lnSpc>
                      <a:spcPct val="100000"/>
                    </a:lnSpc>
                    <a:spcBef>
                      <a:spcPts val="0"/>
                    </a:spcBef>
                  </a:pPr>
                  <a:endParaRPr lang="en-US" sz="1200" dirty="0">
                    <a:highlight>
                      <a:srgbClr val="FFFF00"/>
                    </a:highlight>
                  </a:endParaRPr>
                </a:p>
                <a:p>
                  <a:pPr>
                    <a:lnSpc>
                      <a:spcPct val="100000"/>
                    </a:lnSpc>
                    <a:spcBef>
                      <a:spcPts val="0"/>
                    </a:spcBef>
                    <a:spcAft>
                      <a:spcPts val="1200"/>
                    </a:spcAft>
                  </a:pPr>
                  <a:r>
                    <a:rPr lang="en-US" sz="1400" b="1" dirty="0"/>
                    <a:t>Dummy Features:</a:t>
                  </a:r>
                </a:p>
                <a:p>
                  <a:pPr lvl="1">
                    <a:lnSpc>
                      <a:spcPct val="100000"/>
                    </a:lnSpc>
                    <a:spcBef>
                      <a:spcPts val="0"/>
                    </a:spcBef>
                    <a:spcAft>
                      <a:spcPts val="600"/>
                    </a:spcAft>
                  </a:pPr>
                  <a:r>
                    <a:rPr lang="en-US" sz="1200" dirty="0"/>
                    <a:t>None</a:t>
                  </a:r>
                </a:p>
                <a:p>
                  <a:pPr>
                    <a:lnSpc>
                      <a:spcPct val="100000"/>
                    </a:lnSpc>
                    <a:spcBef>
                      <a:spcPts val="0"/>
                    </a:spcBef>
                    <a:spcAft>
                      <a:spcPts val="1200"/>
                    </a:spcAft>
                  </a:pPr>
                  <a:r>
                    <a:rPr lang="en-US" sz="1400" b="1" dirty="0"/>
                    <a:t>Numeric Features:</a:t>
                  </a:r>
                </a:p>
                <a:p>
                  <a:pPr lvl="1">
                    <a:lnSpc>
                      <a:spcPct val="100000"/>
                    </a:lnSpc>
                    <a:spcBef>
                      <a:spcPts val="0"/>
                    </a:spcBef>
                    <a:spcAft>
                      <a:spcPts val="600"/>
                    </a:spcAft>
                  </a:pPr>
                  <a:r>
                    <a:rPr lang="en-US" sz="1200" dirty="0"/>
                    <a:t>All features are numeric</a:t>
                  </a:r>
                </a:p>
                <a:p>
                  <a:pPr>
                    <a:lnSpc>
                      <a:spcPct val="100000"/>
                    </a:lnSpc>
                    <a:spcBef>
                      <a:spcPts val="0"/>
                    </a:spcBef>
                    <a:spcAft>
                      <a:spcPts val="1200"/>
                    </a:spcAft>
                  </a:pPr>
                  <a:r>
                    <a:rPr lang="en-US" sz="1400" b="1" dirty="0"/>
                    <a:t>Duplicate Rows: </a:t>
                  </a:r>
                </a:p>
                <a:p>
                  <a:pPr lvl="1">
                    <a:lnSpc>
                      <a:spcPct val="100000"/>
                    </a:lnSpc>
                    <a:spcBef>
                      <a:spcPts val="0"/>
                    </a:spcBef>
                    <a:spcAft>
                      <a:spcPts val="600"/>
                    </a:spcAft>
                  </a:pPr>
                  <a:r>
                    <a:rPr lang="en-US" sz="1200" dirty="0"/>
                    <a:t>None</a:t>
                  </a:r>
                </a:p>
                <a:p>
                  <a:pPr>
                    <a:lnSpc>
                      <a:spcPct val="100000"/>
                    </a:lnSpc>
                    <a:spcBef>
                      <a:spcPts val="0"/>
                    </a:spcBef>
                    <a:spcAft>
                      <a:spcPts val="600"/>
                    </a:spcAft>
                  </a:pPr>
                  <a:r>
                    <a:rPr lang="en-US" sz="1400" b="1" dirty="0"/>
                    <a:t>Removed Features:</a:t>
                  </a:r>
                </a:p>
                <a:p>
                  <a:pPr lvl="1">
                    <a:lnSpc>
                      <a:spcPct val="100000"/>
                    </a:lnSpc>
                    <a:spcBef>
                      <a:spcPts val="0"/>
                    </a:spcBef>
                  </a:pPr>
                  <a:r>
                    <a:rPr lang="en-US" sz="1200" dirty="0"/>
                    <a:t>Five features were dropped due to multicollinearity (VIF &gt; 5), one due to a weak correlation (Pearson: -0.07), and one due to not being statistically significant at p &gt; 0.05</a:t>
                  </a:r>
                </a:p>
              </p:txBody>
            </p:sp>
            <p:sp>
              <p:nvSpPr>
                <p:cNvPr id="8" name="Text Placeholder 2">
                  <a:extLst>
                    <a:ext uri="{FF2B5EF4-FFF2-40B4-BE49-F238E27FC236}">
                      <a16:creationId xmlns:a16="http://schemas.microsoft.com/office/drawing/2014/main" id="{87348152-67B1-40D9-8AF0-C7126559B11A}"/>
                    </a:ext>
                  </a:extLst>
                </p:cNvPr>
                <p:cNvSpPr txBox="1">
                  <a:spLocks/>
                </p:cNvSpPr>
                <p:nvPr/>
              </p:nvSpPr>
              <p:spPr>
                <a:xfrm>
                  <a:off x="3328988" y="2112435"/>
                  <a:ext cx="2386013" cy="392639"/>
                </a:xfrm>
                <a:prstGeom prst="rect">
                  <a:avLst/>
                </a:prstGeom>
                <a:ln>
                  <a:solidFill>
                    <a:schemeClr val="tx1"/>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t>Train Data 70%</a:t>
                  </a:r>
                </a:p>
              </p:txBody>
            </p:sp>
          </p:grpSp>
          <p:grpSp>
            <p:nvGrpSpPr>
              <p:cNvPr id="17" name="Group 16">
                <a:extLst>
                  <a:ext uri="{FF2B5EF4-FFF2-40B4-BE49-F238E27FC236}">
                    <a16:creationId xmlns:a16="http://schemas.microsoft.com/office/drawing/2014/main" id="{BD6CCB14-AA05-4803-B3BC-095DE0537C66}"/>
                  </a:ext>
                </a:extLst>
              </p:cNvPr>
              <p:cNvGrpSpPr/>
              <p:nvPr/>
            </p:nvGrpSpPr>
            <p:grpSpPr>
              <a:xfrm>
                <a:off x="839788" y="1930400"/>
                <a:ext cx="3405945" cy="4562474"/>
                <a:chOff x="3328988" y="2112436"/>
                <a:chExt cx="2386013" cy="4077227"/>
              </a:xfrm>
            </p:grpSpPr>
            <p:sp>
              <p:nvSpPr>
                <p:cNvPr id="18" name="Content Placeholder 3">
                  <a:extLst>
                    <a:ext uri="{FF2B5EF4-FFF2-40B4-BE49-F238E27FC236}">
                      <a16:creationId xmlns:a16="http://schemas.microsoft.com/office/drawing/2014/main" id="{4B989492-E941-498E-B0DC-100365CABD33}"/>
                    </a:ext>
                  </a:extLst>
                </p:cNvPr>
                <p:cNvSpPr txBox="1">
                  <a:spLocks/>
                </p:cNvSpPr>
                <p:nvPr/>
              </p:nvSpPr>
              <p:spPr>
                <a:xfrm>
                  <a:off x="3328989" y="2505075"/>
                  <a:ext cx="2386012" cy="36845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sz="2200" b="1" dirty="0"/>
                </a:p>
                <a:p>
                  <a:pPr>
                    <a:lnSpc>
                      <a:spcPct val="100000"/>
                    </a:lnSpc>
                    <a:spcBef>
                      <a:spcPts val="0"/>
                    </a:spcBef>
                  </a:pPr>
                  <a:r>
                    <a:rPr lang="en-US" sz="1400" b="1" dirty="0"/>
                    <a:t>Nrows: </a:t>
                  </a:r>
                  <a:r>
                    <a:rPr lang="en-US" sz="1400" dirty="0">
                      <a:highlight>
                        <a:srgbClr val="FFFF00"/>
                      </a:highlight>
                    </a:rPr>
                    <a:t>926</a:t>
                  </a:r>
                </a:p>
                <a:p>
                  <a:pPr>
                    <a:lnSpc>
                      <a:spcPct val="100000"/>
                    </a:lnSpc>
                    <a:spcBef>
                      <a:spcPts val="0"/>
                    </a:spcBef>
                  </a:pPr>
                  <a:r>
                    <a:rPr lang="en-US" sz="1400" b="1" dirty="0"/>
                    <a:t>Ncols / Features: </a:t>
                  </a:r>
                  <a:r>
                    <a:rPr lang="en-US" sz="1400" dirty="0">
                      <a:highlight>
                        <a:srgbClr val="FFFF00"/>
                      </a:highlight>
                    </a:rPr>
                    <a:t>36</a:t>
                  </a:r>
                </a:p>
                <a:p>
                  <a:pPr lvl="1">
                    <a:lnSpc>
                      <a:spcPct val="100000"/>
                    </a:lnSpc>
                    <a:spcBef>
                      <a:spcPts val="0"/>
                    </a:spcBef>
                  </a:pPr>
                  <a:endParaRPr lang="en-US" sz="1200" dirty="0"/>
                </a:p>
                <a:p>
                  <a:pPr>
                    <a:lnSpc>
                      <a:spcPct val="100000"/>
                    </a:lnSpc>
                    <a:spcBef>
                      <a:spcPts val="0"/>
                    </a:spcBef>
                    <a:spcAft>
                      <a:spcPts val="1200"/>
                    </a:spcAft>
                  </a:pPr>
                  <a:r>
                    <a:rPr lang="en-US" sz="1400" b="1" dirty="0"/>
                    <a:t>Na Values: </a:t>
                  </a:r>
                </a:p>
                <a:p>
                  <a:pPr lvl="1">
                    <a:lnSpc>
                      <a:spcPct val="100000"/>
                    </a:lnSpc>
                    <a:spcBef>
                      <a:spcPts val="0"/>
                    </a:spcBef>
                    <a:spcAft>
                      <a:spcPts val="600"/>
                    </a:spcAft>
                  </a:pPr>
                  <a:r>
                    <a:rPr lang="en-US" sz="1300" dirty="0"/>
                    <a:t>None</a:t>
                  </a:r>
                  <a:endParaRPr lang="en-US" sz="1200" dirty="0"/>
                </a:p>
                <a:p>
                  <a:pPr>
                    <a:lnSpc>
                      <a:spcPct val="100000"/>
                    </a:lnSpc>
                    <a:spcBef>
                      <a:spcPts val="0"/>
                    </a:spcBef>
                    <a:spcAft>
                      <a:spcPts val="1200"/>
                    </a:spcAft>
                  </a:pPr>
                  <a:r>
                    <a:rPr lang="en-US" sz="1400" b="1" dirty="0"/>
                    <a:t>Duplicate Rows:</a:t>
                  </a:r>
                </a:p>
                <a:p>
                  <a:pPr lvl="1">
                    <a:lnSpc>
                      <a:spcPct val="100000"/>
                    </a:lnSpc>
                    <a:spcBef>
                      <a:spcPts val="0"/>
                    </a:spcBef>
                    <a:spcAft>
                      <a:spcPts val="600"/>
                    </a:spcAft>
                  </a:pPr>
                  <a:r>
                    <a:rPr lang="en-US" sz="1200" dirty="0"/>
                    <a:t>None</a:t>
                  </a:r>
                </a:p>
                <a:p>
                  <a:pPr>
                    <a:lnSpc>
                      <a:spcPct val="100000"/>
                    </a:lnSpc>
                    <a:spcBef>
                      <a:spcPts val="0"/>
                    </a:spcBef>
                    <a:spcAft>
                      <a:spcPts val="1200"/>
                    </a:spcAft>
                  </a:pPr>
                  <a:r>
                    <a:rPr lang="en-US" sz="1400" b="1" dirty="0"/>
                    <a:t>Redundant features:</a:t>
                  </a:r>
                </a:p>
                <a:p>
                  <a:pPr lvl="1">
                    <a:lnSpc>
                      <a:spcPct val="100000"/>
                    </a:lnSpc>
                    <a:spcBef>
                      <a:spcPts val="0"/>
                    </a:spcBef>
                    <a:spcAft>
                      <a:spcPts val="1200"/>
                    </a:spcAft>
                  </a:pPr>
                  <a:r>
                    <a:rPr lang="en-US" sz="1300" dirty="0" err="1"/>
                    <a:t>games_played</a:t>
                  </a:r>
                  <a:r>
                    <a:rPr lang="en-US" sz="1300" dirty="0"/>
                    <a:t>, losses, wins, </a:t>
                  </a:r>
                  <a:r>
                    <a:rPr lang="en-US" sz="1300" dirty="0" err="1"/>
                    <a:t>win_opp_score_first</a:t>
                  </a:r>
                  <a:r>
                    <a:rPr lang="en-US" sz="1300" dirty="0"/>
                    <a:t>, </a:t>
                  </a:r>
                  <a:r>
                    <a:rPr lang="en-US" sz="1300" dirty="0" err="1"/>
                    <a:t>win_lead_first_per</a:t>
                  </a:r>
                  <a:r>
                    <a:rPr lang="en-US" sz="1300" dirty="0"/>
                    <a:t>, </a:t>
                  </a:r>
                  <a:r>
                    <a:rPr lang="en-US" sz="1300" dirty="0" err="1"/>
                    <a:t>win_lead_second_per</a:t>
                  </a:r>
                  <a:r>
                    <a:rPr lang="en-US" sz="1300" dirty="0"/>
                    <a:t>, </a:t>
                  </a:r>
                  <a:r>
                    <a:rPr lang="en-US" sz="1300" dirty="0" err="1"/>
                    <a:t>win_outshoot_opp</a:t>
                  </a:r>
                  <a:r>
                    <a:rPr lang="en-US" sz="1300" dirty="0"/>
                    <a:t>, </a:t>
                  </a:r>
                  <a:r>
                    <a:rPr lang="en-US" sz="1300" dirty="0" err="1"/>
                    <a:t>win_outshot_by_opp</a:t>
                  </a:r>
                  <a:r>
                    <a:rPr lang="en-US" sz="1300" dirty="0"/>
                    <a:t>, pts, </a:t>
                  </a:r>
                  <a:r>
                    <a:rPr lang="en-US" sz="1300" dirty="0" err="1"/>
                    <a:t>pt_pctg</a:t>
                  </a:r>
                  <a:r>
                    <a:rPr lang="en-US" sz="1300" dirty="0"/>
                    <a:t>, </a:t>
                  </a:r>
                  <a:r>
                    <a:rPr lang="en-US" sz="1300" dirty="0" err="1"/>
                    <a:t>evgga_ratio</a:t>
                  </a:r>
                  <a:r>
                    <a:rPr lang="en-US" sz="1300" dirty="0"/>
                    <a:t>, </a:t>
                  </a:r>
                  <a:r>
                    <a:rPr lang="en-US" sz="1300" dirty="0" err="1"/>
                    <a:t>power_play_goals</a:t>
                  </a:r>
                  <a:r>
                    <a:rPr lang="en-US" sz="1300" dirty="0"/>
                    <a:t>, </a:t>
                  </a:r>
                  <a:r>
                    <a:rPr lang="en-US" sz="1300" dirty="0" err="1"/>
                    <a:t>power_play_goals_against</a:t>
                  </a:r>
                  <a:r>
                    <a:rPr lang="en-US" sz="1300" dirty="0"/>
                    <a:t>, </a:t>
                  </a:r>
                  <a:r>
                    <a:rPr lang="en-US" sz="1300" dirty="0" err="1"/>
                    <a:t>power_play_opportunities</a:t>
                  </a:r>
                  <a:r>
                    <a:rPr lang="en-US" sz="1300" dirty="0"/>
                    <a:t>, </a:t>
                  </a:r>
                  <a:r>
                    <a:rPr lang="en-US" sz="1300" dirty="0" err="1"/>
                    <a:t>ot</a:t>
                  </a:r>
                  <a:r>
                    <a:rPr lang="en-US" sz="1300" dirty="0"/>
                    <a:t>, All faceoff features </a:t>
                  </a:r>
                  <a:endParaRPr lang="en-US" sz="1400" b="1" dirty="0"/>
                </a:p>
              </p:txBody>
            </p:sp>
            <p:sp>
              <p:nvSpPr>
                <p:cNvPr id="19" name="Text Placeholder 2">
                  <a:extLst>
                    <a:ext uri="{FF2B5EF4-FFF2-40B4-BE49-F238E27FC236}">
                      <a16:creationId xmlns:a16="http://schemas.microsoft.com/office/drawing/2014/main" id="{2D20AE66-6068-47B6-9F8C-362D6D31E348}"/>
                    </a:ext>
                  </a:extLst>
                </p:cNvPr>
                <p:cNvSpPr txBox="1">
                  <a:spLocks/>
                </p:cNvSpPr>
                <p:nvPr/>
              </p:nvSpPr>
              <p:spPr>
                <a:xfrm>
                  <a:off x="3328988" y="2112436"/>
                  <a:ext cx="2386013" cy="392639"/>
                </a:xfrm>
                <a:prstGeom prst="rect">
                  <a:avLst/>
                </a:prstGeom>
                <a:ln>
                  <a:solidFill>
                    <a:schemeClr val="tx1"/>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t>Full Data 100%</a:t>
                  </a:r>
                </a:p>
              </p:txBody>
            </p:sp>
          </p:grpSp>
        </p:grpSp>
      </p:grpSp>
      <p:sp>
        <p:nvSpPr>
          <p:cNvPr id="2" name="Title 1">
            <a:extLst>
              <a:ext uri="{FF2B5EF4-FFF2-40B4-BE49-F238E27FC236}">
                <a16:creationId xmlns:a16="http://schemas.microsoft.com/office/drawing/2014/main" id="{1C7F5834-612D-4632-80BC-6A0D6125B323}"/>
              </a:ext>
            </a:extLst>
          </p:cNvPr>
          <p:cNvSpPr>
            <a:spLocks noGrp="1"/>
          </p:cNvSpPr>
          <p:nvPr>
            <p:ph type="title"/>
          </p:nvPr>
        </p:nvSpPr>
        <p:spPr/>
        <p:txBody>
          <a:bodyPr>
            <a:normAutofit/>
          </a:bodyPr>
          <a:lstStyle/>
          <a:p>
            <a:r>
              <a:rPr lang="en-US" sz="3200" b="1" dirty="0"/>
              <a:t>Data Audit, Cleaning, &amp; Preprocessing</a:t>
            </a:r>
          </a:p>
        </p:txBody>
      </p:sp>
      <p:sp>
        <p:nvSpPr>
          <p:cNvPr id="3" name="Rectangle 1">
            <a:extLst>
              <a:ext uri="{FF2B5EF4-FFF2-40B4-BE49-F238E27FC236}">
                <a16:creationId xmlns:a16="http://schemas.microsoft.com/office/drawing/2014/main" id="{E5036BE6-A0F6-44F9-9D4E-B715B78820F6}"/>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25B30F2-B09D-4F40-B7AB-B5ACE5F85B7C}"/>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99B667CC-B933-4B77-9D7B-4947A4D77CD8}"/>
              </a:ext>
            </a:extLst>
          </p:cNvPr>
          <p:cNvSpPr>
            <a:spLocks noChangeArrowheads="1"/>
          </p:cNvSpPr>
          <p:nvPr/>
        </p:nvSpPr>
        <p:spPr bwMode="auto">
          <a:xfrm>
            <a:off x="0" y="182433"/>
            <a:ext cx="17634"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73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56176B7-ED02-4A5B-BAD6-7CF6DC6E8332}"/>
              </a:ext>
            </a:extLst>
          </p:cNvPr>
          <p:cNvSpPr>
            <a:spLocks noGrp="1"/>
          </p:cNvSpPr>
          <p:nvPr>
            <p:ph type="title"/>
          </p:nvPr>
        </p:nvSpPr>
        <p:spPr/>
        <p:txBody>
          <a:bodyPr>
            <a:normAutofit/>
          </a:bodyPr>
          <a:lstStyle/>
          <a:p>
            <a:r>
              <a:rPr lang="en-US" sz="3200" b="1" dirty="0"/>
              <a:t>Data Audit, Cleaning, &amp; Preprocessing</a:t>
            </a:r>
            <a:endParaRPr lang="en-US" sz="3200" dirty="0"/>
          </a:p>
        </p:txBody>
      </p:sp>
      <p:sp>
        <p:nvSpPr>
          <p:cNvPr id="8" name="Content Placeholder 7">
            <a:extLst>
              <a:ext uri="{FF2B5EF4-FFF2-40B4-BE49-F238E27FC236}">
                <a16:creationId xmlns:a16="http://schemas.microsoft.com/office/drawing/2014/main" id="{58E41AF9-D99A-48A6-B3B4-03EF3A686D94}"/>
              </a:ext>
            </a:extLst>
          </p:cNvPr>
          <p:cNvSpPr>
            <a:spLocks noGrp="1"/>
          </p:cNvSpPr>
          <p:nvPr>
            <p:ph idx="1"/>
          </p:nvPr>
        </p:nvSpPr>
        <p:spPr/>
        <p:txBody>
          <a:bodyPr/>
          <a:lstStyle/>
          <a:p>
            <a:pPr>
              <a:spcAft>
                <a:spcPts val="600"/>
              </a:spcAft>
            </a:pPr>
            <a:r>
              <a:rPr lang="en-US" sz="2000" b="1" dirty="0"/>
              <a:t>The target variable is the Season Adjusted Wins Deviation and can be described as:</a:t>
            </a:r>
          </a:p>
          <a:p>
            <a:pPr lvl="1"/>
            <a:r>
              <a:rPr lang="en-US" sz="1800" dirty="0"/>
              <a:t>Team deviation of adjusted wins per season</a:t>
            </a:r>
          </a:p>
          <a:p>
            <a:pPr lvl="1"/>
            <a:r>
              <a:rPr lang="en-US" sz="1800" dirty="0"/>
              <a:t>Formula: deviation of (wins + (ties / 2))</a:t>
            </a:r>
          </a:p>
          <a:p>
            <a:pPr lvl="1"/>
            <a:r>
              <a:rPr lang="en-US" sz="1800" dirty="0"/>
              <a:t>The data is continuous </a:t>
            </a:r>
          </a:p>
          <a:p>
            <a:pPr lvl="1"/>
            <a:r>
              <a:rPr lang="en-US" sz="1800" dirty="0"/>
              <a:t>There is no duplicate or null data</a:t>
            </a:r>
          </a:p>
          <a:p>
            <a:pPr lvl="1"/>
            <a:r>
              <a:rPr lang="en-US" sz="1800" dirty="0"/>
              <a:t>Outliers were removed from Season Adjusted Wins to remove any bias generated from any anomalies in the data acting as a form of regularization.</a:t>
            </a:r>
            <a:br>
              <a:rPr lang="en-US" dirty="0"/>
            </a:br>
            <a:endParaRPr lang="en-US" dirty="0"/>
          </a:p>
        </p:txBody>
      </p:sp>
    </p:spTree>
    <p:extLst>
      <p:ext uri="{BB962C8B-B14F-4D97-AF65-F5344CB8AC3E}">
        <p14:creationId xmlns:p14="http://schemas.microsoft.com/office/powerpoint/2010/main" val="163875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54FEA12-8309-4548-AFF5-31D4D79AF97D}">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29857</TotalTime>
  <Words>2214</Words>
  <Application>Microsoft Office PowerPoint</Application>
  <PresentationFormat>Widescreen</PresentationFormat>
  <Paragraphs>292</Paragraphs>
  <Slides>37</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Helvetica Neue</vt:lpstr>
      <vt:lpstr>Office Theme</vt:lpstr>
      <vt:lpstr>Improving NHL Season and Playoff Outcomes</vt:lpstr>
      <vt:lpstr>Overview</vt:lpstr>
      <vt:lpstr>Key Insights &amp; Recommendations</vt:lpstr>
      <vt:lpstr>Outcomes</vt:lpstr>
      <vt:lpstr>Outcomes</vt:lpstr>
      <vt:lpstr>Data</vt:lpstr>
      <vt:lpstr>Linear Regression</vt:lpstr>
      <vt:lpstr>Data Audit, Cleaning, &amp; Preprocessing</vt:lpstr>
      <vt:lpstr>Data Audit, Cleaning, &amp; Preprocessing</vt:lpstr>
      <vt:lpstr>Feature Selection</vt:lpstr>
      <vt:lpstr>Feature Selection</vt:lpstr>
      <vt:lpstr>K-Fold Cross Validation</vt:lpstr>
      <vt:lpstr>K-Fold Cross Validation</vt:lpstr>
      <vt:lpstr>K-Fold Cross Validation</vt:lpstr>
      <vt:lpstr>K-Fold Cross Validation</vt:lpstr>
      <vt:lpstr>K-Fold Cross Validation</vt:lpstr>
      <vt:lpstr>Model Training &amp; Evaluation</vt:lpstr>
      <vt:lpstr>Model Testing &amp; Evaluation</vt:lpstr>
      <vt:lpstr>Model Finalization &amp; Feature Importance</vt:lpstr>
      <vt:lpstr>Multiple Linear Regression Model Summary</vt:lpstr>
      <vt:lpstr>Logistic Regression</vt:lpstr>
      <vt:lpstr>Data Audit, Cleaning, &amp; Preprocessing</vt:lpstr>
      <vt:lpstr>Data Audit, Cleaning, &amp; Preprocessing</vt:lpstr>
      <vt:lpstr>Feature Selection</vt:lpstr>
      <vt:lpstr>K-Fold Cross Validation &amp; Grid Search</vt:lpstr>
      <vt:lpstr>K-Fold Cross Validation &amp; Grid Search</vt:lpstr>
      <vt:lpstr>K-Fold Cross Validation &amp; Grid Search</vt:lpstr>
      <vt:lpstr>K-Fold Cross Validation &amp; Grid Search</vt:lpstr>
      <vt:lpstr>K-Fold Cross Validation &amp; Grid Search</vt:lpstr>
      <vt:lpstr>K-Fold Cross Validation &amp; Grid Search</vt:lpstr>
      <vt:lpstr>Model Training &amp; Evaluation</vt:lpstr>
      <vt:lpstr>Model Testing &amp; Evaluation</vt:lpstr>
      <vt:lpstr>Model Finalization &amp; Feature Importance</vt:lpstr>
      <vt:lpstr>Logistic Regression Model Summary</vt:lpstr>
      <vt:lpstr>Review</vt:lpstr>
      <vt:lpstr>END</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Intel’s Customer Recommendations</dc:title>
  <dc:creator>Josepp Benvenuto</dc:creator>
  <cp:lastModifiedBy>Joey Benvenuto - ONR</cp:lastModifiedBy>
  <cp:revision>267</cp:revision>
  <dcterms:created xsi:type="dcterms:W3CDTF">2021-07-15T20:59:04Z</dcterms:created>
  <dcterms:modified xsi:type="dcterms:W3CDTF">2022-07-28T16:51:58Z</dcterms:modified>
</cp:coreProperties>
</file>