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1"/>
  </p:sldMasterIdLst>
  <p:notesMasterIdLst>
    <p:notesMasterId r:id="rId28"/>
  </p:notesMasterIdLst>
  <p:sldIdLst>
    <p:sldId id="316" r:id="rId2"/>
    <p:sldId id="317" r:id="rId3"/>
    <p:sldId id="259" r:id="rId4"/>
    <p:sldId id="322" r:id="rId5"/>
    <p:sldId id="287" r:id="rId6"/>
    <p:sldId id="310" r:id="rId7"/>
    <p:sldId id="314" r:id="rId8"/>
    <p:sldId id="294" r:id="rId9"/>
    <p:sldId id="318" r:id="rId10"/>
    <p:sldId id="311" r:id="rId11"/>
    <p:sldId id="312" r:id="rId12"/>
    <p:sldId id="325" r:id="rId13"/>
    <p:sldId id="319" r:id="rId14"/>
    <p:sldId id="308" r:id="rId15"/>
    <p:sldId id="326" r:id="rId16"/>
    <p:sldId id="320" r:id="rId17"/>
    <p:sldId id="327" r:id="rId18"/>
    <p:sldId id="328" r:id="rId19"/>
    <p:sldId id="329" r:id="rId20"/>
    <p:sldId id="330" r:id="rId21"/>
    <p:sldId id="331" r:id="rId22"/>
    <p:sldId id="332" r:id="rId23"/>
    <p:sldId id="321" r:id="rId24"/>
    <p:sldId id="309" r:id="rId25"/>
    <p:sldId id="324" r:id="rId26"/>
    <p:sldId id="27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2300"/>
    <a:srgbClr val="FF8988"/>
    <a:srgbClr val="0079BD"/>
    <a:srgbClr val="2B3D51"/>
    <a:srgbClr val="6CBCDD"/>
    <a:srgbClr val="D5DBDB"/>
    <a:srgbClr val="079E94"/>
    <a:srgbClr val="8CBD1F"/>
    <a:srgbClr val="F49E00"/>
    <a:srgbClr val="FA44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F3C12B-3FE7-4DAA-8CBD-2F3E4E20A882}" v="6" dt="2021-04-12T16:42:49.387"/>
    <p1510:client id="{4A742730-2B70-4C51-8034-7C25749C0097}" v="318" dt="2021-04-12T02:46:01.567"/>
    <p1510:client id="{4F81E2E0-611F-4126-BEDB-4699DB24A793}" v="15" dt="2021-04-12T16:31:37.195"/>
    <p1510:client id="{A11AEEA8-A364-47B6-AEFA-8672579DFE1C}" v="50" dt="2021-04-12T16:29:13.917"/>
    <p1510:client id="{BF318B17-49BE-4F18-BCAC-AF8AB5BB5454}" v="1" dt="2021-04-12T16:37:11.437"/>
    <p1510:client id="{DDFA5815-A445-4C81-B1AC-AC30DF2705BF}" v="36" dt="2021-04-12T16:34:57.002"/>
    <p1510:client id="{F630FD84-9007-4922-BAE8-C3C08E33E7C4}" v="14" dt="2021-04-12T02:48:04.4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81"/>
    <p:restoredTop sz="94541"/>
  </p:normalViewPr>
  <p:slideViewPr>
    <p:cSldViewPr snapToGrid="0" snapToObjects="1">
      <p:cViewPr varScale="1">
        <p:scale>
          <a:sx n="124" d="100"/>
          <a:sy n="124" d="100"/>
        </p:scale>
        <p:origin x="100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pp Benvenuto" userId="f32d2174cb2c03ad" providerId="Windows Live" clId="Web-{DDFA5815-A445-4C81-B1AC-AC30DF2705BF}"/>
    <pc:docChg chg="modSld">
      <pc:chgData name="Josepp Benvenuto" userId="f32d2174cb2c03ad" providerId="Windows Live" clId="Web-{DDFA5815-A445-4C81-B1AC-AC30DF2705BF}" dt="2021-04-12T16:34:57.002" v="13" actId="14100"/>
      <pc:docMkLst>
        <pc:docMk/>
      </pc:docMkLst>
      <pc:sldChg chg="modSp">
        <pc:chgData name="Josepp Benvenuto" userId="f32d2174cb2c03ad" providerId="Windows Live" clId="Web-{DDFA5815-A445-4C81-B1AC-AC30DF2705BF}" dt="2021-04-12T16:34:57.002" v="13" actId="14100"/>
        <pc:sldMkLst>
          <pc:docMk/>
          <pc:sldMk cId="951282683" sldId="276"/>
        </pc:sldMkLst>
        <pc:spChg chg="mod">
          <ac:chgData name="Josepp Benvenuto" userId="f32d2174cb2c03ad" providerId="Windows Live" clId="Web-{DDFA5815-A445-4C81-B1AC-AC30DF2705BF}" dt="2021-04-12T16:34:57.002" v="13" actId="14100"/>
          <ac:spMkLst>
            <pc:docMk/>
            <pc:sldMk cId="951282683" sldId="276"/>
            <ac:spMk id="50" creationId="{A8AD3BC7-24DE-2441-A309-7FFA32D7C382}"/>
          </ac:spMkLst>
        </pc:spChg>
      </pc:sldChg>
      <pc:sldChg chg="modSp">
        <pc:chgData name="Josepp Benvenuto" userId="f32d2174cb2c03ad" providerId="Windows Live" clId="Web-{DDFA5815-A445-4C81-B1AC-AC30DF2705BF}" dt="2021-04-12T16:34:39.845" v="12" actId="20577"/>
        <pc:sldMkLst>
          <pc:docMk/>
          <pc:sldMk cId="1190187749" sldId="282"/>
        </pc:sldMkLst>
        <pc:spChg chg="mod">
          <ac:chgData name="Josepp Benvenuto" userId="f32d2174cb2c03ad" providerId="Windows Live" clId="Web-{DDFA5815-A445-4C81-B1AC-AC30DF2705BF}" dt="2021-04-12T16:34:39.845" v="12" actId="20577"/>
          <ac:spMkLst>
            <pc:docMk/>
            <pc:sldMk cId="1190187749" sldId="282"/>
            <ac:spMk id="18" creationId="{13BC456F-328B-F248-A672-A8D84DA8061C}"/>
          </ac:spMkLst>
        </pc:spChg>
      </pc:sldChg>
      <pc:sldChg chg="modSp">
        <pc:chgData name="Josepp Benvenuto" userId="f32d2174cb2c03ad" providerId="Windows Live" clId="Web-{DDFA5815-A445-4C81-B1AC-AC30DF2705BF}" dt="2021-04-12T16:34:17.751" v="9" actId="20577"/>
        <pc:sldMkLst>
          <pc:docMk/>
          <pc:sldMk cId="291737531" sldId="308"/>
        </pc:sldMkLst>
        <pc:spChg chg="mod">
          <ac:chgData name="Josepp Benvenuto" userId="f32d2174cb2c03ad" providerId="Windows Live" clId="Web-{DDFA5815-A445-4C81-B1AC-AC30DF2705BF}" dt="2021-04-12T16:34:17.751" v="9" actId="20577"/>
          <ac:spMkLst>
            <pc:docMk/>
            <pc:sldMk cId="291737531" sldId="308"/>
            <ac:spMk id="39" creationId="{ED2DCC06-F5C7-8148-8000-D591BDA04FFA}"/>
          </ac:spMkLst>
        </pc:spChg>
        <pc:spChg chg="mod">
          <ac:chgData name="Josepp Benvenuto" userId="f32d2174cb2c03ad" providerId="Windows Live" clId="Web-{DDFA5815-A445-4C81-B1AC-AC30DF2705BF}" dt="2021-04-12T16:34:08.376" v="7" actId="20577"/>
          <ac:spMkLst>
            <pc:docMk/>
            <pc:sldMk cId="291737531" sldId="308"/>
            <ac:spMk id="41" creationId="{12BF0E89-B747-034A-A3B9-AD426CA5F8AD}"/>
          </ac:spMkLst>
        </pc:spChg>
      </pc:sldChg>
      <pc:sldChg chg="modSp">
        <pc:chgData name="Josepp Benvenuto" userId="f32d2174cb2c03ad" providerId="Windows Live" clId="Web-{DDFA5815-A445-4C81-B1AC-AC30DF2705BF}" dt="2021-04-12T16:33:49.079" v="5" actId="20577"/>
        <pc:sldMkLst>
          <pc:docMk/>
          <pc:sldMk cId="3394618011" sldId="312"/>
        </pc:sldMkLst>
        <pc:spChg chg="mod">
          <ac:chgData name="Josepp Benvenuto" userId="f32d2174cb2c03ad" providerId="Windows Live" clId="Web-{DDFA5815-A445-4C81-B1AC-AC30DF2705BF}" dt="2021-04-12T16:33:30.423" v="3" actId="20577"/>
          <ac:spMkLst>
            <pc:docMk/>
            <pc:sldMk cId="3394618011" sldId="312"/>
            <ac:spMk id="23" creationId="{91CE2BC1-A6FD-EE48-940C-7AB168774BF5}"/>
          </ac:spMkLst>
        </pc:spChg>
        <pc:spChg chg="mod">
          <ac:chgData name="Josepp Benvenuto" userId="f32d2174cb2c03ad" providerId="Windows Live" clId="Web-{DDFA5815-A445-4C81-B1AC-AC30DF2705BF}" dt="2021-04-12T16:33:49.079" v="5" actId="20577"/>
          <ac:spMkLst>
            <pc:docMk/>
            <pc:sldMk cId="3394618011" sldId="312"/>
            <ac:spMk id="24" creationId="{B17524A3-4C21-8843-9CAC-2BF08D440A16}"/>
          </ac:spMkLst>
        </pc:spChg>
      </pc:sldChg>
    </pc:docChg>
  </pc:docChgLst>
  <pc:docChgLst>
    <pc:chgData name="Josepp Benvenuto" userId="f32d2174cb2c03ad" providerId="Windows Live" clId="Web-{BF318B17-49BE-4F18-BCAC-AF8AB5BB5454}"/>
    <pc:docChg chg="modSld">
      <pc:chgData name="Josepp Benvenuto" userId="f32d2174cb2c03ad" providerId="Windows Live" clId="Web-{BF318B17-49BE-4F18-BCAC-AF8AB5BB5454}" dt="2021-04-12T16:37:11.437" v="0" actId="14100"/>
      <pc:docMkLst>
        <pc:docMk/>
      </pc:docMkLst>
      <pc:sldChg chg="modSp">
        <pc:chgData name="Josepp Benvenuto" userId="f32d2174cb2c03ad" providerId="Windows Live" clId="Web-{BF318B17-49BE-4F18-BCAC-AF8AB5BB5454}" dt="2021-04-12T16:37:11.437" v="0" actId="14100"/>
        <pc:sldMkLst>
          <pc:docMk/>
          <pc:sldMk cId="951282683" sldId="276"/>
        </pc:sldMkLst>
        <pc:grpChg chg="mod">
          <ac:chgData name="Josepp Benvenuto" userId="f32d2174cb2c03ad" providerId="Windows Live" clId="Web-{BF318B17-49BE-4F18-BCAC-AF8AB5BB5454}" dt="2021-04-12T16:37:11.437" v="0" actId="14100"/>
          <ac:grpSpMkLst>
            <pc:docMk/>
            <pc:sldMk cId="951282683" sldId="276"/>
            <ac:grpSpMk id="6" creationId="{38588645-3B23-DE42-A486-89818756FAD0}"/>
          </ac:grpSpMkLst>
        </pc:grpChg>
      </pc:sldChg>
    </pc:docChg>
  </pc:docChgLst>
  <pc:docChgLst>
    <pc:chgData name="Josepp Benvenuto" userId="f32d2174cb2c03ad" providerId="Windows Live" clId="Web-{04F3C12B-3FE7-4DAA-8CBD-2F3E4E20A882}"/>
    <pc:docChg chg="modSld">
      <pc:chgData name="Josepp Benvenuto" userId="f32d2174cb2c03ad" providerId="Windows Live" clId="Web-{04F3C12B-3FE7-4DAA-8CBD-2F3E4E20A882}" dt="2021-04-12T16:42:49.387" v="5" actId="1076"/>
      <pc:docMkLst>
        <pc:docMk/>
      </pc:docMkLst>
      <pc:sldChg chg="addSp delSp modSp">
        <pc:chgData name="Josepp Benvenuto" userId="f32d2174cb2c03ad" providerId="Windows Live" clId="Web-{04F3C12B-3FE7-4DAA-8CBD-2F3E4E20A882}" dt="2021-04-12T16:42:49.387" v="5" actId="1076"/>
        <pc:sldMkLst>
          <pc:docMk/>
          <pc:sldMk cId="3511131761" sldId="309"/>
        </pc:sldMkLst>
        <pc:spChg chg="mod topLvl">
          <ac:chgData name="Josepp Benvenuto" userId="f32d2174cb2c03ad" providerId="Windows Live" clId="Web-{04F3C12B-3FE7-4DAA-8CBD-2F3E4E20A882}" dt="2021-04-12T16:42:09.777" v="3"/>
          <ac:spMkLst>
            <pc:docMk/>
            <pc:sldMk cId="3511131761" sldId="309"/>
            <ac:spMk id="9" creationId="{9255CCB1-27D7-C147-B62E-7FBF387303CC}"/>
          </ac:spMkLst>
        </pc:spChg>
        <pc:spChg chg="topLvl">
          <ac:chgData name="Josepp Benvenuto" userId="f32d2174cb2c03ad" providerId="Windows Live" clId="Web-{04F3C12B-3FE7-4DAA-8CBD-2F3E4E20A882}" dt="2021-04-12T16:42:09.777" v="3"/>
          <ac:spMkLst>
            <pc:docMk/>
            <pc:sldMk cId="3511131761" sldId="309"/>
            <ac:spMk id="10" creationId="{FC760F6E-A09B-7542-86AB-6A713E22CE53}"/>
          </ac:spMkLst>
        </pc:spChg>
        <pc:spChg chg="topLvl">
          <ac:chgData name="Josepp Benvenuto" userId="f32d2174cb2c03ad" providerId="Windows Live" clId="Web-{04F3C12B-3FE7-4DAA-8CBD-2F3E4E20A882}" dt="2021-04-12T16:42:09.777" v="3"/>
          <ac:spMkLst>
            <pc:docMk/>
            <pc:sldMk cId="3511131761" sldId="309"/>
            <ac:spMk id="28" creationId="{F9A7FBA4-51CE-8E43-B870-4825236AE67A}"/>
          </ac:spMkLst>
        </pc:spChg>
        <pc:grpChg chg="add mod">
          <ac:chgData name="Josepp Benvenuto" userId="f32d2174cb2c03ad" providerId="Windows Live" clId="Web-{04F3C12B-3FE7-4DAA-8CBD-2F3E4E20A882}" dt="2021-04-12T16:42:49.387" v="5" actId="1076"/>
          <ac:grpSpMkLst>
            <pc:docMk/>
            <pc:sldMk cId="3511131761" sldId="309"/>
            <ac:grpSpMk id="2" creationId="{FC02C6E2-9C91-4452-A3A2-AB86B85CCD62}"/>
          </ac:grpSpMkLst>
        </pc:grpChg>
        <pc:grpChg chg="topLvl">
          <ac:chgData name="Josepp Benvenuto" userId="f32d2174cb2c03ad" providerId="Windows Live" clId="Web-{04F3C12B-3FE7-4DAA-8CBD-2F3E4E20A882}" dt="2021-04-12T16:42:09.777" v="3"/>
          <ac:grpSpMkLst>
            <pc:docMk/>
            <pc:sldMk cId="3511131761" sldId="309"/>
            <ac:grpSpMk id="13" creationId="{091AD145-986F-2B4D-9ED3-D3DF80D885DB}"/>
          </ac:grpSpMkLst>
        </pc:grpChg>
        <pc:grpChg chg="del topLvl">
          <ac:chgData name="Josepp Benvenuto" userId="f32d2174cb2c03ad" providerId="Windows Live" clId="Web-{04F3C12B-3FE7-4DAA-8CBD-2F3E4E20A882}" dt="2021-04-12T16:42:09.777" v="3"/>
          <ac:grpSpMkLst>
            <pc:docMk/>
            <pc:sldMk cId="3511131761" sldId="309"/>
            <ac:grpSpMk id="57" creationId="{67801217-7BD8-C446-BFB1-6BFBC6F1050A}"/>
          </ac:grpSpMkLst>
        </pc:grpChg>
        <pc:grpChg chg="del">
          <ac:chgData name="Josepp Benvenuto" userId="f32d2174cb2c03ad" providerId="Windows Live" clId="Web-{04F3C12B-3FE7-4DAA-8CBD-2F3E4E20A882}" dt="2021-04-12T16:40:37.450" v="2"/>
          <ac:grpSpMkLst>
            <pc:docMk/>
            <pc:sldMk cId="3511131761" sldId="309"/>
            <ac:grpSpMk id="58" creationId="{77D1190F-C15A-5643-B04C-E4DC9ECF0705}"/>
          </ac:grpSpMkLst>
        </pc:grpChg>
        <pc:cxnChg chg="topLvl">
          <ac:chgData name="Josepp Benvenuto" userId="f32d2174cb2c03ad" providerId="Windows Live" clId="Web-{04F3C12B-3FE7-4DAA-8CBD-2F3E4E20A882}" dt="2021-04-12T16:40:37.450" v="2"/>
          <ac:cxnSpMkLst>
            <pc:docMk/>
            <pc:sldMk cId="3511131761" sldId="309"/>
            <ac:cxnSpMk id="12" creationId="{FB89D416-034E-9D4D-92DD-D864A58693B3}"/>
          </ac:cxnSpMkLst>
        </pc:cxnChg>
        <pc:cxnChg chg="topLvl">
          <ac:chgData name="Josepp Benvenuto" userId="f32d2174cb2c03ad" providerId="Windows Live" clId="Web-{04F3C12B-3FE7-4DAA-8CBD-2F3E4E20A882}" dt="2021-04-12T16:42:09.777" v="3"/>
          <ac:cxnSpMkLst>
            <pc:docMk/>
            <pc:sldMk cId="3511131761" sldId="309"/>
            <ac:cxnSpMk id="39" creationId="{1ED86F6B-96BC-A94F-834A-BB0DCF9627C4}"/>
          </ac:cxnSpMkLst>
        </pc:cxnChg>
        <pc:cxnChg chg="topLvl">
          <ac:chgData name="Josepp Benvenuto" userId="f32d2174cb2c03ad" providerId="Windows Live" clId="Web-{04F3C12B-3FE7-4DAA-8CBD-2F3E4E20A882}" dt="2021-04-12T16:42:09.777" v="3"/>
          <ac:cxnSpMkLst>
            <pc:docMk/>
            <pc:sldMk cId="3511131761" sldId="309"/>
            <ac:cxnSpMk id="40" creationId="{2E8DF307-16A0-D642-835C-D31302D4AC61}"/>
          </ac:cxnSpMkLst>
        </pc:cxnChg>
        <pc:cxnChg chg="topLvl">
          <ac:chgData name="Josepp Benvenuto" userId="f32d2174cb2c03ad" providerId="Windows Live" clId="Web-{04F3C12B-3FE7-4DAA-8CBD-2F3E4E20A882}" dt="2021-04-12T16:40:37.450" v="2"/>
          <ac:cxnSpMkLst>
            <pc:docMk/>
            <pc:sldMk cId="3511131761" sldId="309"/>
            <ac:cxnSpMk id="41" creationId="{106FAAD0-E0D3-B346-9CBA-2913464C7396}"/>
          </ac:cxnSpMkLst>
        </pc:cxnChg>
        <pc:cxnChg chg="topLvl">
          <ac:chgData name="Josepp Benvenuto" userId="f32d2174cb2c03ad" providerId="Windows Live" clId="Web-{04F3C12B-3FE7-4DAA-8CBD-2F3E4E20A882}" dt="2021-04-12T16:42:09.777" v="3"/>
          <ac:cxnSpMkLst>
            <pc:docMk/>
            <pc:sldMk cId="3511131761" sldId="309"/>
            <ac:cxnSpMk id="42" creationId="{66F8D651-EA4E-B748-A0AD-0ECE15515E66}"/>
          </ac:cxnSpMkLst>
        </pc:cxnChg>
        <pc:cxnChg chg="topLvl">
          <ac:chgData name="Josepp Benvenuto" userId="f32d2174cb2c03ad" providerId="Windows Live" clId="Web-{04F3C12B-3FE7-4DAA-8CBD-2F3E4E20A882}" dt="2021-04-12T16:42:09.777" v="3"/>
          <ac:cxnSpMkLst>
            <pc:docMk/>
            <pc:sldMk cId="3511131761" sldId="309"/>
            <ac:cxnSpMk id="43" creationId="{A46A24A8-EB84-F54E-AF64-17A8BF50EC22}"/>
          </ac:cxnSpMkLst>
        </pc:cxnChg>
      </pc:sldChg>
    </pc:docChg>
  </pc:docChgLst>
  <pc:docChgLst>
    <pc:chgData name="Josepp Benvenuto" userId="f32d2174cb2c03ad" providerId="Windows Live" clId="Web-{A11AEEA8-A364-47B6-AEFA-8672579DFE1C}"/>
    <pc:docChg chg="modSld">
      <pc:chgData name="Josepp Benvenuto" userId="f32d2174cb2c03ad" providerId="Windows Live" clId="Web-{A11AEEA8-A364-47B6-AEFA-8672579DFE1C}" dt="2021-04-12T16:29:13.917" v="20" actId="14100"/>
      <pc:docMkLst>
        <pc:docMk/>
      </pc:docMkLst>
      <pc:sldChg chg="modSp">
        <pc:chgData name="Josepp Benvenuto" userId="f32d2174cb2c03ad" providerId="Windows Live" clId="Web-{A11AEEA8-A364-47B6-AEFA-8672579DFE1C}" dt="2021-04-12T16:29:13.917" v="20" actId="14100"/>
        <pc:sldMkLst>
          <pc:docMk/>
          <pc:sldMk cId="951282683" sldId="276"/>
        </pc:sldMkLst>
        <pc:spChg chg="mod">
          <ac:chgData name="Josepp Benvenuto" userId="f32d2174cb2c03ad" providerId="Windows Live" clId="Web-{A11AEEA8-A364-47B6-AEFA-8672579DFE1C}" dt="2021-04-12T16:29:10.308" v="19" actId="14100"/>
          <ac:spMkLst>
            <pc:docMk/>
            <pc:sldMk cId="951282683" sldId="276"/>
            <ac:spMk id="50" creationId="{A8AD3BC7-24DE-2441-A309-7FFA32D7C382}"/>
          </ac:spMkLst>
        </pc:spChg>
        <pc:spChg chg="mod">
          <ac:chgData name="Josepp Benvenuto" userId="f32d2174cb2c03ad" providerId="Windows Live" clId="Web-{A11AEEA8-A364-47B6-AEFA-8672579DFE1C}" dt="2021-04-12T16:29:13.917" v="20" actId="14100"/>
          <ac:spMkLst>
            <pc:docMk/>
            <pc:sldMk cId="951282683" sldId="276"/>
            <ac:spMk id="53" creationId="{E1CF52C1-E86B-6A45-AAE5-686F382399F6}"/>
          </ac:spMkLst>
        </pc:spChg>
        <pc:spChg chg="mod">
          <ac:chgData name="Josepp Benvenuto" userId="f32d2174cb2c03ad" providerId="Windows Live" clId="Web-{A11AEEA8-A364-47B6-AEFA-8672579DFE1C}" dt="2021-04-12T16:28:55.683" v="17" actId="14100"/>
          <ac:spMkLst>
            <pc:docMk/>
            <pc:sldMk cId="951282683" sldId="276"/>
            <ac:spMk id="54" creationId="{EC6ED5C0-3254-C64F-9509-666E499F0FD3}"/>
          </ac:spMkLst>
        </pc:spChg>
      </pc:sldChg>
      <pc:sldChg chg="modSp">
        <pc:chgData name="Josepp Benvenuto" userId="f32d2174cb2c03ad" providerId="Windows Live" clId="Web-{A11AEEA8-A364-47B6-AEFA-8672579DFE1C}" dt="2021-04-12T16:28:41.746" v="16" actId="20577"/>
        <pc:sldMkLst>
          <pc:docMk/>
          <pc:sldMk cId="1190187749" sldId="282"/>
        </pc:sldMkLst>
        <pc:spChg chg="mod">
          <ac:chgData name="Josepp Benvenuto" userId="f32d2174cb2c03ad" providerId="Windows Live" clId="Web-{A11AEEA8-A364-47B6-AEFA-8672579DFE1C}" dt="2021-04-12T16:28:41.746" v="16" actId="20577"/>
          <ac:spMkLst>
            <pc:docMk/>
            <pc:sldMk cId="1190187749" sldId="282"/>
            <ac:spMk id="18" creationId="{13BC456F-328B-F248-A672-A8D84DA8061C}"/>
          </ac:spMkLst>
        </pc:spChg>
      </pc:sldChg>
      <pc:sldChg chg="modSp">
        <pc:chgData name="Josepp Benvenuto" userId="f32d2174cb2c03ad" providerId="Windows Live" clId="Web-{A11AEEA8-A364-47B6-AEFA-8672579DFE1C}" dt="2021-04-12T16:28:24.575" v="15" actId="20577"/>
        <pc:sldMkLst>
          <pc:docMk/>
          <pc:sldMk cId="3394618011" sldId="312"/>
        </pc:sldMkLst>
        <pc:spChg chg="mod">
          <ac:chgData name="Josepp Benvenuto" userId="f32d2174cb2c03ad" providerId="Windows Live" clId="Web-{A11AEEA8-A364-47B6-AEFA-8672579DFE1C}" dt="2021-04-12T16:28:24.575" v="15" actId="20577"/>
          <ac:spMkLst>
            <pc:docMk/>
            <pc:sldMk cId="3394618011" sldId="312"/>
            <ac:spMk id="24" creationId="{B17524A3-4C21-8843-9CAC-2BF08D440A16}"/>
          </ac:spMkLst>
        </pc:spChg>
      </pc:sldChg>
    </pc:docChg>
  </pc:docChgLst>
  <pc:docChgLst>
    <pc:chgData name="Josepp Benvenuto" userId="f32d2174cb2c03ad" providerId="Windows Live" clId="Web-{4F81E2E0-611F-4126-BEDB-4699DB24A793}"/>
    <pc:docChg chg="modSld">
      <pc:chgData name="Josepp Benvenuto" userId="f32d2174cb2c03ad" providerId="Windows Live" clId="Web-{4F81E2E0-611F-4126-BEDB-4699DB24A793}" dt="2021-04-12T16:31:37.007" v="6" actId="20577"/>
      <pc:docMkLst>
        <pc:docMk/>
      </pc:docMkLst>
      <pc:sldChg chg="modSp">
        <pc:chgData name="Josepp Benvenuto" userId="f32d2174cb2c03ad" providerId="Windows Live" clId="Web-{4F81E2E0-611F-4126-BEDB-4699DB24A793}" dt="2021-04-12T16:31:37.007" v="6" actId="20577"/>
        <pc:sldMkLst>
          <pc:docMk/>
          <pc:sldMk cId="291737531" sldId="308"/>
        </pc:sldMkLst>
        <pc:spChg chg="mod">
          <ac:chgData name="Josepp Benvenuto" userId="f32d2174cb2c03ad" providerId="Windows Live" clId="Web-{4F81E2E0-611F-4126-BEDB-4699DB24A793}" dt="2021-04-12T16:31:37.007" v="6" actId="20577"/>
          <ac:spMkLst>
            <pc:docMk/>
            <pc:sldMk cId="291737531" sldId="308"/>
            <ac:spMk id="41" creationId="{12BF0E89-B747-034A-A3B9-AD426CA5F8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2A6AC8-5103-0A4D-9510-C76D81DC0F2E}" type="datetimeFigureOut">
              <a:rPr lang="en-US" smtClean="0"/>
              <a:t>5/9/21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88B4F5-80CA-5C42-BA3A-67498A4D44A2}" type="slidenum">
              <a:rPr lang="en-US" smtClean="0"/>
              <a:t>‹#›</a:t>
            </a:fld>
            <a:endParaRPr lang="en-US"/>
          </a:p>
        </p:txBody>
      </p:sp>
    </p:spTree>
    <p:extLst>
      <p:ext uri="{BB962C8B-B14F-4D97-AF65-F5344CB8AC3E}">
        <p14:creationId xmlns:p14="http://schemas.microsoft.com/office/powerpoint/2010/main" val="12632580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88B4F5-80CA-5C42-BA3A-67498A4D44A2}" type="slidenum">
              <a:rPr lang="en-US" smtClean="0"/>
              <a:t>5</a:t>
            </a:fld>
            <a:endParaRPr lang="en-US"/>
          </a:p>
        </p:txBody>
      </p:sp>
    </p:spTree>
    <p:extLst>
      <p:ext uri="{BB962C8B-B14F-4D97-AF65-F5344CB8AC3E}">
        <p14:creationId xmlns:p14="http://schemas.microsoft.com/office/powerpoint/2010/main" val="1498726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88B4F5-80CA-5C42-BA3A-67498A4D44A2}" type="slidenum">
              <a:rPr lang="en-US" smtClean="0"/>
              <a:t>7</a:t>
            </a:fld>
            <a:endParaRPr lang="en-US"/>
          </a:p>
        </p:txBody>
      </p:sp>
    </p:spTree>
    <p:extLst>
      <p:ext uri="{BB962C8B-B14F-4D97-AF65-F5344CB8AC3E}">
        <p14:creationId xmlns:p14="http://schemas.microsoft.com/office/powerpoint/2010/main" val="2389725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88B4F5-80CA-5C42-BA3A-67498A4D44A2}" type="slidenum">
              <a:rPr lang="en-US" smtClean="0"/>
              <a:t>8</a:t>
            </a:fld>
            <a:endParaRPr lang="en-US"/>
          </a:p>
        </p:txBody>
      </p:sp>
    </p:spTree>
    <p:extLst>
      <p:ext uri="{BB962C8B-B14F-4D97-AF65-F5344CB8AC3E}">
        <p14:creationId xmlns:p14="http://schemas.microsoft.com/office/powerpoint/2010/main" val="68386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88B4F5-80CA-5C42-BA3A-67498A4D44A2}" type="slidenum">
              <a:rPr lang="en-US" smtClean="0"/>
              <a:t>14</a:t>
            </a:fld>
            <a:endParaRPr lang="en-US"/>
          </a:p>
        </p:txBody>
      </p:sp>
    </p:spTree>
    <p:extLst>
      <p:ext uri="{BB962C8B-B14F-4D97-AF65-F5344CB8AC3E}">
        <p14:creationId xmlns:p14="http://schemas.microsoft.com/office/powerpoint/2010/main" val="3743744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88B4F5-80CA-5C42-BA3A-67498A4D44A2}" type="slidenum">
              <a:rPr lang="en-US" smtClean="0"/>
              <a:t>25</a:t>
            </a:fld>
            <a:endParaRPr lang="en-US"/>
          </a:p>
        </p:txBody>
      </p:sp>
    </p:spTree>
    <p:extLst>
      <p:ext uri="{BB962C8B-B14F-4D97-AF65-F5344CB8AC3E}">
        <p14:creationId xmlns:p14="http://schemas.microsoft.com/office/powerpoint/2010/main" val="28849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85C18-B0E3-2E45-8374-9674E0ADA4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132B00-E4D6-3642-929E-35380E1AD6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1FB8A7-E307-3F4E-A711-0A912178F28C}"/>
              </a:ext>
            </a:extLst>
          </p:cNvPr>
          <p:cNvSpPr>
            <a:spLocks noGrp="1"/>
          </p:cNvSpPr>
          <p:nvPr>
            <p:ph type="dt" sz="half" idx="10"/>
          </p:nvPr>
        </p:nvSpPr>
        <p:spPr/>
        <p:txBody>
          <a:bodyPr/>
          <a:lstStyle/>
          <a:p>
            <a:fld id="{7880080E-3A09-D345-BB08-78FD290D7795}" type="datetimeFigureOut">
              <a:rPr lang="en-US" smtClean="0"/>
              <a:t>5/9/21</a:t>
            </a:fld>
            <a:endParaRPr lang="en-US"/>
          </a:p>
        </p:txBody>
      </p:sp>
      <p:sp>
        <p:nvSpPr>
          <p:cNvPr id="5" name="Footer Placeholder 4">
            <a:extLst>
              <a:ext uri="{FF2B5EF4-FFF2-40B4-BE49-F238E27FC236}">
                <a16:creationId xmlns:a16="http://schemas.microsoft.com/office/drawing/2014/main" id="{2A58AAF3-7CE0-D74E-8F41-41E954B8DC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298D3-93CD-4A47-8E48-00FAB1005999}"/>
              </a:ext>
            </a:extLst>
          </p:cNvPr>
          <p:cNvSpPr>
            <a:spLocks noGrp="1"/>
          </p:cNvSpPr>
          <p:nvPr>
            <p:ph type="sldNum" sz="quarter" idx="12"/>
          </p:nvPr>
        </p:nvSpPr>
        <p:spPr/>
        <p:txBody>
          <a:bodyPr/>
          <a:lstStyle/>
          <a:p>
            <a:fld id="{AC353449-D9FB-6446-96AC-7C0F8863CCEC}" type="slidenum">
              <a:rPr lang="en-US" smtClean="0"/>
              <a:t>‹#›</a:t>
            </a:fld>
            <a:endParaRPr lang="en-US"/>
          </a:p>
        </p:txBody>
      </p:sp>
    </p:spTree>
    <p:extLst>
      <p:ext uri="{BB962C8B-B14F-4D97-AF65-F5344CB8AC3E}">
        <p14:creationId xmlns:p14="http://schemas.microsoft.com/office/powerpoint/2010/main" val="1480611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3CC80-673C-3040-80DA-E71D56BC62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7F7FA4-5626-5144-A435-41BEA23DC9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1B78B-A8EA-F842-A5C2-9D4FF15497AB}"/>
              </a:ext>
            </a:extLst>
          </p:cNvPr>
          <p:cNvSpPr>
            <a:spLocks noGrp="1"/>
          </p:cNvSpPr>
          <p:nvPr>
            <p:ph type="dt" sz="half" idx="10"/>
          </p:nvPr>
        </p:nvSpPr>
        <p:spPr/>
        <p:txBody>
          <a:bodyPr/>
          <a:lstStyle/>
          <a:p>
            <a:fld id="{7880080E-3A09-D345-BB08-78FD290D7795}" type="datetimeFigureOut">
              <a:rPr lang="en-US" smtClean="0"/>
              <a:t>5/9/21</a:t>
            </a:fld>
            <a:endParaRPr lang="en-US"/>
          </a:p>
        </p:txBody>
      </p:sp>
      <p:sp>
        <p:nvSpPr>
          <p:cNvPr id="5" name="Footer Placeholder 4">
            <a:extLst>
              <a:ext uri="{FF2B5EF4-FFF2-40B4-BE49-F238E27FC236}">
                <a16:creationId xmlns:a16="http://schemas.microsoft.com/office/drawing/2014/main" id="{1008C573-8E81-594F-95E4-A96A25F1A1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C33494-EC6E-D14A-8454-5CAFE0B0D4F7}"/>
              </a:ext>
            </a:extLst>
          </p:cNvPr>
          <p:cNvSpPr>
            <a:spLocks noGrp="1"/>
          </p:cNvSpPr>
          <p:nvPr>
            <p:ph type="sldNum" sz="quarter" idx="12"/>
          </p:nvPr>
        </p:nvSpPr>
        <p:spPr/>
        <p:txBody>
          <a:bodyPr/>
          <a:lstStyle/>
          <a:p>
            <a:fld id="{AC353449-D9FB-6446-96AC-7C0F8863CCEC}" type="slidenum">
              <a:rPr lang="en-US" smtClean="0"/>
              <a:t>‹#›</a:t>
            </a:fld>
            <a:endParaRPr lang="en-US"/>
          </a:p>
        </p:txBody>
      </p:sp>
    </p:spTree>
    <p:extLst>
      <p:ext uri="{BB962C8B-B14F-4D97-AF65-F5344CB8AC3E}">
        <p14:creationId xmlns:p14="http://schemas.microsoft.com/office/powerpoint/2010/main" val="1291428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356CE1-938F-C249-ABA1-A0927BB547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A9205C-DFFE-AA4E-B54E-80B24052EA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874742-D35F-8D44-A6D3-63DBB1A40A98}"/>
              </a:ext>
            </a:extLst>
          </p:cNvPr>
          <p:cNvSpPr>
            <a:spLocks noGrp="1"/>
          </p:cNvSpPr>
          <p:nvPr>
            <p:ph type="dt" sz="half" idx="10"/>
          </p:nvPr>
        </p:nvSpPr>
        <p:spPr/>
        <p:txBody>
          <a:bodyPr/>
          <a:lstStyle/>
          <a:p>
            <a:fld id="{7880080E-3A09-D345-BB08-78FD290D7795}" type="datetimeFigureOut">
              <a:rPr lang="en-US" smtClean="0"/>
              <a:t>5/9/21</a:t>
            </a:fld>
            <a:endParaRPr lang="en-US"/>
          </a:p>
        </p:txBody>
      </p:sp>
      <p:sp>
        <p:nvSpPr>
          <p:cNvPr id="5" name="Footer Placeholder 4">
            <a:extLst>
              <a:ext uri="{FF2B5EF4-FFF2-40B4-BE49-F238E27FC236}">
                <a16:creationId xmlns:a16="http://schemas.microsoft.com/office/drawing/2014/main" id="{3543E007-0AE5-E54F-8D45-AC7F63C711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E0452A-4B30-BF49-B988-9EF38A385871}"/>
              </a:ext>
            </a:extLst>
          </p:cNvPr>
          <p:cNvSpPr>
            <a:spLocks noGrp="1"/>
          </p:cNvSpPr>
          <p:nvPr>
            <p:ph type="sldNum" sz="quarter" idx="12"/>
          </p:nvPr>
        </p:nvSpPr>
        <p:spPr/>
        <p:txBody>
          <a:bodyPr/>
          <a:lstStyle/>
          <a:p>
            <a:fld id="{AC353449-D9FB-6446-96AC-7C0F8863CCEC}" type="slidenum">
              <a:rPr lang="en-US" smtClean="0"/>
              <a:t>‹#›</a:t>
            </a:fld>
            <a:endParaRPr lang="en-US"/>
          </a:p>
        </p:txBody>
      </p:sp>
    </p:spTree>
    <p:extLst>
      <p:ext uri="{BB962C8B-B14F-4D97-AF65-F5344CB8AC3E}">
        <p14:creationId xmlns:p14="http://schemas.microsoft.com/office/powerpoint/2010/main" val="1179934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A3608-7367-0346-91CD-9741356D2F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81755C-E6CE-3344-9BD6-A7FE4B0B81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805E49-FE9C-6947-9B6C-AB87721A9BDE}"/>
              </a:ext>
            </a:extLst>
          </p:cNvPr>
          <p:cNvSpPr>
            <a:spLocks noGrp="1"/>
          </p:cNvSpPr>
          <p:nvPr>
            <p:ph type="dt" sz="half" idx="10"/>
          </p:nvPr>
        </p:nvSpPr>
        <p:spPr/>
        <p:txBody>
          <a:bodyPr/>
          <a:lstStyle/>
          <a:p>
            <a:fld id="{7880080E-3A09-D345-BB08-78FD290D7795}" type="datetimeFigureOut">
              <a:rPr lang="en-US" smtClean="0"/>
              <a:t>5/9/21</a:t>
            </a:fld>
            <a:endParaRPr lang="en-US"/>
          </a:p>
        </p:txBody>
      </p:sp>
      <p:sp>
        <p:nvSpPr>
          <p:cNvPr id="5" name="Footer Placeholder 4">
            <a:extLst>
              <a:ext uri="{FF2B5EF4-FFF2-40B4-BE49-F238E27FC236}">
                <a16:creationId xmlns:a16="http://schemas.microsoft.com/office/drawing/2014/main" id="{596DBA35-EDE8-2F4C-B2EC-27664AB910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361780-35FF-074C-8355-FF168A883537}"/>
              </a:ext>
            </a:extLst>
          </p:cNvPr>
          <p:cNvSpPr>
            <a:spLocks noGrp="1"/>
          </p:cNvSpPr>
          <p:nvPr>
            <p:ph type="sldNum" sz="quarter" idx="12"/>
          </p:nvPr>
        </p:nvSpPr>
        <p:spPr/>
        <p:txBody>
          <a:bodyPr/>
          <a:lstStyle/>
          <a:p>
            <a:fld id="{AC353449-D9FB-6446-96AC-7C0F8863CCEC}" type="slidenum">
              <a:rPr lang="en-US" smtClean="0"/>
              <a:t>‹#›</a:t>
            </a:fld>
            <a:endParaRPr lang="en-US"/>
          </a:p>
        </p:txBody>
      </p:sp>
    </p:spTree>
    <p:extLst>
      <p:ext uri="{BB962C8B-B14F-4D97-AF65-F5344CB8AC3E}">
        <p14:creationId xmlns:p14="http://schemas.microsoft.com/office/powerpoint/2010/main" val="1136735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85CF1-2D45-734C-90B8-6E97E4AD21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B8FE8F4-9CF3-CF40-B5B4-20EA4FF348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4CB3C0-B256-9C4D-89E9-9F13EFCC9CB6}"/>
              </a:ext>
            </a:extLst>
          </p:cNvPr>
          <p:cNvSpPr>
            <a:spLocks noGrp="1"/>
          </p:cNvSpPr>
          <p:nvPr>
            <p:ph type="dt" sz="half" idx="10"/>
          </p:nvPr>
        </p:nvSpPr>
        <p:spPr/>
        <p:txBody>
          <a:bodyPr/>
          <a:lstStyle/>
          <a:p>
            <a:fld id="{7880080E-3A09-D345-BB08-78FD290D7795}" type="datetimeFigureOut">
              <a:rPr lang="en-US" smtClean="0"/>
              <a:t>5/9/21</a:t>
            </a:fld>
            <a:endParaRPr lang="en-US"/>
          </a:p>
        </p:txBody>
      </p:sp>
      <p:sp>
        <p:nvSpPr>
          <p:cNvPr id="5" name="Footer Placeholder 4">
            <a:extLst>
              <a:ext uri="{FF2B5EF4-FFF2-40B4-BE49-F238E27FC236}">
                <a16:creationId xmlns:a16="http://schemas.microsoft.com/office/drawing/2014/main" id="{1A70E473-6DC7-B44F-85CD-FB74A2D126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C94691-D091-9C47-8D01-2ED939548366}"/>
              </a:ext>
            </a:extLst>
          </p:cNvPr>
          <p:cNvSpPr>
            <a:spLocks noGrp="1"/>
          </p:cNvSpPr>
          <p:nvPr>
            <p:ph type="sldNum" sz="quarter" idx="12"/>
          </p:nvPr>
        </p:nvSpPr>
        <p:spPr/>
        <p:txBody>
          <a:bodyPr/>
          <a:lstStyle/>
          <a:p>
            <a:fld id="{AC353449-D9FB-6446-96AC-7C0F8863CCEC}" type="slidenum">
              <a:rPr lang="en-US" smtClean="0"/>
              <a:t>‹#›</a:t>
            </a:fld>
            <a:endParaRPr lang="en-US"/>
          </a:p>
        </p:txBody>
      </p:sp>
    </p:spTree>
    <p:extLst>
      <p:ext uri="{BB962C8B-B14F-4D97-AF65-F5344CB8AC3E}">
        <p14:creationId xmlns:p14="http://schemas.microsoft.com/office/powerpoint/2010/main" val="4085144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2394A-A5CA-E44C-AA93-238D507B1E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55CB77-F4C6-DC44-82C9-26178E8C96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3A0E81-C21F-FA48-B6EE-08FA3B03CF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6B7569-4AF6-D54A-807C-0DAD0915F17A}"/>
              </a:ext>
            </a:extLst>
          </p:cNvPr>
          <p:cNvSpPr>
            <a:spLocks noGrp="1"/>
          </p:cNvSpPr>
          <p:nvPr>
            <p:ph type="dt" sz="half" idx="10"/>
          </p:nvPr>
        </p:nvSpPr>
        <p:spPr/>
        <p:txBody>
          <a:bodyPr/>
          <a:lstStyle/>
          <a:p>
            <a:fld id="{7880080E-3A09-D345-BB08-78FD290D7795}" type="datetimeFigureOut">
              <a:rPr lang="en-US" smtClean="0"/>
              <a:t>5/9/21</a:t>
            </a:fld>
            <a:endParaRPr lang="en-US"/>
          </a:p>
        </p:txBody>
      </p:sp>
      <p:sp>
        <p:nvSpPr>
          <p:cNvPr id="6" name="Footer Placeholder 5">
            <a:extLst>
              <a:ext uri="{FF2B5EF4-FFF2-40B4-BE49-F238E27FC236}">
                <a16:creationId xmlns:a16="http://schemas.microsoft.com/office/drawing/2014/main" id="{9273F15E-5F7C-3A48-8A88-BCC13E49ED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EB0650-72B6-5B46-8735-F36AA3DF1082}"/>
              </a:ext>
            </a:extLst>
          </p:cNvPr>
          <p:cNvSpPr>
            <a:spLocks noGrp="1"/>
          </p:cNvSpPr>
          <p:nvPr>
            <p:ph type="sldNum" sz="quarter" idx="12"/>
          </p:nvPr>
        </p:nvSpPr>
        <p:spPr/>
        <p:txBody>
          <a:bodyPr/>
          <a:lstStyle/>
          <a:p>
            <a:fld id="{AC353449-D9FB-6446-96AC-7C0F8863CCEC}" type="slidenum">
              <a:rPr lang="en-US" smtClean="0"/>
              <a:t>‹#›</a:t>
            </a:fld>
            <a:endParaRPr lang="en-US"/>
          </a:p>
        </p:txBody>
      </p:sp>
    </p:spTree>
    <p:extLst>
      <p:ext uri="{BB962C8B-B14F-4D97-AF65-F5344CB8AC3E}">
        <p14:creationId xmlns:p14="http://schemas.microsoft.com/office/powerpoint/2010/main" val="2629788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5B4BD-6D84-7F47-BE54-B4BC4B1A91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FD075C-1A06-D148-B5D3-D87BC0922D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4FD2A9-205E-214E-95CE-E72F98A772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5BF363-E9F4-7349-8631-A13E1431D9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BDD5F4-655A-5243-8F1B-607CDC7087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9771DB-F9AA-E445-9488-39A137459DE9}"/>
              </a:ext>
            </a:extLst>
          </p:cNvPr>
          <p:cNvSpPr>
            <a:spLocks noGrp="1"/>
          </p:cNvSpPr>
          <p:nvPr>
            <p:ph type="dt" sz="half" idx="10"/>
          </p:nvPr>
        </p:nvSpPr>
        <p:spPr/>
        <p:txBody>
          <a:bodyPr/>
          <a:lstStyle/>
          <a:p>
            <a:fld id="{7880080E-3A09-D345-BB08-78FD290D7795}" type="datetimeFigureOut">
              <a:rPr lang="en-US" smtClean="0"/>
              <a:t>5/9/21</a:t>
            </a:fld>
            <a:endParaRPr lang="en-US"/>
          </a:p>
        </p:txBody>
      </p:sp>
      <p:sp>
        <p:nvSpPr>
          <p:cNvPr id="8" name="Footer Placeholder 7">
            <a:extLst>
              <a:ext uri="{FF2B5EF4-FFF2-40B4-BE49-F238E27FC236}">
                <a16:creationId xmlns:a16="http://schemas.microsoft.com/office/drawing/2014/main" id="{0A3FB427-DE7F-ED44-969B-16737B9350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E932646-762C-4A4B-A0F6-91AF318B11A4}"/>
              </a:ext>
            </a:extLst>
          </p:cNvPr>
          <p:cNvSpPr>
            <a:spLocks noGrp="1"/>
          </p:cNvSpPr>
          <p:nvPr>
            <p:ph type="sldNum" sz="quarter" idx="12"/>
          </p:nvPr>
        </p:nvSpPr>
        <p:spPr/>
        <p:txBody>
          <a:bodyPr/>
          <a:lstStyle/>
          <a:p>
            <a:fld id="{AC353449-D9FB-6446-96AC-7C0F8863CCEC}" type="slidenum">
              <a:rPr lang="en-US" smtClean="0"/>
              <a:t>‹#›</a:t>
            </a:fld>
            <a:endParaRPr lang="en-US"/>
          </a:p>
        </p:txBody>
      </p:sp>
    </p:spTree>
    <p:extLst>
      <p:ext uri="{BB962C8B-B14F-4D97-AF65-F5344CB8AC3E}">
        <p14:creationId xmlns:p14="http://schemas.microsoft.com/office/powerpoint/2010/main" val="3303996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EE360-CFFD-F641-BC50-4B442E74A26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924FB5-BCEB-8F4F-9EF8-CA30DEA7E517}"/>
              </a:ext>
            </a:extLst>
          </p:cNvPr>
          <p:cNvSpPr>
            <a:spLocks noGrp="1"/>
          </p:cNvSpPr>
          <p:nvPr>
            <p:ph type="dt" sz="half" idx="10"/>
          </p:nvPr>
        </p:nvSpPr>
        <p:spPr/>
        <p:txBody>
          <a:bodyPr/>
          <a:lstStyle/>
          <a:p>
            <a:fld id="{7880080E-3A09-D345-BB08-78FD290D7795}" type="datetimeFigureOut">
              <a:rPr lang="en-US" smtClean="0"/>
              <a:t>5/9/21</a:t>
            </a:fld>
            <a:endParaRPr lang="en-US"/>
          </a:p>
        </p:txBody>
      </p:sp>
      <p:sp>
        <p:nvSpPr>
          <p:cNvPr id="4" name="Footer Placeholder 3">
            <a:extLst>
              <a:ext uri="{FF2B5EF4-FFF2-40B4-BE49-F238E27FC236}">
                <a16:creationId xmlns:a16="http://schemas.microsoft.com/office/drawing/2014/main" id="{19FBE6BC-9065-5143-B960-3872C8B9D0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58B8E58-FA28-6A43-A333-5B5832753067}"/>
              </a:ext>
            </a:extLst>
          </p:cNvPr>
          <p:cNvSpPr>
            <a:spLocks noGrp="1"/>
          </p:cNvSpPr>
          <p:nvPr>
            <p:ph type="sldNum" sz="quarter" idx="12"/>
          </p:nvPr>
        </p:nvSpPr>
        <p:spPr/>
        <p:txBody>
          <a:bodyPr/>
          <a:lstStyle/>
          <a:p>
            <a:fld id="{AC353449-D9FB-6446-96AC-7C0F8863CCEC}" type="slidenum">
              <a:rPr lang="en-US" smtClean="0"/>
              <a:t>‹#›</a:t>
            </a:fld>
            <a:endParaRPr lang="en-US"/>
          </a:p>
        </p:txBody>
      </p:sp>
    </p:spTree>
    <p:extLst>
      <p:ext uri="{BB962C8B-B14F-4D97-AF65-F5344CB8AC3E}">
        <p14:creationId xmlns:p14="http://schemas.microsoft.com/office/powerpoint/2010/main" val="412798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D6443F-CF8E-4645-B5C1-530368BF7D63}"/>
              </a:ext>
            </a:extLst>
          </p:cNvPr>
          <p:cNvSpPr>
            <a:spLocks noGrp="1"/>
          </p:cNvSpPr>
          <p:nvPr>
            <p:ph type="dt" sz="half" idx="10"/>
          </p:nvPr>
        </p:nvSpPr>
        <p:spPr/>
        <p:txBody>
          <a:bodyPr/>
          <a:lstStyle/>
          <a:p>
            <a:fld id="{7880080E-3A09-D345-BB08-78FD290D7795}" type="datetimeFigureOut">
              <a:rPr lang="en-US" smtClean="0"/>
              <a:t>5/9/21</a:t>
            </a:fld>
            <a:endParaRPr lang="en-US"/>
          </a:p>
        </p:txBody>
      </p:sp>
      <p:sp>
        <p:nvSpPr>
          <p:cNvPr id="3" name="Footer Placeholder 2">
            <a:extLst>
              <a:ext uri="{FF2B5EF4-FFF2-40B4-BE49-F238E27FC236}">
                <a16:creationId xmlns:a16="http://schemas.microsoft.com/office/drawing/2014/main" id="{006EE9ED-6F85-504F-AA74-6E6B17844E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DC82AB-E3F5-5940-9796-23DFE95D0C05}"/>
              </a:ext>
            </a:extLst>
          </p:cNvPr>
          <p:cNvSpPr>
            <a:spLocks noGrp="1"/>
          </p:cNvSpPr>
          <p:nvPr>
            <p:ph type="sldNum" sz="quarter" idx="12"/>
          </p:nvPr>
        </p:nvSpPr>
        <p:spPr/>
        <p:txBody>
          <a:bodyPr/>
          <a:lstStyle/>
          <a:p>
            <a:fld id="{AC353449-D9FB-6446-96AC-7C0F8863CCEC}" type="slidenum">
              <a:rPr lang="en-US" smtClean="0"/>
              <a:t>‹#›</a:t>
            </a:fld>
            <a:endParaRPr lang="en-US"/>
          </a:p>
        </p:txBody>
      </p:sp>
    </p:spTree>
    <p:extLst>
      <p:ext uri="{BB962C8B-B14F-4D97-AF65-F5344CB8AC3E}">
        <p14:creationId xmlns:p14="http://schemas.microsoft.com/office/powerpoint/2010/main" val="279501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D86DB-AC82-FB4F-A58E-B5061C3A48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FB0B747-C94E-6443-B050-9430AF2D0D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A040E05-0FBE-7C4C-AA24-0C7BDA72E1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783D05-DAE9-8C40-9FC7-231E952D68A7}"/>
              </a:ext>
            </a:extLst>
          </p:cNvPr>
          <p:cNvSpPr>
            <a:spLocks noGrp="1"/>
          </p:cNvSpPr>
          <p:nvPr>
            <p:ph type="dt" sz="half" idx="10"/>
          </p:nvPr>
        </p:nvSpPr>
        <p:spPr/>
        <p:txBody>
          <a:bodyPr/>
          <a:lstStyle/>
          <a:p>
            <a:fld id="{7880080E-3A09-D345-BB08-78FD290D7795}" type="datetimeFigureOut">
              <a:rPr lang="en-US" smtClean="0"/>
              <a:t>5/9/21</a:t>
            </a:fld>
            <a:endParaRPr lang="en-US"/>
          </a:p>
        </p:txBody>
      </p:sp>
      <p:sp>
        <p:nvSpPr>
          <p:cNvPr id="6" name="Footer Placeholder 5">
            <a:extLst>
              <a:ext uri="{FF2B5EF4-FFF2-40B4-BE49-F238E27FC236}">
                <a16:creationId xmlns:a16="http://schemas.microsoft.com/office/drawing/2014/main" id="{218DEE6C-83BD-3340-8A7B-B147005F85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FA06EE-AF30-4B4A-87DC-A1D7C5D8B7F7}"/>
              </a:ext>
            </a:extLst>
          </p:cNvPr>
          <p:cNvSpPr>
            <a:spLocks noGrp="1"/>
          </p:cNvSpPr>
          <p:nvPr>
            <p:ph type="sldNum" sz="quarter" idx="12"/>
          </p:nvPr>
        </p:nvSpPr>
        <p:spPr/>
        <p:txBody>
          <a:bodyPr/>
          <a:lstStyle/>
          <a:p>
            <a:fld id="{AC353449-D9FB-6446-96AC-7C0F8863CCEC}" type="slidenum">
              <a:rPr lang="en-US" smtClean="0"/>
              <a:t>‹#›</a:t>
            </a:fld>
            <a:endParaRPr lang="en-US"/>
          </a:p>
        </p:txBody>
      </p:sp>
    </p:spTree>
    <p:extLst>
      <p:ext uri="{BB962C8B-B14F-4D97-AF65-F5344CB8AC3E}">
        <p14:creationId xmlns:p14="http://schemas.microsoft.com/office/powerpoint/2010/main" val="3160447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8657F-7847-FE44-A729-F58A0A7754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44282FE-BAC7-414E-B761-7FDF90F9A2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E83547-5E80-4B40-B285-DBB7711282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D5C227-33D5-2241-B5E0-3302A1F64E57}"/>
              </a:ext>
            </a:extLst>
          </p:cNvPr>
          <p:cNvSpPr>
            <a:spLocks noGrp="1"/>
          </p:cNvSpPr>
          <p:nvPr>
            <p:ph type="dt" sz="half" idx="10"/>
          </p:nvPr>
        </p:nvSpPr>
        <p:spPr/>
        <p:txBody>
          <a:bodyPr/>
          <a:lstStyle/>
          <a:p>
            <a:fld id="{7880080E-3A09-D345-BB08-78FD290D7795}" type="datetimeFigureOut">
              <a:rPr lang="en-US" smtClean="0"/>
              <a:t>5/9/21</a:t>
            </a:fld>
            <a:endParaRPr lang="en-US"/>
          </a:p>
        </p:txBody>
      </p:sp>
      <p:sp>
        <p:nvSpPr>
          <p:cNvPr id="6" name="Footer Placeholder 5">
            <a:extLst>
              <a:ext uri="{FF2B5EF4-FFF2-40B4-BE49-F238E27FC236}">
                <a16:creationId xmlns:a16="http://schemas.microsoft.com/office/drawing/2014/main" id="{6C8568BE-3409-174C-9140-9BEFD4C6CE7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82F1F96-C5FC-6C4C-A5A2-F0C6868C54DF}"/>
              </a:ext>
            </a:extLst>
          </p:cNvPr>
          <p:cNvSpPr>
            <a:spLocks noGrp="1"/>
          </p:cNvSpPr>
          <p:nvPr>
            <p:ph type="sldNum" sz="quarter" idx="12"/>
          </p:nvPr>
        </p:nvSpPr>
        <p:spPr/>
        <p:txBody>
          <a:bodyPr/>
          <a:lstStyle/>
          <a:p>
            <a:fld id="{AC353449-D9FB-6446-96AC-7C0F8863CCEC}" type="slidenum">
              <a:rPr lang="en-US" smtClean="0"/>
              <a:t>‹#›</a:t>
            </a:fld>
            <a:endParaRPr lang="en-US"/>
          </a:p>
        </p:txBody>
      </p:sp>
    </p:spTree>
    <p:extLst>
      <p:ext uri="{BB962C8B-B14F-4D97-AF65-F5344CB8AC3E}">
        <p14:creationId xmlns:p14="http://schemas.microsoft.com/office/powerpoint/2010/main" val="3489455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276B43-CA49-7648-B66A-13A2F5BA27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876FCE-89A5-664B-BAD7-DCEA97CF2E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84E1BC-FCF5-8043-8118-5027F6D4F0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80080E-3A09-D345-BB08-78FD290D7795}" type="datetimeFigureOut">
              <a:rPr lang="en-US" smtClean="0"/>
              <a:t>5/9/21</a:t>
            </a:fld>
            <a:endParaRPr lang="en-US"/>
          </a:p>
        </p:txBody>
      </p:sp>
      <p:sp>
        <p:nvSpPr>
          <p:cNvPr id="5" name="Footer Placeholder 4">
            <a:extLst>
              <a:ext uri="{FF2B5EF4-FFF2-40B4-BE49-F238E27FC236}">
                <a16:creationId xmlns:a16="http://schemas.microsoft.com/office/drawing/2014/main" id="{3BC67300-9EA6-1042-AF10-5D64C6B07B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60F570-EBB5-B142-B5CB-68C47FF311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353449-D9FB-6446-96AC-7C0F8863CCEC}" type="slidenum">
              <a:rPr lang="en-US" smtClean="0"/>
              <a:t>‹#›</a:t>
            </a:fld>
            <a:endParaRPr lang="en-US"/>
          </a:p>
        </p:txBody>
      </p:sp>
    </p:spTree>
    <p:extLst>
      <p:ext uri="{BB962C8B-B14F-4D97-AF65-F5344CB8AC3E}">
        <p14:creationId xmlns:p14="http://schemas.microsoft.com/office/powerpoint/2010/main" val="231031042"/>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kevinsidewar.com/iot/2017/7/1/the-undocumented-nhl-stats-api"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en.wikipedia.org/wiki/List_of_NHL_playoff_serie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113147-1BA7-804C-BA4A-28FC09711D5E}"/>
              </a:ext>
            </a:extLst>
          </p:cNvPr>
          <p:cNvSpPr/>
          <p:nvPr/>
        </p:nvSpPr>
        <p:spPr>
          <a:xfrm>
            <a:off x="2962"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latin typeface="Helvetica" pitchFamily="2" charset="0"/>
              </a:rPr>
              <a:t>Improving NHL Season &amp; Playoff Outcomes</a:t>
            </a:r>
          </a:p>
        </p:txBody>
      </p:sp>
      <p:sp>
        <p:nvSpPr>
          <p:cNvPr id="8" name="TextBox 7">
            <a:extLst>
              <a:ext uri="{FF2B5EF4-FFF2-40B4-BE49-F238E27FC236}">
                <a16:creationId xmlns:a16="http://schemas.microsoft.com/office/drawing/2014/main" id="{27B27AC4-6454-F441-B09D-8498802092A9}"/>
              </a:ext>
            </a:extLst>
          </p:cNvPr>
          <p:cNvSpPr txBox="1"/>
          <p:nvPr/>
        </p:nvSpPr>
        <p:spPr>
          <a:xfrm>
            <a:off x="170659" y="6018835"/>
            <a:ext cx="3646025" cy="707886"/>
          </a:xfrm>
          <a:prstGeom prst="rect">
            <a:avLst/>
          </a:prstGeom>
          <a:noFill/>
        </p:spPr>
        <p:txBody>
          <a:bodyPr wrap="square" rtlCol="0">
            <a:spAutoFit/>
          </a:bodyPr>
          <a:lstStyle/>
          <a:p>
            <a:r>
              <a:rPr lang="en-US" sz="2000" dirty="0">
                <a:solidFill>
                  <a:schemeClr val="bg1"/>
                </a:solidFill>
                <a:latin typeface="Helvetica" pitchFamily="2" charset="0"/>
              </a:rPr>
              <a:t>By : Josepp Benvenuto</a:t>
            </a:r>
          </a:p>
          <a:p>
            <a:r>
              <a:rPr lang="en-US" sz="2000" dirty="0">
                <a:solidFill>
                  <a:schemeClr val="bg1"/>
                </a:solidFill>
                <a:latin typeface="Helvetica" pitchFamily="2" charset="0"/>
              </a:rPr>
              <a:t>Date: 10/04/2021</a:t>
            </a:r>
          </a:p>
        </p:txBody>
      </p:sp>
    </p:spTree>
    <p:extLst>
      <p:ext uri="{BB962C8B-B14F-4D97-AF65-F5344CB8AC3E}">
        <p14:creationId xmlns:p14="http://schemas.microsoft.com/office/powerpoint/2010/main" val="2855805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517E4-3ECC-8E4C-89C1-D8EA7D461CA3}"/>
              </a:ext>
            </a:extLst>
          </p:cNvPr>
          <p:cNvSpPr>
            <a:spLocks noGrp="1"/>
          </p:cNvSpPr>
          <p:nvPr>
            <p:ph type="title"/>
          </p:nvPr>
        </p:nvSpPr>
        <p:spPr>
          <a:xfrm>
            <a:off x="838200" y="365125"/>
            <a:ext cx="6288157" cy="1325563"/>
          </a:xfrm>
        </p:spPr>
        <p:txBody>
          <a:bodyPr>
            <a:normAutofit/>
          </a:bodyPr>
          <a:lstStyle/>
          <a:p>
            <a:r>
              <a:rPr lang="en-US" sz="2800" b="1" dirty="0">
                <a:latin typeface="Helvetica" pitchFamily="2" charset="0"/>
              </a:rPr>
              <a:t>Multiple Linear Regression Metrics</a:t>
            </a:r>
          </a:p>
        </p:txBody>
      </p:sp>
      <p:sp>
        <p:nvSpPr>
          <p:cNvPr id="31" name="TextBox 30">
            <a:extLst>
              <a:ext uri="{FF2B5EF4-FFF2-40B4-BE49-F238E27FC236}">
                <a16:creationId xmlns:a16="http://schemas.microsoft.com/office/drawing/2014/main" id="{E0085862-FF71-5B4D-951C-C6F35FCDAA77}"/>
              </a:ext>
            </a:extLst>
          </p:cNvPr>
          <p:cNvSpPr txBox="1"/>
          <p:nvPr/>
        </p:nvSpPr>
        <p:spPr>
          <a:xfrm>
            <a:off x="838200" y="1690688"/>
            <a:ext cx="10515600" cy="3262432"/>
          </a:xfrm>
          <a:prstGeom prst="rect">
            <a:avLst/>
          </a:prstGeom>
          <a:noFill/>
        </p:spPr>
        <p:txBody>
          <a:bodyPr wrap="square" rtlCol="0">
            <a:spAutoFit/>
          </a:bodyPr>
          <a:lstStyle/>
          <a:p>
            <a:pPr marL="342900" indent="-342900">
              <a:buClr>
                <a:schemeClr val="tx1"/>
              </a:buClr>
              <a:buFont typeface="Wingdings" pitchFamily="2" charset="2"/>
              <a:buChar char="q"/>
            </a:pPr>
            <a:r>
              <a:rPr lang="en-CA" sz="2000" dirty="0">
                <a:latin typeface="Helvetica" pitchFamily="2" charset="0"/>
              </a:rPr>
              <a:t>Shooting Percentage:</a:t>
            </a:r>
          </a:p>
          <a:p>
            <a:pPr marL="342900" indent="-342900">
              <a:buClr>
                <a:schemeClr val="tx1"/>
              </a:buClr>
              <a:buFont typeface="Wingdings" pitchFamily="2" charset="2"/>
              <a:buChar char="q"/>
            </a:pPr>
            <a:endParaRPr lang="en-CA" sz="2000" dirty="0">
              <a:latin typeface="Helvetica" pitchFamily="2" charset="0"/>
            </a:endParaRPr>
          </a:p>
          <a:p>
            <a:pPr marL="742950" lvl="1" indent="-285750">
              <a:buClr>
                <a:schemeClr val="tx1"/>
              </a:buClr>
              <a:buFont typeface="Courier New" panose="02070309020205020404" pitchFamily="49" charset="0"/>
              <a:buChar char="o"/>
            </a:pPr>
            <a:r>
              <a:rPr lang="en-CA" dirty="0">
                <a:latin typeface="Helvetica" pitchFamily="2" charset="0"/>
              </a:rPr>
              <a:t>percent of shots leading to goals</a:t>
            </a:r>
          </a:p>
          <a:p>
            <a:pPr marL="285750" indent="-285750">
              <a:buClr>
                <a:schemeClr val="tx1"/>
              </a:buClr>
              <a:buFont typeface="Wingdings" pitchFamily="2" charset="2"/>
              <a:buChar char="q"/>
            </a:pPr>
            <a:endParaRPr lang="en-CA" dirty="0">
              <a:latin typeface="Helvetica" pitchFamily="2" charset="0"/>
            </a:endParaRPr>
          </a:p>
          <a:p>
            <a:pPr marL="342900" indent="-342900">
              <a:buClr>
                <a:schemeClr val="tx1"/>
              </a:buClr>
              <a:buFont typeface="Wingdings" pitchFamily="2" charset="2"/>
              <a:buChar char="q"/>
            </a:pPr>
            <a:r>
              <a:rPr lang="en-CA" sz="2000" dirty="0">
                <a:latin typeface="Helvetica" pitchFamily="2" charset="0"/>
              </a:rPr>
              <a:t>Save Percentage:</a:t>
            </a:r>
          </a:p>
          <a:p>
            <a:pPr marL="342900" indent="-342900">
              <a:buClr>
                <a:schemeClr val="tx1"/>
              </a:buClr>
              <a:buFont typeface="Wingdings" pitchFamily="2" charset="2"/>
              <a:buChar char="q"/>
            </a:pPr>
            <a:endParaRPr lang="en-CA" sz="2000" dirty="0">
              <a:latin typeface="Helvetica" pitchFamily="2" charset="0"/>
            </a:endParaRPr>
          </a:p>
          <a:p>
            <a:pPr marL="742950" lvl="1" indent="-285750">
              <a:buClr>
                <a:schemeClr val="tx1"/>
              </a:buClr>
              <a:buFont typeface="Courier New" panose="02070309020205020404" pitchFamily="49" charset="0"/>
              <a:buChar char="o"/>
            </a:pPr>
            <a:r>
              <a:rPr lang="en-CA" dirty="0">
                <a:latin typeface="Helvetica" pitchFamily="2" charset="0"/>
              </a:rPr>
              <a:t>percent of shots against that are saved </a:t>
            </a:r>
          </a:p>
          <a:p>
            <a:pPr marL="285750" indent="-285750">
              <a:buClr>
                <a:schemeClr val="tx1"/>
              </a:buClr>
              <a:buFont typeface="Wingdings" pitchFamily="2" charset="2"/>
              <a:buChar char="q"/>
            </a:pPr>
            <a:endParaRPr lang="en-CA" dirty="0">
              <a:latin typeface="Helvetica" pitchFamily="2" charset="0"/>
            </a:endParaRPr>
          </a:p>
          <a:p>
            <a:pPr marL="285750" indent="-285750">
              <a:buClr>
                <a:schemeClr val="tx1"/>
              </a:buClr>
              <a:buFont typeface="Wingdings" pitchFamily="2" charset="2"/>
              <a:buChar char="q"/>
            </a:pPr>
            <a:r>
              <a:rPr lang="en-CA" dirty="0">
                <a:latin typeface="Helvetica" pitchFamily="2" charset="0"/>
              </a:rPr>
              <a:t>Average Saves Per Game:</a:t>
            </a:r>
          </a:p>
          <a:p>
            <a:pPr marL="285750" indent="-285750">
              <a:buClr>
                <a:schemeClr val="tx1"/>
              </a:buClr>
              <a:buFont typeface="Wingdings" pitchFamily="2" charset="2"/>
              <a:buChar char="q"/>
            </a:pPr>
            <a:endParaRPr lang="en-CA" dirty="0">
              <a:latin typeface="Helvetica" pitchFamily="2" charset="0"/>
            </a:endParaRPr>
          </a:p>
          <a:p>
            <a:pPr marL="742950" lvl="1" indent="-285750">
              <a:buClr>
                <a:schemeClr val="tx1"/>
              </a:buClr>
              <a:buFont typeface="Courier New" panose="02070309020205020404" pitchFamily="49" charset="0"/>
              <a:buChar char="o"/>
            </a:pPr>
            <a:r>
              <a:rPr lang="en-CA" dirty="0">
                <a:latin typeface="Helvetica" pitchFamily="2" charset="0"/>
              </a:rPr>
              <a:t>saves per game</a:t>
            </a:r>
            <a:endParaRPr lang="en-US" dirty="0">
              <a:latin typeface="Helvetica" pitchFamily="2" charset="0"/>
            </a:endParaRPr>
          </a:p>
        </p:txBody>
      </p:sp>
    </p:spTree>
    <p:extLst>
      <p:ext uri="{BB962C8B-B14F-4D97-AF65-F5344CB8AC3E}">
        <p14:creationId xmlns:p14="http://schemas.microsoft.com/office/powerpoint/2010/main" val="3523535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517E4-3ECC-8E4C-89C1-D8EA7D461CA3}"/>
              </a:ext>
            </a:extLst>
          </p:cNvPr>
          <p:cNvSpPr>
            <a:spLocks noGrp="1"/>
          </p:cNvSpPr>
          <p:nvPr>
            <p:ph type="title"/>
          </p:nvPr>
        </p:nvSpPr>
        <p:spPr>
          <a:xfrm>
            <a:off x="838200" y="365125"/>
            <a:ext cx="6248400" cy="1325563"/>
          </a:xfrm>
        </p:spPr>
        <p:txBody>
          <a:bodyPr>
            <a:normAutofit/>
          </a:bodyPr>
          <a:lstStyle/>
          <a:p>
            <a:r>
              <a:rPr lang="en-US" sz="2800" b="1" dirty="0">
                <a:latin typeface="Helvetica" pitchFamily="2" charset="0"/>
              </a:rPr>
              <a:t>Multiple Linear Regression Metrics</a:t>
            </a:r>
          </a:p>
        </p:txBody>
      </p:sp>
      <p:sp>
        <p:nvSpPr>
          <p:cNvPr id="23" name="TextBox 22">
            <a:extLst>
              <a:ext uri="{FF2B5EF4-FFF2-40B4-BE49-F238E27FC236}">
                <a16:creationId xmlns:a16="http://schemas.microsoft.com/office/drawing/2014/main" id="{91CE2BC1-A6FD-EE48-940C-7AB168774BF5}"/>
              </a:ext>
            </a:extLst>
          </p:cNvPr>
          <p:cNvSpPr txBox="1"/>
          <p:nvPr/>
        </p:nvSpPr>
        <p:spPr>
          <a:xfrm>
            <a:off x="838200" y="1690688"/>
            <a:ext cx="10515600" cy="2431435"/>
          </a:xfrm>
          <a:prstGeom prst="rect">
            <a:avLst/>
          </a:prstGeom>
          <a:noFill/>
        </p:spPr>
        <p:txBody>
          <a:bodyPr wrap="square" lIns="91440" tIns="45720" rIns="91440" bIns="45720" rtlCol="0" anchor="t">
            <a:spAutoFit/>
          </a:bodyPr>
          <a:lstStyle/>
          <a:p>
            <a:pPr marL="342900" indent="-342900">
              <a:buClr>
                <a:schemeClr val="tx1"/>
              </a:buClr>
              <a:buFont typeface="Wingdings" pitchFamily="2" charset="2"/>
              <a:buChar char="q"/>
            </a:pPr>
            <a:r>
              <a:rPr lang="en-CA" sz="2000" dirty="0">
                <a:latin typeface="Helvetica" pitchFamily="2" charset="0"/>
              </a:rPr>
              <a:t>Average Shots Per Game:</a:t>
            </a:r>
          </a:p>
          <a:p>
            <a:pPr marL="342900" indent="-342900">
              <a:buClr>
                <a:schemeClr val="tx1"/>
              </a:buClr>
              <a:buFont typeface="Wingdings" pitchFamily="2" charset="2"/>
              <a:buChar char="q"/>
            </a:pPr>
            <a:endParaRPr lang="en-CA" sz="2000" dirty="0">
              <a:latin typeface="Helvetica" pitchFamily="2" charset="0"/>
            </a:endParaRPr>
          </a:p>
          <a:p>
            <a:pPr marL="742950" lvl="1" indent="-285750">
              <a:buClr>
                <a:schemeClr val="tx1"/>
              </a:buClr>
              <a:buFont typeface="Courier New" panose="02070309020205020404" pitchFamily="49" charset="0"/>
              <a:buChar char="o"/>
            </a:pPr>
            <a:r>
              <a:rPr lang="en-CA" dirty="0">
                <a:latin typeface="Helvetica"/>
                <a:cs typeface="Helvetica"/>
              </a:rPr>
              <a:t>shot attempts per game</a:t>
            </a:r>
          </a:p>
          <a:p>
            <a:pPr marL="285750" indent="-285750">
              <a:buClr>
                <a:schemeClr val="tx1"/>
              </a:buClr>
              <a:buFont typeface="Arial" panose="020B0604020202020204" pitchFamily="34" charset="0"/>
              <a:buChar char="•"/>
            </a:pPr>
            <a:endParaRPr lang="en-CA" b="1" dirty="0">
              <a:latin typeface="Helvetica"/>
              <a:cs typeface="Helvetica"/>
            </a:endParaRPr>
          </a:p>
          <a:p>
            <a:pPr marL="342900" indent="-342900">
              <a:buClr>
                <a:schemeClr val="tx1"/>
              </a:buClr>
              <a:buFont typeface="Wingdings" pitchFamily="2" charset="2"/>
              <a:buChar char="q"/>
            </a:pPr>
            <a:r>
              <a:rPr lang="en-CA" sz="2000" dirty="0">
                <a:latin typeface="Helvetica" pitchFamily="2" charset="0"/>
              </a:rPr>
              <a:t>Teams Winning &gt;61% of Games They Score First:</a:t>
            </a:r>
          </a:p>
          <a:p>
            <a:pPr marL="342900" indent="-342900">
              <a:buClr>
                <a:schemeClr val="tx1"/>
              </a:buClr>
              <a:buFont typeface="Wingdings" pitchFamily="2" charset="2"/>
              <a:buChar char="q"/>
            </a:pPr>
            <a:endParaRPr lang="en-CA" sz="2000" dirty="0">
              <a:latin typeface="Helvetica" pitchFamily="2" charset="0"/>
            </a:endParaRPr>
          </a:p>
          <a:p>
            <a:pPr marL="742950" lvl="1" indent="-285750">
              <a:buClr>
                <a:schemeClr val="tx1"/>
              </a:buClr>
              <a:buFont typeface="Courier New" panose="02070309020205020404" pitchFamily="49" charset="0"/>
              <a:buChar char="o"/>
            </a:pPr>
            <a:r>
              <a:rPr lang="en-CA" dirty="0"/>
              <a:t>Total Games Won When Scoring First / Total </a:t>
            </a:r>
            <a:r>
              <a:rPr lang="en-CA" dirty="0">
                <a:cs typeface="Calibri"/>
              </a:rPr>
              <a:t>Games</a:t>
            </a:r>
            <a:r>
              <a:rPr lang="en-CA" dirty="0"/>
              <a:t> Scored First</a:t>
            </a:r>
            <a:endParaRPr lang="en-US" dirty="0">
              <a:latin typeface="Helvetica" pitchFamily="2" charset="0"/>
              <a:cs typeface="Helvetica"/>
            </a:endParaRPr>
          </a:p>
          <a:p>
            <a:endParaRPr lang="en-US" b="1" dirty="0">
              <a:latin typeface="Helvetica"/>
              <a:cs typeface="Helvetica"/>
            </a:endParaRPr>
          </a:p>
        </p:txBody>
      </p:sp>
    </p:spTree>
    <p:extLst>
      <p:ext uri="{BB962C8B-B14F-4D97-AF65-F5344CB8AC3E}">
        <p14:creationId xmlns:p14="http://schemas.microsoft.com/office/powerpoint/2010/main" val="3394618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517E4-3ECC-8E4C-89C1-D8EA7D461CA3}"/>
              </a:ext>
            </a:extLst>
          </p:cNvPr>
          <p:cNvSpPr>
            <a:spLocks noGrp="1"/>
          </p:cNvSpPr>
          <p:nvPr>
            <p:ph type="title"/>
          </p:nvPr>
        </p:nvSpPr>
        <p:spPr>
          <a:xfrm>
            <a:off x="838199" y="365125"/>
            <a:ext cx="7472423" cy="1325563"/>
          </a:xfrm>
        </p:spPr>
        <p:txBody>
          <a:bodyPr>
            <a:normAutofit/>
          </a:bodyPr>
          <a:lstStyle/>
          <a:p>
            <a:r>
              <a:rPr lang="en-US" sz="2800" b="1" dirty="0">
                <a:latin typeface="Helvetica" pitchFamily="2" charset="0"/>
              </a:rPr>
              <a:t>Multiple Linear Regression Test Results</a:t>
            </a:r>
          </a:p>
        </p:txBody>
      </p:sp>
      <p:sp>
        <p:nvSpPr>
          <p:cNvPr id="23" name="TextBox 22">
            <a:extLst>
              <a:ext uri="{FF2B5EF4-FFF2-40B4-BE49-F238E27FC236}">
                <a16:creationId xmlns:a16="http://schemas.microsoft.com/office/drawing/2014/main" id="{91CE2BC1-A6FD-EE48-940C-7AB168774BF5}"/>
              </a:ext>
            </a:extLst>
          </p:cNvPr>
          <p:cNvSpPr txBox="1"/>
          <p:nvPr/>
        </p:nvSpPr>
        <p:spPr>
          <a:xfrm>
            <a:off x="838200" y="1690688"/>
            <a:ext cx="3537030" cy="2492990"/>
          </a:xfrm>
          <a:prstGeom prst="rect">
            <a:avLst/>
          </a:prstGeom>
          <a:noFill/>
        </p:spPr>
        <p:txBody>
          <a:bodyPr wrap="square" lIns="91440" tIns="45720" rIns="91440" bIns="45720" rtlCol="0" anchor="t">
            <a:spAutoFit/>
          </a:bodyPr>
          <a:lstStyle/>
          <a:p>
            <a:pPr marL="342900" indent="-342900">
              <a:buClr>
                <a:schemeClr val="tx1"/>
              </a:buClr>
              <a:buFont typeface="Wingdings" pitchFamily="2" charset="2"/>
              <a:buChar char="q"/>
            </a:pPr>
            <a:r>
              <a:rPr lang="en-CA" sz="2000" dirty="0">
                <a:latin typeface="Helvetica" pitchFamily="2" charset="0"/>
              </a:rPr>
              <a:t>R2: 0.90</a:t>
            </a:r>
          </a:p>
          <a:p>
            <a:pPr marL="342900" indent="-342900">
              <a:buClr>
                <a:schemeClr val="tx1"/>
              </a:buClr>
              <a:buFont typeface="Wingdings" pitchFamily="2" charset="2"/>
              <a:buChar char="q"/>
            </a:pPr>
            <a:endParaRPr lang="en-CA" sz="2000" dirty="0">
              <a:latin typeface="Helvetica" pitchFamily="2" charset="0"/>
            </a:endParaRPr>
          </a:p>
          <a:p>
            <a:pPr marL="342900" indent="-342900">
              <a:buClr>
                <a:schemeClr val="tx1"/>
              </a:buClr>
              <a:buFont typeface="Wingdings" pitchFamily="2" charset="2"/>
              <a:buChar char="q"/>
            </a:pPr>
            <a:r>
              <a:rPr lang="en-CA" sz="2000" dirty="0">
                <a:latin typeface="Helvetica" pitchFamily="2" charset="0"/>
              </a:rPr>
              <a:t>RMSE: 2.31</a:t>
            </a:r>
          </a:p>
          <a:p>
            <a:pPr lvl="1">
              <a:buClr>
                <a:schemeClr val="tx1"/>
              </a:buClr>
            </a:pPr>
            <a:endParaRPr lang="en-CA" dirty="0">
              <a:latin typeface="Helvetica"/>
              <a:cs typeface="Helvetica"/>
            </a:endParaRPr>
          </a:p>
          <a:p>
            <a:pPr marL="342900" indent="-342900">
              <a:buClr>
                <a:schemeClr val="tx1"/>
              </a:buClr>
              <a:buFont typeface="Wingdings" pitchFamily="2" charset="2"/>
              <a:buChar char="q"/>
            </a:pPr>
            <a:r>
              <a:rPr lang="en-US" sz="2000" dirty="0">
                <a:latin typeface="Helvetica" pitchFamily="2" charset="0"/>
              </a:rPr>
              <a:t>The tight line shows small error in above average adjusted win predictions </a:t>
            </a:r>
          </a:p>
          <a:p>
            <a:endParaRPr lang="en-US" b="1" dirty="0">
              <a:latin typeface="Helvetica"/>
              <a:cs typeface="Helvetica"/>
            </a:endParaRPr>
          </a:p>
        </p:txBody>
      </p:sp>
      <p:pic>
        <p:nvPicPr>
          <p:cNvPr id="8" name="Picture 7">
            <a:extLst>
              <a:ext uri="{FF2B5EF4-FFF2-40B4-BE49-F238E27FC236}">
                <a16:creationId xmlns:a16="http://schemas.microsoft.com/office/drawing/2014/main" id="{3313684F-9614-AE4A-9C74-84B75F96E20E}"/>
              </a:ext>
            </a:extLst>
          </p:cNvPr>
          <p:cNvPicPr>
            <a:picLocks noChangeAspect="1"/>
          </p:cNvPicPr>
          <p:nvPr/>
        </p:nvPicPr>
        <p:blipFill>
          <a:blip r:embed="rId2"/>
          <a:stretch>
            <a:fillRect/>
          </a:stretch>
        </p:blipFill>
        <p:spPr>
          <a:xfrm>
            <a:off x="5116010" y="1446835"/>
            <a:ext cx="6445974" cy="4877614"/>
          </a:xfrm>
          <a:prstGeom prst="rect">
            <a:avLst/>
          </a:prstGeom>
        </p:spPr>
      </p:pic>
    </p:spTree>
    <p:extLst>
      <p:ext uri="{BB962C8B-B14F-4D97-AF65-F5344CB8AC3E}">
        <p14:creationId xmlns:p14="http://schemas.microsoft.com/office/powerpoint/2010/main" val="3348619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113147-1BA7-804C-BA4A-28FC09711D5E}"/>
              </a:ext>
            </a:extLst>
          </p:cNvPr>
          <p:cNvSpPr/>
          <p:nvPr/>
        </p:nvSpPr>
        <p:spPr>
          <a:xfrm>
            <a:off x="2962"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latin typeface="Helvetica" pitchFamily="2" charset="0"/>
              </a:rPr>
              <a:t>Logistic Regression</a:t>
            </a:r>
          </a:p>
        </p:txBody>
      </p:sp>
    </p:spTree>
    <p:extLst>
      <p:ext uri="{BB962C8B-B14F-4D97-AF65-F5344CB8AC3E}">
        <p14:creationId xmlns:p14="http://schemas.microsoft.com/office/powerpoint/2010/main" val="2174731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a:extLst>
              <a:ext uri="{FF2B5EF4-FFF2-40B4-BE49-F238E27FC236}">
                <a16:creationId xmlns:a16="http://schemas.microsoft.com/office/drawing/2014/main" id="{40FC66EE-E2F2-4641-89EE-411F0EA5EDA3}"/>
              </a:ext>
            </a:extLst>
          </p:cNvPr>
          <p:cNvSpPr txBox="1">
            <a:spLocks/>
          </p:cNvSpPr>
          <p:nvPr/>
        </p:nvSpPr>
        <p:spPr>
          <a:xfrm>
            <a:off x="639282" y="358830"/>
            <a:ext cx="600107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Helvetica" pitchFamily="2" charset="0"/>
              </a:rPr>
              <a:t>Logistic Regression Metric</a:t>
            </a:r>
          </a:p>
        </p:txBody>
      </p:sp>
      <p:sp>
        <p:nvSpPr>
          <p:cNvPr id="39" name="TextBox 38">
            <a:extLst>
              <a:ext uri="{FF2B5EF4-FFF2-40B4-BE49-F238E27FC236}">
                <a16:creationId xmlns:a16="http://schemas.microsoft.com/office/drawing/2014/main" id="{ED2DCC06-F5C7-8148-8000-D591BDA04FFA}"/>
              </a:ext>
            </a:extLst>
          </p:cNvPr>
          <p:cNvSpPr txBox="1"/>
          <p:nvPr/>
        </p:nvSpPr>
        <p:spPr>
          <a:xfrm>
            <a:off x="639282" y="1688959"/>
            <a:ext cx="10599736" cy="2872581"/>
          </a:xfrm>
          <a:prstGeom prst="rect">
            <a:avLst/>
          </a:prstGeom>
          <a:noFill/>
        </p:spPr>
        <p:txBody>
          <a:bodyPr wrap="square" lIns="91440" tIns="45720" rIns="91440" bIns="45720" rtlCol="0" anchor="t">
            <a:spAutoFit/>
          </a:bodyPr>
          <a:lstStyle/>
          <a:p>
            <a:pPr marL="342900" indent="-342900">
              <a:buFont typeface="Wingdings" pitchFamily="2" charset="2"/>
              <a:buChar char="q"/>
            </a:pPr>
            <a:r>
              <a:rPr lang="en-CA" sz="2000" dirty="0">
                <a:latin typeface="Helvetica" pitchFamily="2" charset="0"/>
              </a:rPr>
              <a:t>Above Average Adjusted Wins:</a:t>
            </a:r>
          </a:p>
          <a:p>
            <a:pPr marL="342900" indent="-342900">
              <a:buFont typeface="Wingdings" pitchFamily="2" charset="2"/>
              <a:buChar char="q"/>
            </a:pPr>
            <a:endParaRPr lang="en-CA" sz="2000" dirty="0">
              <a:latin typeface="Helvetica" pitchFamily="2" charset="0"/>
            </a:endParaRPr>
          </a:p>
          <a:p>
            <a:pPr marL="742950" lvl="1" indent="-285750">
              <a:lnSpc>
                <a:spcPts val="2800"/>
              </a:lnSpc>
              <a:buClr>
                <a:schemeClr val="tx1"/>
              </a:buClr>
              <a:buFont typeface="Courier New" panose="02070309020205020404" pitchFamily="49" charset="0"/>
              <a:buChar char="o"/>
            </a:pPr>
            <a:r>
              <a:rPr lang="en-CA" dirty="0"/>
              <a:t>(Total Team Wins + (Total Team Ties / 2)) – </a:t>
            </a:r>
          </a:p>
          <a:p>
            <a:pPr lvl="1">
              <a:lnSpc>
                <a:spcPts val="2800"/>
              </a:lnSpc>
            </a:pPr>
            <a:r>
              <a:rPr lang="en-CA" dirty="0"/>
              <a:t>((Total League Wins + (Total League Ties / 2)) / Total Number of Teams)</a:t>
            </a:r>
          </a:p>
          <a:p>
            <a:endParaRPr lang="en-CA" dirty="0">
              <a:latin typeface="Helvetica" pitchFamily="2" charset="0"/>
            </a:endParaRPr>
          </a:p>
          <a:p>
            <a:pPr marL="342900" indent="-342900">
              <a:buFont typeface="Wingdings" pitchFamily="2" charset="2"/>
              <a:buChar char="q"/>
            </a:pPr>
            <a:r>
              <a:rPr lang="en-CA" sz="2000" dirty="0">
                <a:latin typeface="Helvetica" pitchFamily="2" charset="0"/>
              </a:rPr>
              <a:t>Above Average Adjusted Wins Summary:</a:t>
            </a:r>
          </a:p>
          <a:p>
            <a:pPr marL="342900" indent="-342900">
              <a:buFont typeface="Wingdings" pitchFamily="2" charset="2"/>
              <a:buChar char="q"/>
            </a:pPr>
            <a:endParaRPr lang="en-CA" sz="2000" dirty="0">
              <a:latin typeface="Helvetica" pitchFamily="2" charset="0"/>
            </a:endParaRPr>
          </a:p>
          <a:p>
            <a:pPr marL="742950" lvl="1" indent="-285750">
              <a:buClr>
                <a:schemeClr val="tx1"/>
              </a:buClr>
              <a:buFont typeface="Courier New" panose="02070309020205020404" pitchFamily="49" charset="0"/>
              <a:buChar char="o"/>
            </a:pPr>
            <a:r>
              <a:rPr lang="en-CA" dirty="0"/>
              <a:t>(Wins (score = 1) + plus ties (score = 0.5)) /  league season average</a:t>
            </a:r>
            <a:endParaRPr lang="en-CA" dirty="0">
              <a:latin typeface="Helvetica" pitchFamily="2" charset="0"/>
            </a:endParaRPr>
          </a:p>
          <a:p>
            <a:endParaRPr lang="en-CA" dirty="0">
              <a:latin typeface="Helvetica" pitchFamily="2" charset="0"/>
            </a:endParaRPr>
          </a:p>
        </p:txBody>
      </p:sp>
    </p:spTree>
    <p:extLst>
      <p:ext uri="{BB962C8B-B14F-4D97-AF65-F5344CB8AC3E}">
        <p14:creationId xmlns:p14="http://schemas.microsoft.com/office/powerpoint/2010/main" val="291737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773C94B-877B-8D48-8D69-90A8CAA48FDB}"/>
              </a:ext>
            </a:extLst>
          </p:cNvPr>
          <p:cNvPicPr>
            <a:picLocks noChangeAspect="1"/>
          </p:cNvPicPr>
          <p:nvPr/>
        </p:nvPicPr>
        <p:blipFill>
          <a:blip r:embed="rId2"/>
          <a:stretch>
            <a:fillRect/>
          </a:stretch>
        </p:blipFill>
        <p:spPr>
          <a:xfrm>
            <a:off x="5116010" y="1446835"/>
            <a:ext cx="6445974" cy="4877614"/>
          </a:xfrm>
          <a:prstGeom prst="rect">
            <a:avLst/>
          </a:prstGeom>
        </p:spPr>
      </p:pic>
      <p:sp>
        <p:nvSpPr>
          <p:cNvPr id="2" name="Title 1">
            <a:extLst>
              <a:ext uri="{FF2B5EF4-FFF2-40B4-BE49-F238E27FC236}">
                <a16:creationId xmlns:a16="http://schemas.microsoft.com/office/drawing/2014/main" id="{F6C517E4-3ECC-8E4C-89C1-D8EA7D461CA3}"/>
              </a:ext>
            </a:extLst>
          </p:cNvPr>
          <p:cNvSpPr>
            <a:spLocks noGrp="1"/>
          </p:cNvSpPr>
          <p:nvPr>
            <p:ph type="title"/>
          </p:nvPr>
        </p:nvSpPr>
        <p:spPr>
          <a:xfrm>
            <a:off x="838199" y="365125"/>
            <a:ext cx="7472423" cy="1325563"/>
          </a:xfrm>
        </p:spPr>
        <p:txBody>
          <a:bodyPr>
            <a:normAutofit/>
          </a:bodyPr>
          <a:lstStyle/>
          <a:p>
            <a:r>
              <a:rPr lang="en-US" sz="2800" b="1" dirty="0">
                <a:latin typeface="Helvetica" pitchFamily="2" charset="0"/>
              </a:rPr>
              <a:t>Logistic Regression Test Results</a:t>
            </a:r>
          </a:p>
        </p:txBody>
      </p:sp>
      <p:sp>
        <p:nvSpPr>
          <p:cNvPr id="23" name="TextBox 22">
            <a:extLst>
              <a:ext uri="{FF2B5EF4-FFF2-40B4-BE49-F238E27FC236}">
                <a16:creationId xmlns:a16="http://schemas.microsoft.com/office/drawing/2014/main" id="{91CE2BC1-A6FD-EE48-940C-7AB168774BF5}"/>
              </a:ext>
            </a:extLst>
          </p:cNvPr>
          <p:cNvSpPr txBox="1"/>
          <p:nvPr/>
        </p:nvSpPr>
        <p:spPr>
          <a:xfrm>
            <a:off x="838200" y="1690688"/>
            <a:ext cx="3537030" cy="3139321"/>
          </a:xfrm>
          <a:prstGeom prst="rect">
            <a:avLst/>
          </a:prstGeom>
          <a:noFill/>
        </p:spPr>
        <p:txBody>
          <a:bodyPr wrap="square" lIns="91440" tIns="45720" rIns="91440" bIns="45720" rtlCol="0" anchor="t">
            <a:spAutoFit/>
          </a:bodyPr>
          <a:lstStyle/>
          <a:p>
            <a:pPr marL="342900" indent="-342900">
              <a:buClr>
                <a:schemeClr val="tx1"/>
              </a:buClr>
              <a:buFont typeface="Wingdings" pitchFamily="2" charset="2"/>
              <a:buChar char="q"/>
            </a:pPr>
            <a:r>
              <a:rPr lang="en-CA" sz="2000" dirty="0">
                <a:latin typeface="Helvetica" pitchFamily="2" charset="0"/>
              </a:rPr>
              <a:t>Precision: 0.94</a:t>
            </a:r>
          </a:p>
          <a:p>
            <a:pPr marL="342900" indent="-342900">
              <a:buClr>
                <a:schemeClr val="tx1"/>
              </a:buClr>
              <a:buFont typeface="Wingdings" pitchFamily="2" charset="2"/>
              <a:buChar char="q"/>
            </a:pPr>
            <a:endParaRPr lang="en-CA" sz="2000" dirty="0">
              <a:latin typeface="Helvetica" pitchFamily="2" charset="0"/>
            </a:endParaRPr>
          </a:p>
          <a:p>
            <a:pPr marL="342900" indent="-342900">
              <a:buClr>
                <a:schemeClr val="tx1"/>
              </a:buClr>
              <a:buFont typeface="Wingdings" pitchFamily="2" charset="2"/>
              <a:buChar char="q"/>
            </a:pPr>
            <a:r>
              <a:rPr lang="en-CA" sz="2000" dirty="0">
                <a:latin typeface="Helvetica" pitchFamily="2" charset="0"/>
              </a:rPr>
              <a:t>Recall: 0.85</a:t>
            </a:r>
          </a:p>
          <a:p>
            <a:pPr marL="342900" indent="-342900">
              <a:buClr>
                <a:schemeClr val="tx1"/>
              </a:buClr>
              <a:buFont typeface="Wingdings" pitchFamily="2" charset="2"/>
              <a:buChar char="q"/>
            </a:pPr>
            <a:endParaRPr lang="en-CA" sz="2000" dirty="0">
              <a:latin typeface="Helvetica" pitchFamily="2" charset="0"/>
            </a:endParaRPr>
          </a:p>
          <a:p>
            <a:pPr marL="342900" indent="-342900">
              <a:buClr>
                <a:schemeClr val="tx1"/>
              </a:buClr>
              <a:buFont typeface="Wingdings" pitchFamily="2" charset="2"/>
              <a:buChar char="q"/>
            </a:pPr>
            <a:r>
              <a:rPr lang="en-CA" sz="2000" dirty="0">
                <a:latin typeface="Helvetica" pitchFamily="2" charset="0"/>
              </a:rPr>
              <a:t>F1: 89</a:t>
            </a:r>
          </a:p>
          <a:p>
            <a:pPr lvl="1">
              <a:buClr>
                <a:schemeClr val="tx1"/>
              </a:buClr>
            </a:pPr>
            <a:endParaRPr lang="en-CA" dirty="0">
              <a:latin typeface="Helvetica"/>
              <a:cs typeface="Helvetica"/>
            </a:endParaRPr>
          </a:p>
          <a:p>
            <a:pPr marL="342900" indent="-342900">
              <a:buClr>
                <a:schemeClr val="tx1"/>
              </a:buClr>
              <a:buFont typeface="Wingdings" pitchFamily="2" charset="2"/>
              <a:buChar char="q"/>
            </a:pPr>
            <a:r>
              <a:rPr lang="en-CA" sz="2000" dirty="0">
                <a:latin typeface="Helvetica" pitchFamily="2" charset="0"/>
              </a:rPr>
              <a:t>KS of 44% </a:t>
            </a:r>
            <a:r>
              <a:rPr lang="en-CA" sz="2000" b="1" dirty="0">
                <a:latin typeface="Helvetica" pitchFamily="2" charset="0"/>
              </a:rPr>
              <a:t>(predicts 84% of target vs 40% using a random model) </a:t>
            </a:r>
            <a:r>
              <a:rPr lang="en-CA" sz="2000" dirty="0">
                <a:latin typeface="Helvetica" pitchFamily="2" charset="0"/>
              </a:rPr>
              <a:t>at the 4th decile</a:t>
            </a:r>
          </a:p>
        </p:txBody>
      </p:sp>
    </p:spTree>
    <p:extLst>
      <p:ext uri="{BB962C8B-B14F-4D97-AF65-F5344CB8AC3E}">
        <p14:creationId xmlns:p14="http://schemas.microsoft.com/office/powerpoint/2010/main" val="3171520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113147-1BA7-804C-BA4A-28FC09711D5E}"/>
              </a:ext>
            </a:extLst>
          </p:cNvPr>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latin typeface="Helvetica" pitchFamily="2" charset="0"/>
              </a:rPr>
              <a:t>A/B Testing metrics</a:t>
            </a:r>
          </a:p>
        </p:txBody>
      </p:sp>
    </p:spTree>
    <p:extLst>
      <p:ext uri="{BB962C8B-B14F-4D97-AF65-F5344CB8AC3E}">
        <p14:creationId xmlns:p14="http://schemas.microsoft.com/office/powerpoint/2010/main" val="42721407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517E4-3ECC-8E4C-89C1-D8EA7D461CA3}"/>
              </a:ext>
            </a:extLst>
          </p:cNvPr>
          <p:cNvSpPr>
            <a:spLocks noGrp="1"/>
          </p:cNvSpPr>
          <p:nvPr>
            <p:ph type="title"/>
          </p:nvPr>
        </p:nvSpPr>
        <p:spPr>
          <a:xfrm>
            <a:off x="838199" y="365125"/>
            <a:ext cx="7472423" cy="1325563"/>
          </a:xfrm>
        </p:spPr>
        <p:txBody>
          <a:bodyPr>
            <a:normAutofit/>
          </a:bodyPr>
          <a:lstStyle/>
          <a:p>
            <a:r>
              <a:rPr lang="en-CA" sz="2800" b="1" dirty="0">
                <a:latin typeface="Helvetica" pitchFamily="2" charset="0"/>
              </a:rPr>
              <a:t>Shooting Percentage</a:t>
            </a:r>
            <a:endParaRPr lang="en-US" sz="2800" b="1" dirty="0">
              <a:latin typeface="Helvetica" pitchFamily="2" charset="0"/>
            </a:endParaRPr>
          </a:p>
        </p:txBody>
      </p:sp>
      <p:sp>
        <p:nvSpPr>
          <p:cNvPr id="23" name="TextBox 22">
            <a:extLst>
              <a:ext uri="{FF2B5EF4-FFF2-40B4-BE49-F238E27FC236}">
                <a16:creationId xmlns:a16="http://schemas.microsoft.com/office/drawing/2014/main" id="{91CE2BC1-A6FD-EE48-940C-7AB168774BF5}"/>
              </a:ext>
            </a:extLst>
          </p:cNvPr>
          <p:cNvSpPr txBox="1"/>
          <p:nvPr/>
        </p:nvSpPr>
        <p:spPr>
          <a:xfrm>
            <a:off x="838199" y="1690688"/>
            <a:ext cx="5154227" cy="2862322"/>
          </a:xfrm>
          <a:prstGeom prst="rect">
            <a:avLst/>
          </a:prstGeom>
          <a:noFill/>
        </p:spPr>
        <p:txBody>
          <a:bodyPr wrap="square" lIns="91440" tIns="45720" rIns="91440" bIns="45720" rtlCol="0" anchor="t">
            <a:spAutoFit/>
          </a:bodyPr>
          <a:lstStyle/>
          <a:p>
            <a:pPr marL="342900" indent="-342900">
              <a:buClr>
                <a:schemeClr val="tx1"/>
              </a:buClr>
              <a:buFont typeface="Wingdings" pitchFamily="2" charset="2"/>
              <a:buChar char="q"/>
            </a:pPr>
            <a:r>
              <a:rPr lang="en-CA" sz="2000" dirty="0">
                <a:latin typeface="Helvetica" pitchFamily="2" charset="0"/>
              </a:rPr>
              <a:t>P-Value: &lt; 0.05</a:t>
            </a:r>
          </a:p>
          <a:p>
            <a:pPr marL="342900" indent="-342900">
              <a:buClr>
                <a:schemeClr val="tx1"/>
              </a:buClr>
              <a:buFont typeface="Wingdings" pitchFamily="2" charset="2"/>
              <a:buChar char="q"/>
            </a:pPr>
            <a:endParaRPr lang="en-CA" sz="2000" dirty="0">
              <a:latin typeface="Helvetica" pitchFamily="2" charset="0"/>
            </a:endParaRPr>
          </a:p>
          <a:p>
            <a:pPr marL="342900" indent="-342900">
              <a:buClr>
                <a:schemeClr val="tx1"/>
              </a:buClr>
              <a:buFont typeface="Wingdings" pitchFamily="2" charset="2"/>
              <a:buChar char="q"/>
            </a:pPr>
            <a:r>
              <a:rPr lang="en-CA" sz="2000" dirty="0">
                <a:latin typeface="Helvetica" pitchFamily="2" charset="0"/>
              </a:rPr>
              <a:t>95% Confidence Interval: (0.99, 1.36)</a:t>
            </a:r>
          </a:p>
          <a:p>
            <a:pPr marL="342900" indent="-342900">
              <a:buClr>
                <a:schemeClr val="tx1"/>
              </a:buClr>
              <a:buFont typeface="Wingdings" pitchFamily="2" charset="2"/>
              <a:buChar char="q"/>
            </a:pPr>
            <a:endParaRPr lang="en-CA" sz="2000" dirty="0">
              <a:latin typeface="Helvetica" pitchFamily="2" charset="0"/>
            </a:endParaRPr>
          </a:p>
          <a:p>
            <a:pPr marL="342900" indent="-342900">
              <a:buClr>
                <a:schemeClr val="tx1"/>
              </a:buClr>
              <a:buFont typeface="Wingdings" pitchFamily="2" charset="2"/>
              <a:buChar char="q"/>
            </a:pPr>
            <a:r>
              <a:rPr lang="en-CA" sz="2000" dirty="0">
                <a:latin typeface="Helvetica" pitchFamily="2" charset="0"/>
              </a:rPr>
              <a:t>Distribution: (10.3, 10.48, 10.67)</a:t>
            </a:r>
          </a:p>
          <a:p>
            <a:pPr>
              <a:buClr>
                <a:schemeClr val="tx1"/>
              </a:buClr>
            </a:pPr>
            <a:endParaRPr lang="en-CA" sz="2000" dirty="0">
              <a:latin typeface="Helvetica" pitchFamily="2" charset="0"/>
            </a:endParaRPr>
          </a:p>
          <a:p>
            <a:pPr marL="342900" indent="-342900">
              <a:buClr>
                <a:schemeClr val="tx1"/>
              </a:buClr>
              <a:buFont typeface="Wingdings" pitchFamily="2" charset="2"/>
              <a:buChar char="q"/>
            </a:pPr>
            <a:r>
              <a:rPr lang="en-CA" sz="2000" dirty="0">
                <a:latin typeface="Helvetica" pitchFamily="2" charset="0"/>
              </a:rPr>
              <a:t>Metric Impact : 33%</a:t>
            </a:r>
          </a:p>
          <a:p>
            <a:pPr marL="342900" indent="-342900">
              <a:buClr>
                <a:schemeClr val="tx1"/>
              </a:buClr>
              <a:buFont typeface="Wingdings" pitchFamily="2" charset="2"/>
              <a:buChar char="q"/>
            </a:pPr>
            <a:endParaRPr lang="en-CA" sz="2000" dirty="0">
              <a:latin typeface="Helvetica" pitchFamily="2" charset="0"/>
            </a:endParaRPr>
          </a:p>
          <a:p>
            <a:pPr marL="342900" indent="-342900">
              <a:buClr>
                <a:schemeClr val="tx1"/>
              </a:buClr>
              <a:buFont typeface="Wingdings" pitchFamily="2" charset="2"/>
              <a:buChar char="q"/>
            </a:pPr>
            <a:r>
              <a:rPr lang="en-CA" sz="2000" dirty="0">
                <a:latin typeface="Helvetica" pitchFamily="2" charset="0"/>
              </a:rPr>
              <a:t>Coefficient: 3.96</a:t>
            </a:r>
            <a:endParaRPr lang="en-US" b="1" dirty="0">
              <a:latin typeface="Helvetica"/>
              <a:cs typeface="Helvetica"/>
            </a:endParaRPr>
          </a:p>
        </p:txBody>
      </p:sp>
      <p:pic>
        <p:nvPicPr>
          <p:cNvPr id="5" name="Picture 4">
            <a:extLst>
              <a:ext uri="{FF2B5EF4-FFF2-40B4-BE49-F238E27FC236}">
                <a16:creationId xmlns:a16="http://schemas.microsoft.com/office/drawing/2014/main" id="{68E6D316-C477-B444-BC56-0FBA407AB633}"/>
              </a:ext>
            </a:extLst>
          </p:cNvPr>
          <p:cNvPicPr>
            <a:picLocks noChangeAspect="1"/>
          </p:cNvPicPr>
          <p:nvPr/>
        </p:nvPicPr>
        <p:blipFill rotWithShape="1">
          <a:blip r:embed="rId2"/>
          <a:srcRect t="10925" r="30350"/>
          <a:stretch/>
        </p:blipFill>
        <p:spPr>
          <a:xfrm>
            <a:off x="6516211" y="1446835"/>
            <a:ext cx="5045774" cy="4877613"/>
          </a:xfrm>
          <a:prstGeom prst="rect">
            <a:avLst/>
          </a:prstGeom>
        </p:spPr>
      </p:pic>
      <p:sp>
        <p:nvSpPr>
          <p:cNvPr id="7" name="TextBox 6">
            <a:extLst>
              <a:ext uri="{FF2B5EF4-FFF2-40B4-BE49-F238E27FC236}">
                <a16:creationId xmlns:a16="http://schemas.microsoft.com/office/drawing/2014/main" id="{C45B1534-B862-BF4C-A754-33309FEA56E7}"/>
              </a:ext>
            </a:extLst>
          </p:cNvPr>
          <p:cNvSpPr txBox="1"/>
          <p:nvPr/>
        </p:nvSpPr>
        <p:spPr>
          <a:xfrm>
            <a:off x="7261934" y="6072326"/>
            <a:ext cx="1704513" cy="307777"/>
          </a:xfrm>
          <a:prstGeom prst="rect">
            <a:avLst/>
          </a:prstGeom>
          <a:solidFill>
            <a:schemeClr val="bg1"/>
          </a:solidFill>
        </p:spPr>
        <p:txBody>
          <a:bodyPr wrap="square" rtlCol="0">
            <a:spAutoFit/>
          </a:bodyPr>
          <a:lstStyle/>
          <a:p>
            <a:pPr algn="ctr"/>
            <a:r>
              <a:rPr lang="en-US" sz="1400" dirty="0">
                <a:latin typeface="Helvetica" pitchFamily="2" charset="0"/>
              </a:rPr>
              <a:t>Playoffs</a:t>
            </a:r>
          </a:p>
        </p:txBody>
      </p:sp>
      <p:sp>
        <p:nvSpPr>
          <p:cNvPr id="9" name="TextBox 8">
            <a:extLst>
              <a:ext uri="{FF2B5EF4-FFF2-40B4-BE49-F238E27FC236}">
                <a16:creationId xmlns:a16="http://schemas.microsoft.com/office/drawing/2014/main" id="{62D08C2F-CF0A-FC4B-98B9-5C5DCE638D59}"/>
              </a:ext>
            </a:extLst>
          </p:cNvPr>
          <p:cNvSpPr txBox="1"/>
          <p:nvPr/>
        </p:nvSpPr>
        <p:spPr>
          <a:xfrm>
            <a:off x="9411959" y="6072326"/>
            <a:ext cx="1704513" cy="307777"/>
          </a:xfrm>
          <a:prstGeom prst="rect">
            <a:avLst/>
          </a:prstGeom>
          <a:solidFill>
            <a:schemeClr val="bg1"/>
          </a:solidFill>
        </p:spPr>
        <p:txBody>
          <a:bodyPr wrap="square" rtlCol="0">
            <a:spAutoFit/>
          </a:bodyPr>
          <a:lstStyle/>
          <a:p>
            <a:pPr algn="ctr"/>
            <a:r>
              <a:rPr lang="en-US" sz="1400" dirty="0">
                <a:latin typeface="Helvetica" pitchFamily="2" charset="0"/>
              </a:rPr>
              <a:t>Missed Playoffs</a:t>
            </a:r>
          </a:p>
        </p:txBody>
      </p:sp>
    </p:spTree>
    <p:extLst>
      <p:ext uri="{BB962C8B-B14F-4D97-AF65-F5344CB8AC3E}">
        <p14:creationId xmlns:p14="http://schemas.microsoft.com/office/powerpoint/2010/main" val="1743105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777F294-3930-E942-ADFD-301D770472D2}"/>
              </a:ext>
            </a:extLst>
          </p:cNvPr>
          <p:cNvPicPr>
            <a:picLocks noChangeAspect="1"/>
          </p:cNvPicPr>
          <p:nvPr/>
        </p:nvPicPr>
        <p:blipFill rotWithShape="1">
          <a:blip r:embed="rId2"/>
          <a:srcRect t="10982" r="28177"/>
          <a:stretch/>
        </p:blipFill>
        <p:spPr>
          <a:xfrm>
            <a:off x="6516210" y="1446835"/>
            <a:ext cx="5045773" cy="4933267"/>
          </a:xfrm>
          <a:prstGeom prst="rect">
            <a:avLst/>
          </a:prstGeom>
        </p:spPr>
      </p:pic>
      <p:sp>
        <p:nvSpPr>
          <p:cNvPr id="2" name="Title 1">
            <a:extLst>
              <a:ext uri="{FF2B5EF4-FFF2-40B4-BE49-F238E27FC236}">
                <a16:creationId xmlns:a16="http://schemas.microsoft.com/office/drawing/2014/main" id="{F6C517E4-3ECC-8E4C-89C1-D8EA7D461CA3}"/>
              </a:ext>
            </a:extLst>
          </p:cNvPr>
          <p:cNvSpPr>
            <a:spLocks noGrp="1"/>
          </p:cNvSpPr>
          <p:nvPr>
            <p:ph type="title"/>
          </p:nvPr>
        </p:nvSpPr>
        <p:spPr>
          <a:xfrm>
            <a:off x="838199" y="365125"/>
            <a:ext cx="7472423" cy="1325563"/>
          </a:xfrm>
        </p:spPr>
        <p:txBody>
          <a:bodyPr>
            <a:normAutofit/>
          </a:bodyPr>
          <a:lstStyle/>
          <a:p>
            <a:r>
              <a:rPr lang="en-US" sz="2800" b="1" dirty="0">
                <a:latin typeface="Helvetica" pitchFamily="2" charset="0"/>
              </a:rPr>
              <a:t>Save Percentage</a:t>
            </a:r>
          </a:p>
        </p:txBody>
      </p:sp>
      <p:sp>
        <p:nvSpPr>
          <p:cNvPr id="23" name="TextBox 22">
            <a:extLst>
              <a:ext uri="{FF2B5EF4-FFF2-40B4-BE49-F238E27FC236}">
                <a16:creationId xmlns:a16="http://schemas.microsoft.com/office/drawing/2014/main" id="{91CE2BC1-A6FD-EE48-940C-7AB168774BF5}"/>
              </a:ext>
            </a:extLst>
          </p:cNvPr>
          <p:cNvSpPr txBox="1"/>
          <p:nvPr/>
        </p:nvSpPr>
        <p:spPr>
          <a:xfrm>
            <a:off x="838199" y="1690688"/>
            <a:ext cx="5154227" cy="3139321"/>
          </a:xfrm>
          <a:prstGeom prst="rect">
            <a:avLst/>
          </a:prstGeom>
          <a:noFill/>
        </p:spPr>
        <p:txBody>
          <a:bodyPr wrap="square" lIns="91440" tIns="45720" rIns="91440" bIns="45720" rtlCol="0" anchor="t">
            <a:spAutoFit/>
          </a:bodyPr>
          <a:lstStyle/>
          <a:p>
            <a:pPr marL="342900" indent="-342900">
              <a:buClr>
                <a:schemeClr val="tx1"/>
              </a:buClr>
              <a:buFont typeface="Wingdings" pitchFamily="2" charset="2"/>
              <a:buChar char="q"/>
            </a:pPr>
            <a:r>
              <a:rPr lang="en-CA" sz="2000" dirty="0">
                <a:latin typeface="Helvetica" pitchFamily="2" charset="0"/>
              </a:rPr>
              <a:t>P-Value: &lt; 0.05</a:t>
            </a:r>
          </a:p>
          <a:p>
            <a:pPr marL="342900" indent="-342900">
              <a:buClr>
                <a:schemeClr val="tx1"/>
              </a:buClr>
              <a:buFont typeface="Wingdings" pitchFamily="2" charset="2"/>
              <a:buChar char="q"/>
            </a:pPr>
            <a:endParaRPr lang="en-CA" sz="2000" dirty="0">
              <a:latin typeface="Helvetica" pitchFamily="2" charset="0"/>
            </a:endParaRPr>
          </a:p>
          <a:p>
            <a:pPr marL="342900" indent="-342900">
              <a:buClr>
                <a:schemeClr val="tx1"/>
              </a:buClr>
              <a:buFont typeface="Wingdings" pitchFamily="2" charset="2"/>
              <a:buChar char="q"/>
            </a:pPr>
            <a:r>
              <a:rPr lang="en-CA" sz="2000" dirty="0">
                <a:latin typeface="Helvetica" pitchFamily="2" charset="0"/>
              </a:rPr>
              <a:t>95% Confidence Interval: (0.21, 0.59)</a:t>
            </a:r>
          </a:p>
          <a:p>
            <a:pPr marL="342900" indent="-342900">
              <a:buClr>
                <a:schemeClr val="tx1"/>
              </a:buClr>
              <a:buFont typeface="Wingdings" pitchFamily="2" charset="2"/>
              <a:buChar char="q"/>
            </a:pPr>
            <a:endParaRPr lang="en-CA" sz="2000" dirty="0">
              <a:latin typeface="Helvetica" pitchFamily="2" charset="0"/>
            </a:endParaRPr>
          </a:p>
          <a:p>
            <a:pPr marL="342900" indent="-342900">
              <a:buClr>
                <a:schemeClr val="tx1"/>
              </a:buClr>
              <a:buFont typeface="Wingdings" pitchFamily="2" charset="2"/>
              <a:buChar char="q"/>
            </a:pPr>
            <a:r>
              <a:rPr lang="en-CA" sz="2000" dirty="0">
                <a:latin typeface="Helvetica" pitchFamily="2" charset="0"/>
              </a:rPr>
              <a:t>Distribution: (90.02, 90.21, 90.4)</a:t>
            </a:r>
          </a:p>
          <a:p>
            <a:pPr>
              <a:buClr>
                <a:schemeClr val="tx1"/>
              </a:buClr>
            </a:pPr>
            <a:endParaRPr lang="en-CA" sz="2000" dirty="0">
              <a:latin typeface="Helvetica" pitchFamily="2" charset="0"/>
            </a:endParaRPr>
          </a:p>
          <a:p>
            <a:pPr marL="342900" indent="-342900">
              <a:buClr>
                <a:schemeClr val="tx1"/>
              </a:buClr>
              <a:buFont typeface="Wingdings" pitchFamily="2" charset="2"/>
              <a:buChar char="q"/>
            </a:pPr>
            <a:r>
              <a:rPr lang="en-CA" sz="2000" dirty="0">
                <a:latin typeface="Helvetica" pitchFamily="2" charset="0"/>
              </a:rPr>
              <a:t>Metric Impact : 32%</a:t>
            </a:r>
          </a:p>
          <a:p>
            <a:pPr marL="342900" indent="-342900">
              <a:buClr>
                <a:schemeClr val="tx1"/>
              </a:buClr>
              <a:buFont typeface="Wingdings" pitchFamily="2" charset="2"/>
              <a:buChar char="q"/>
            </a:pPr>
            <a:endParaRPr lang="en-CA" sz="2000" dirty="0">
              <a:latin typeface="Helvetica" pitchFamily="2" charset="0"/>
            </a:endParaRPr>
          </a:p>
          <a:p>
            <a:pPr marL="342900" indent="-342900">
              <a:buClr>
                <a:schemeClr val="tx1"/>
              </a:buClr>
              <a:buFont typeface="Wingdings" pitchFamily="2" charset="2"/>
              <a:buChar char="q"/>
            </a:pPr>
            <a:r>
              <a:rPr lang="en-CA" sz="2000" dirty="0">
                <a:latin typeface="Helvetica" pitchFamily="2" charset="0"/>
              </a:rPr>
              <a:t>Coefficient: 4.13</a:t>
            </a:r>
          </a:p>
          <a:p>
            <a:endParaRPr lang="en-US" b="1" dirty="0">
              <a:latin typeface="Helvetica"/>
              <a:cs typeface="Helvetica"/>
            </a:endParaRPr>
          </a:p>
        </p:txBody>
      </p:sp>
      <p:sp>
        <p:nvSpPr>
          <p:cNvPr id="7" name="TextBox 6">
            <a:extLst>
              <a:ext uri="{FF2B5EF4-FFF2-40B4-BE49-F238E27FC236}">
                <a16:creationId xmlns:a16="http://schemas.microsoft.com/office/drawing/2014/main" id="{C45B1534-B862-BF4C-A754-33309FEA56E7}"/>
              </a:ext>
            </a:extLst>
          </p:cNvPr>
          <p:cNvSpPr txBox="1"/>
          <p:nvPr/>
        </p:nvSpPr>
        <p:spPr>
          <a:xfrm>
            <a:off x="7261934" y="6072326"/>
            <a:ext cx="1704513" cy="307777"/>
          </a:xfrm>
          <a:prstGeom prst="rect">
            <a:avLst/>
          </a:prstGeom>
          <a:solidFill>
            <a:schemeClr val="bg1"/>
          </a:solidFill>
        </p:spPr>
        <p:txBody>
          <a:bodyPr wrap="square" rtlCol="0">
            <a:spAutoFit/>
          </a:bodyPr>
          <a:lstStyle/>
          <a:p>
            <a:pPr algn="ctr"/>
            <a:r>
              <a:rPr lang="en-US" sz="1400" dirty="0">
                <a:latin typeface="Helvetica" pitchFamily="2" charset="0"/>
              </a:rPr>
              <a:t>Playoffs</a:t>
            </a:r>
          </a:p>
        </p:txBody>
      </p:sp>
      <p:sp>
        <p:nvSpPr>
          <p:cNvPr id="9" name="TextBox 8">
            <a:extLst>
              <a:ext uri="{FF2B5EF4-FFF2-40B4-BE49-F238E27FC236}">
                <a16:creationId xmlns:a16="http://schemas.microsoft.com/office/drawing/2014/main" id="{62D08C2F-CF0A-FC4B-98B9-5C5DCE638D59}"/>
              </a:ext>
            </a:extLst>
          </p:cNvPr>
          <p:cNvSpPr txBox="1"/>
          <p:nvPr/>
        </p:nvSpPr>
        <p:spPr>
          <a:xfrm>
            <a:off x="9411959" y="6072326"/>
            <a:ext cx="1704513" cy="307777"/>
          </a:xfrm>
          <a:prstGeom prst="rect">
            <a:avLst/>
          </a:prstGeom>
          <a:solidFill>
            <a:schemeClr val="bg1"/>
          </a:solidFill>
        </p:spPr>
        <p:txBody>
          <a:bodyPr wrap="square" rtlCol="0">
            <a:spAutoFit/>
          </a:bodyPr>
          <a:lstStyle/>
          <a:p>
            <a:pPr algn="ctr"/>
            <a:r>
              <a:rPr lang="en-US" sz="1400" dirty="0">
                <a:latin typeface="Helvetica" pitchFamily="2" charset="0"/>
              </a:rPr>
              <a:t>Missed Playoffs</a:t>
            </a:r>
          </a:p>
        </p:txBody>
      </p:sp>
    </p:spTree>
    <p:extLst>
      <p:ext uri="{BB962C8B-B14F-4D97-AF65-F5344CB8AC3E}">
        <p14:creationId xmlns:p14="http://schemas.microsoft.com/office/powerpoint/2010/main" val="3461223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41F04DD-72E2-3A4B-8092-9A9337A4F4A7}"/>
              </a:ext>
            </a:extLst>
          </p:cNvPr>
          <p:cNvPicPr>
            <a:picLocks noChangeAspect="1"/>
          </p:cNvPicPr>
          <p:nvPr/>
        </p:nvPicPr>
        <p:blipFill rotWithShape="1">
          <a:blip r:embed="rId2"/>
          <a:srcRect t="11874" r="32036"/>
          <a:stretch/>
        </p:blipFill>
        <p:spPr>
          <a:xfrm>
            <a:off x="6516210" y="1446834"/>
            <a:ext cx="5045773" cy="4933268"/>
          </a:xfrm>
          <a:prstGeom prst="rect">
            <a:avLst/>
          </a:prstGeom>
        </p:spPr>
      </p:pic>
      <p:sp>
        <p:nvSpPr>
          <p:cNvPr id="2" name="Title 1">
            <a:extLst>
              <a:ext uri="{FF2B5EF4-FFF2-40B4-BE49-F238E27FC236}">
                <a16:creationId xmlns:a16="http://schemas.microsoft.com/office/drawing/2014/main" id="{F6C517E4-3ECC-8E4C-89C1-D8EA7D461CA3}"/>
              </a:ext>
            </a:extLst>
          </p:cNvPr>
          <p:cNvSpPr>
            <a:spLocks noGrp="1"/>
          </p:cNvSpPr>
          <p:nvPr>
            <p:ph type="title"/>
          </p:nvPr>
        </p:nvSpPr>
        <p:spPr>
          <a:xfrm>
            <a:off x="838199" y="365125"/>
            <a:ext cx="7472423" cy="1325563"/>
          </a:xfrm>
        </p:spPr>
        <p:txBody>
          <a:bodyPr>
            <a:normAutofit/>
          </a:bodyPr>
          <a:lstStyle/>
          <a:p>
            <a:r>
              <a:rPr lang="en-US" sz="2800" b="1" dirty="0">
                <a:latin typeface="Helvetica" pitchFamily="2" charset="0"/>
              </a:rPr>
              <a:t>Average Saves Per Game</a:t>
            </a:r>
          </a:p>
        </p:txBody>
      </p:sp>
      <p:sp>
        <p:nvSpPr>
          <p:cNvPr id="23" name="TextBox 22">
            <a:extLst>
              <a:ext uri="{FF2B5EF4-FFF2-40B4-BE49-F238E27FC236}">
                <a16:creationId xmlns:a16="http://schemas.microsoft.com/office/drawing/2014/main" id="{91CE2BC1-A6FD-EE48-940C-7AB168774BF5}"/>
              </a:ext>
            </a:extLst>
          </p:cNvPr>
          <p:cNvSpPr txBox="1"/>
          <p:nvPr/>
        </p:nvSpPr>
        <p:spPr>
          <a:xfrm>
            <a:off x="838199" y="1690688"/>
            <a:ext cx="5340659" cy="3139321"/>
          </a:xfrm>
          <a:prstGeom prst="rect">
            <a:avLst/>
          </a:prstGeom>
          <a:noFill/>
        </p:spPr>
        <p:txBody>
          <a:bodyPr wrap="square" lIns="91440" tIns="45720" rIns="91440" bIns="45720" rtlCol="0" anchor="t">
            <a:spAutoFit/>
          </a:bodyPr>
          <a:lstStyle/>
          <a:p>
            <a:pPr marL="342900" indent="-342900">
              <a:buClr>
                <a:schemeClr val="tx1"/>
              </a:buClr>
              <a:buFont typeface="Wingdings" pitchFamily="2" charset="2"/>
              <a:buChar char="q"/>
            </a:pPr>
            <a:r>
              <a:rPr lang="en-CA" sz="2000" dirty="0">
                <a:latin typeface="Helvetica" pitchFamily="2" charset="0"/>
              </a:rPr>
              <a:t>P-Value: &lt; 0.05</a:t>
            </a:r>
          </a:p>
          <a:p>
            <a:pPr marL="342900" indent="-342900">
              <a:buClr>
                <a:schemeClr val="tx1"/>
              </a:buClr>
              <a:buFont typeface="Wingdings" pitchFamily="2" charset="2"/>
              <a:buChar char="q"/>
            </a:pPr>
            <a:endParaRPr lang="en-CA" sz="2000" dirty="0">
              <a:latin typeface="Helvetica" pitchFamily="2" charset="0"/>
            </a:endParaRPr>
          </a:p>
          <a:p>
            <a:pPr marL="342900" indent="-342900">
              <a:buClr>
                <a:schemeClr val="tx1"/>
              </a:buClr>
              <a:buFont typeface="Wingdings" pitchFamily="2" charset="2"/>
              <a:buChar char="q"/>
            </a:pPr>
            <a:r>
              <a:rPr lang="en-CA" sz="2000" dirty="0">
                <a:latin typeface="Helvetica" pitchFamily="2" charset="0"/>
              </a:rPr>
              <a:t>95% Confidence Interval: (-1.75, -1.15)</a:t>
            </a:r>
          </a:p>
          <a:p>
            <a:pPr marL="342900" indent="-342900">
              <a:buClr>
                <a:schemeClr val="tx1"/>
              </a:buClr>
              <a:buFont typeface="Wingdings" pitchFamily="2" charset="2"/>
              <a:buChar char="q"/>
            </a:pPr>
            <a:endParaRPr lang="en-CA" sz="2000" dirty="0">
              <a:latin typeface="Helvetica" pitchFamily="2" charset="0"/>
            </a:endParaRPr>
          </a:p>
          <a:p>
            <a:pPr marL="342900" indent="-342900">
              <a:buClr>
                <a:schemeClr val="tx1"/>
              </a:buClr>
              <a:buFont typeface="Wingdings" pitchFamily="2" charset="2"/>
              <a:buChar char="q"/>
            </a:pPr>
            <a:r>
              <a:rPr lang="en-CA" sz="2000" dirty="0">
                <a:latin typeface="Helvetica" pitchFamily="2" charset="0"/>
              </a:rPr>
              <a:t>Distribution: (25.82, 26.12, 26.42)</a:t>
            </a:r>
          </a:p>
          <a:p>
            <a:pPr marL="342900" indent="-342900">
              <a:buClr>
                <a:schemeClr val="tx1"/>
              </a:buClr>
              <a:buFont typeface="Wingdings" pitchFamily="2" charset="2"/>
              <a:buChar char="q"/>
            </a:pPr>
            <a:endParaRPr lang="en-CA" sz="2000" dirty="0">
              <a:latin typeface="Helvetica" pitchFamily="2" charset="0"/>
            </a:endParaRPr>
          </a:p>
          <a:p>
            <a:pPr marL="342900" indent="-342900">
              <a:buClr>
                <a:schemeClr val="tx1"/>
              </a:buClr>
              <a:buFont typeface="Wingdings" pitchFamily="2" charset="2"/>
              <a:buChar char="q"/>
            </a:pPr>
            <a:r>
              <a:rPr lang="en-CA" sz="2000" dirty="0">
                <a:latin typeface="Helvetica" pitchFamily="2" charset="0"/>
              </a:rPr>
              <a:t>Metric Impact : 17%</a:t>
            </a:r>
          </a:p>
          <a:p>
            <a:pPr marL="342900" indent="-342900">
              <a:buClr>
                <a:schemeClr val="tx1"/>
              </a:buClr>
              <a:buFont typeface="Wingdings" pitchFamily="2" charset="2"/>
              <a:buChar char="q"/>
            </a:pPr>
            <a:endParaRPr lang="en-CA" sz="2000" dirty="0">
              <a:latin typeface="Helvetica" pitchFamily="2" charset="0"/>
            </a:endParaRPr>
          </a:p>
          <a:p>
            <a:pPr marL="342900" indent="-342900">
              <a:buClr>
                <a:schemeClr val="tx1"/>
              </a:buClr>
              <a:buFont typeface="Wingdings" pitchFamily="2" charset="2"/>
              <a:buChar char="q"/>
            </a:pPr>
            <a:r>
              <a:rPr lang="en-CA" sz="2000" dirty="0">
                <a:latin typeface="Helvetica" pitchFamily="2" charset="0"/>
              </a:rPr>
              <a:t>Coefficient: -1.35</a:t>
            </a:r>
          </a:p>
          <a:p>
            <a:endParaRPr lang="en-US" b="1" dirty="0">
              <a:latin typeface="Helvetica"/>
              <a:cs typeface="Helvetica"/>
            </a:endParaRPr>
          </a:p>
        </p:txBody>
      </p:sp>
      <p:sp>
        <p:nvSpPr>
          <p:cNvPr id="7" name="TextBox 6">
            <a:extLst>
              <a:ext uri="{FF2B5EF4-FFF2-40B4-BE49-F238E27FC236}">
                <a16:creationId xmlns:a16="http://schemas.microsoft.com/office/drawing/2014/main" id="{C45B1534-B862-BF4C-A754-33309FEA56E7}"/>
              </a:ext>
            </a:extLst>
          </p:cNvPr>
          <p:cNvSpPr txBox="1"/>
          <p:nvPr/>
        </p:nvSpPr>
        <p:spPr>
          <a:xfrm>
            <a:off x="7261934" y="6072326"/>
            <a:ext cx="1704513" cy="307777"/>
          </a:xfrm>
          <a:prstGeom prst="rect">
            <a:avLst/>
          </a:prstGeom>
          <a:solidFill>
            <a:schemeClr val="bg1"/>
          </a:solidFill>
        </p:spPr>
        <p:txBody>
          <a:bodyPr wrap="square" rtlCol="0">
            <a:spAutoFit/>
          </a:bodyPr>
          <a:lstStyle/>
          <a:p>
            <a:pPr algn="ctr"/>
            <a:r>
              <a:rPr lang="en-US" sz="1400" dirty="0">
                <a:latin typeface="Helvetica" pitchFamily="2" charset="0"/>
              </a:rPr>
              <a:t>Playoffs</a:t>
            </a:r>
          </a:p>
        </p:txBody>
      </p:sp>
      <p:sp>
        <p:nvSpPr>
          <p:cNvPr id="9" name="TextBox 8">
            <a:extLst>
              <a:ext uri="{FF2B5EF4-FFF2-40B4-BE49-F238E27FC236}">
                <a16:creationId xmlns:a16="http://schemas.microsoft.com/office/drawing/2014/main" id="{62D08C2F-CF0A-FC4B-98B9-5C5DCE638D59}"/>
              </a:ext>
            </a:extLst>
          </p:cNvPr>
          <p:cNvSpPr txBox="1"/>
          <p:nvPr/>
        </p:nvSpPr>
        <p:spPr>
          <a:xfrm>
            <a:off x="9411959" y="6072326"/>
            <a:ext cx="1704513" cy="307777"/>
          </a:xfrm>
          <a:prstGeom prst="rect">
            <a:avLst/>
          </a:prstGeom>
          <a:solidFill>
            <a:schemeClr val="bg1"/>
          </a:solidFill>
        </p:spPr>
        <p:txBody>
          <a:bodyPr wrap="square" rtlCol="0">
            <a:spAutoFit/>
          </a:bodyPr>
          <a:lstStyle/>
          <a:p>
            <a:pPr algn="ctr"/>
            <a:r>
              <a:rPr lang="en-US" sz="1400" dirty="0">
                <a:latin typeface="Helvetica" pitchFamily="2" charset="0"/>
              </a:rPr>
              <a:t>Missed Playoffs</a:t>
            </a:r>
          </a:p>
        </p:txBody>
      </p:sp>
    </p:spTree>
    <p:extLst>
      <p:ext uri="{BB962C8B-B14F-4D97-AF65-F5344CB8AC3E}">
        <p14:creationId xmlns:p14="http://schemas.microsoft.com/office/powerpoint/2010/main" val="3981049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113147-1BA7-804C-BA4A-28FC09711D5E}"/>
              </a:ext>
            </a:extLst>
          </p:cNvPr>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latin typeface="Helvetica" pitchFamily="2" charset="0"/>
              </a:rPr>
              <a:t>Intro</a:t>
            </a:r>
          </a:p>
        </p:txBody>
      </p:sp>
    </p:spTree>
    <p:extLst>
      <p:ext uri="{BB962C8B-B14F-4D97-AF65-F5344CB8AC3E}">
        <p14:creationId xmlns:p14="http://schemas.microsoft.com/office/powerpoint/2010/main" val="2163930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05C26BD-37A2-1243-8DEA-364556B21D88}"/>
              </a:ext>
            </a:extLst>
          </p:cNvPr>
          <p:cNvPicPr>
            <a:picLocks noChangeAspect="1"/>
          </p:cNvPicPr>
          <p:nvPr/>
        </p:nvPicPr>
        <p:blipFill rotWithShape="1">
          <a:blip r:embed="rId2"/>
          <a:srcRect t="10633" r="34966"/>
          <a:stretch/>
        </p:blipFill>
        <p:spPr>
          <a:xfrm>
            <a:off x="6516210" y="1446834"/>
            <a:ext cx="5045773" cy="4933268"/>
          </a:xfrm>
          <a:prstGeom prst="rect">
            <a:avLst/>
          </a:prstGeom>
        </p:spPr>
      </p:pic>
      <p:sp>
        <p:nvSpPr>
          <p:cNvPr id="2" name="Title 1">
            <a:extLst>
              <a:ext uri="{FF2B5EF4-FFF2-40B4-BE49-F238E27FC236}">
                <a16:creationId xmlns:a16="http://schemas.microsoft.com/office/drawing/2014/main" id="{F6C517E4-3ECC-8E4C-89C1-D8EA7D461CA3}"/>
              </a:ext>
            </a:extLst>
          </p:cNvPr>
          <p:cNvSpPr>
            <a:spLocks noGrp="1"/>
          </p:cNvSpPr>
          <p:nvPr>
            <p:ph type="title"/>
          </p:nvPr>
        </p:nvSpPr>
        <p:spPr>
          <a:xfrm>
            <a:off x="838199" y="365125"/>
            <a:ext cx="7472423" cy="1325563"/>
          </a:xfrm>
        </p:spPr>
        <p:txBody>
          <a:bodyPr>
            <a:normAutofit/>
          </a:bodyPr>
          <a:lstStyle/>
          <a:p>
            <a:r>
              <a:rPr lang="en-US" sz="2800" b="1" dirty="0">
                <a:latin typeface="Helvetica" pitchFamily="2" charset="0"/>
              </a:rPr>
              <a:t>Average Shots Per Game</a:t>
            </a:r>
          </a:p>
        </p:txBody>
      </p:sp>
      <p:sp>
        <p:nvSpPr>
          <p:cNvPr id="23" name="TextBox 22">
            <a:extLst>
              <a:ext uri="{FF2B5EF4-FFF2-40B4-BE49-F238E27FC236}">
                <a16:creationId xmlns:a16="http://schemas.microsoft.com/office/drawing/2014/main" id="{91CE2BC1-A6FD-EE48-940C-7AB168774BF5}"/>
              </a:ext>
            </a:extLst>
          </p:cNvPr>
          <p:cNvSpPr txBox="1"/>
          <p:nvPr/>
        </p:nvSpPr>
        <p:spPr>
          <a:xfrm>
            <a:off x="838199" y="1690688"/>
            <a:ext cx="5340659" cy="3139321"/>
          </a:xfrm>
          <a:prstGeom prst="rect">
            <a:avLst/>
          </a:prstGeom>
          <a:noFill/>
        </p:spPr>
        <p:txBody>
          <a:bodyPr wrap="square" lIns="91440" tIns="45720" rIns="91440" bIns="45720" rtlCol="0" anchor="t">
            <a:spAutoFit/>
          </a:bodyPr>
          <a:lstStyle/>
          <a:p>
            <a:pPr marL="342900" indent="-342900">
              <a:buClr>
                <a:schemeClr val="tx1"/>
              </a:buClr>
              <a:buFont typeface="Wingdings" pitchFamily="2" charset="2"/>
              <a:buChar char="q"/>
            </a:pPr>
            <a:r>
              <a:rPr lang="en-CA" sz="2000" dirty="0">
                <a:latin typeface="Helvetica" pitchFamily="2" charset="0"/>
              </a:rPr>
              <a:t>P-Value: &lt; 0.05</a:t>
            </a:r>
          </a:p>
          <a:p>
            <a:pPr marL="342900" indent="-342900">
              <a:buClr>
                <a:schemeClr val="tx1"/>
              </a:buClr>
              <a:buFont typeface="Wingdings" pitchFamily="2" charset="2"/>
              <a:buChar char="q"/>
            </a:pPr>
            <a:endParaRPr lang="en-CA" sz="2000" dirty="0">
              <a:latin typeface="Helvetica" pitchFamily="2" charset="0"/>
            </a:endParaRPr>
          </a:p>
          <a:p>
            <a:pPr marL="342900" indent="-342900">
              <a:buClr>
                <a:schemeClr val="tx1"/>
              </a:buClr>
              <a:buFont typeface="Wingdings" pitchFamily="2" charset="2"/>
              <a:buChar char="q"/>
            </a:pPr>
            <a:r>
              <a:rPr lang="en-CA" sz="2000" dirty="0">
                <a:latin typeface="Helvetica" pitchFamily="2" charset="0"/>
              </a:rPr>
              <a:t>95% Confidence Interval: (0.64, 1.16)</a:t>
            </a:r>
          </a:p>
          <a:p>
            <a:pPr marL="342900" indent="-342900">
              <a:buClr>
                <a:schemeClr val="tx1"/>
              </a:buClr>
              <a:buFont typeface="Wingdings" pitchFamily="2" charset="2"/>
              <a:buChar char="q"/>
            </a:pPr>
            <a:endParaRPr lang="en-CA" sz="2000" dirty="0">
              <a:latin typeface="Helvetica" pitchFamily="2" charset="0"/>
            </a:endParaRPr>
          </a:p>
          <a:p>
            <a:pPr marL="342900" indent="-342900">
              <a:buClr>
                <a:schemeClr val="tx1"/>
              </a:buClr>
              <a:buFont typeface="Wingdings" pitchFamily="2" charset="2"/>
              <a:buChar char="q"/>
            </a:pPr>
            <a:r>
              <a:rPr lang="en-CA" sz="2000" dirty="0">
                <a:latin typeface="Helvetica" pitchFamily="2" charset="0"/>
              </a:rPr>
              <a:t>Distribution: (26.91, 27.17, 27.43)</a:t>
            </a:r>
          </a:p>
          <a:p>
            <a:pPr marL="342900" indent="-342900">
              <a:buClr>
                <a:schemeClr val="tx1"/>
              </a:buClr>
              <a:buFont typeface="Wingdings" pitchFamily="2" charset="2"/>
              <a:buChar char="q"/>
            </a:pPr>
            <a:endParaRPr lang="en-CA" sz="2000" dirty="0">
              <a:latin typeface="Helvetica" pitchFamily="2" charset="0"/>
            </a:endParaRPr>
          </a:p>
          <a:p>
            <a:pPr marL="342900" indent="-342900">
              <a:buClr>
                <a:schemeClr val="tx1"/>
              </a:buClr>
              <a:buFont typeface="Wingdings" pitchFamily="2" charset="2"/>
              <a:buChar char="q"/>
            </a:pPr>
            <a:r>
              <a:rPr lang="en-CA" sz="2000" dirty="0">
                <a:latin typeface="Helvetica" pitchFamily="2" charset="0"/>
              </a:rPr>
              <a:t>Metric Impact : 15%</a:t>
            </a:r>
          </a:p>
          <a:p>
            <a:pPr marL="342900" indent="-342900">
              <a:buClr>
                <a:schemeClr val="tx1"/>
              </a:buClr>
              <a:buFont typeface="Wingdings" pitchFamily="2" charset="2"/>
              <a:buChar char="q"/>
            </a:pPr>
            <a:endParaRPr lang="en-CA" sz="2000" dirty="0">
              <a:latin typeface="Helvetica" pitchFamily="2" charset="0"/>
            </a:endParaRPr>
          </a:p>
          <a:p>
            <a:pPr marL="342900" indent="-342900">
              <a:buClr>
                <a:schemeClr val="tx1"/>
              </a:buClr>
              <a:buFont typeface="Wingdings" pitchFamily="2" charset="2"/>
              <a:buChar char="q"/>
            </a:pPr>
            <a:r>
              <a:rPr lang="en-CA" sz="2000" dirty="0">
                <a:latin typeface="Helvetica" pitchFamily="2" charset="0"/>
              </a:rPr>
              <a:t>Coefficient: 1.37</a:t>
            </a:r>
          </a:p>
          <a:p>
            <a:endParaRPr lang="en-US" b="1" dirty="0">
              <a:latin typeface="Helvetica"/>
              <a:cs typeface="Helvetica"/>
            </a:endParaRPr>
          </a:p>
        </p:txBody>
      </p:sp>
      <p:sp>
        <p:nvSpPr>
          <p:cNvPr id="7" name="TextBox 6">
            <a:extLst>
              <a:ext uri="{FF2B5EF4-FFF2-40B4-BE49-F238E27FC236}">
                <a16:creationId xmlns:a16="http://schemas.microsoft.com/office/drawing/2014/main" id="{C45B1534-B862-BF4C-A754-33309FEA56E7}"/>
              </a:ext>
            </a:extLst>
          </p:cNvPr>
          <p:cNvSpPr txBox="1"/>
          <p:nvPr/>
        </p:nvSpPr>
        <p:spPr>
          <a:xfrm>
            <a:off x="7261934" y="6072326"/>
            <a:ext cx="1704513" cy="307777"/>
          </a:xfrm>
          <a:prstGeom prst="rect">
            <a:avLst/>
          </a:prstGeom>
          <a:solidFill>
            <a:schemeClr val="bg1"/>
          </a:solidFill>
        </p:spPr>
        <p:txBody>
          <a:bodyPr wrap="square" rtlCol="0">
            <a:spAutoFit/>
          </a:bodyPr>
          <a:lstStyle/>
          <a:p>
            <a:pPr algn="ctr"/>
            <a:r>
              <a:rPr lang="en-US" sz="1400" dirty="0">
                <a:latin typeface="Helvetica" pitchFamily="2" charset="0"/>
              </a:rPr>
              <a:t>Playoffs</a:t>
            </a:r>
          </a:p>
        </p:txBody>
      </p:sp>
      <p:sp>
        <p:nvSpPr>
          <p:cNvPr id="9" name="TextBox 8">
            <a:extLst>
              <a:ext uri="{FF2B5EF4-FFF2-40B4-BE49-F238E27FC236}">
                <a16:creationId xmlns:a16="http://schemas.microsoft.com/office/drawing/2014/main" id="{62D08C2F-CF0A-FC4B-98B9-5C5DCE638D59}"/>
              </a:ext>
            </a:extLst>
          </p:cNvPr>
          <p:cNvSpPr txBox="1"/>
          <p:nvPr/>
        </p:nvSpPr>
        <p:spPr>
          <a:xfrm>
            <a:off x="9411959" y="6072326"/>
            <a:ext cx="1704513" cy="307777"/>
          </a:xfrm>
          <a:prstGeom prst="rect">
            <a:avLst/>
          </a:prstGeom>
          <a:solidFill>
            <a:schemeClr val="bg1"/>
          </a:solidFill>
        </p:spPr>
        <p:txBody>
          <a:bodyPr wrap="square" rtlCol="0">
            <a:spAutoFit/>
          </a:bodyPr>
          <a:lstStyle/>
          <a:p>
            <a:pPr algn="ctr"/>
            <a:r>
              <a:rPr lang="en-US" sz="1400" dirty="0">
                <a:latin typeface="Helvetica" pitchFamily="2" charset="0"/>
              </a:rPr>
              <a:t>Missed Playoffs</a:t>
            </a:r>
          </a:p>
        </p:txBody>
      </p:sp>
    </p:spTree>
    <p:extLst>
      <p:ext uri="{BB962C8B-B14F-4D97-AF65-F5344CB8AC3E}">
        <p14:creationId xmlns:p14="http://schemas.microsoft.com/office/powerpoint/2010/main" val="78924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BA329C-2023-F844-8517-67CD8F577150}"/>
              </a:ext>
            </a:extLst>
          </p:cNvPr>
          <p:cNvPicPr>
            <a:picLocks noChangeAspect="1"/>
          </p:cNvPicPr>
          <p:nvPr/>
        </p:nvPicPr>
        <p:blipFill rotWithShape="1">
          <a:blip r:embed="rId2"/>
          <a:srcRect t="17147"/>
          <a:stretch/>
        </p:blipFill>
        <p:spPr>
          <a:xfrm>
            <a:off x="6516210" y="1446833"/>
            <a:ext cx="5045773" cy="4933268"/>
          </a:xfrm>
          <a:prstGeom prst="rect">
            <a:avLst/>
          </a:prstGeom>
        </p:spPr>
      </p:pic>
      <p:sp>
        <p:nvSpPr>
          <p:cNvPr id="2" name="Title 1">
            <a:extLst>
              <a:ext uri="{FF2B5EF4-FFF2-40B4-BE49-F238E27FC236}">
                <a16:creationId xmlns:a16="http://schemas.microsoft.com/office/drawing/2014/main" id="{F6C517E4-3ECC-8E4C-89C1-D8EA7D461CA3}"/>
              </a:ext>
            </a:extLst>
          </p:cNvPr>
          <p:cNvSpPr>
            <a:spLocks noGrp="1"/>
          </p:cNvSpPr>
          <p:nvPr>
            <p:ph type="title"/>
          </p:nvPr>
        </p:nvSpPr>
        <p:spPr>
          <a:xfrm>
            <a:off x="838199" y="365125"/>
            <a:ext cx="6255059" cy="1325563"/>
          </a:xfrm>
        </p:spPr>
        <p:txBody>
          <a:bodyPr>
            <a:normAutofit/>
          </a:bodyPr>
          <a:lstStyle/>
          <a:p>
            <a:r>
              <a:rPr lang="en-CA" sz="2800" b="1" dirty="0">
                <a:latin typeface="Helvetica" pitchFamily="2" charset="0"/>
              </a:rPr>
              <a:t>Teams Winning &gt; 61% of Games They Score First</a:t>
            </a:r>
            <a:endParaRPr lang="en-US" sz="2800" b="1" dirty="0">
              <a:latin typeface="Helvetica" pitchFamily="2" charset="0"/>
            </a:endParaRPr>
          </a:p>
        </p:txBody>
      </p:sp>
      <p:sp>
        <p:nvSpPr>
          <p:cNvPr id="23" name="TextBox 22">
            <a:extLst>
              <a:ext uri="{FF2B5EF4-FFF2-40B4-BE49-F238E27FC236}">
                <a16:creationId xmlns:a16="http://schemas.microsoft.com/office/drawing/2014/main" id="{91CE2BC1-A6FD-EE48-940C-7AB168774BF5}"/>
              </a:ext>
            </a:extLst>
          </p:cNvPr>
          <p:cNvSpPr txBox="1"/>
          <p:nvPr/>
        </p:nvSpPr>
        <p:spPr>
          <a:xfrm>
            <a:off x="838199" y="1690688"/>
            <a:ext cx="5340659" cy="3139321"/>
          </a:xfrm>
          <a:prstGeom prst="rect">
            <a:avLst/>
          </a:prstGeom>
          <a:noFill/>
        </p:spPr>
        <p:txBody>
          <a:bodyPr wrap="square" lIns="91440" tIns="45720" rIns="91440" bIns="45720" rtlCol="0" anchor="t">
            <a:spAutoFit/>
          </a:bodyPr>
          <a:lstStyle/>
          <a:p>
            <a:pPr marL="342900" indent="-342900">
              <a:buClr>
                <a:schemeClr val="tx1"/>
              </a:buClr>
              <a:buFont typeface="Wingdings" pitchFamily="2" charset="2"/>
              <a:buChar char="q"/>
            </a:pPr>
            <a:r>
              <a:rPr lang="en-CA" sz="2000" dirty="0">
                <a:latin typeface="Helvetica" pitchFamily="2" charset="0"/>
              </a:rPr>
              <a:t>P-Value: &lt; 0.05</a:t>
            </a:r>
          </a:p>
          <a:p>
            <a:pPr marL="342900" indent="-342900">
              <a:buClr>
                <a:schemeClr val="tx1"/>
              </a:buClr>
              <a:buFont typeface="Wingdings" pitchFamily="2" charset="2"/>
              <a:buChar char="q"/>
            </a:pPr>
            <a:endParaRPr lang="en-CA" sz="2000" dirty="0">
              <a:latin typeface="Helvetica" pitchFamily="2" charset="0"/>
            </a:endParaRPr>
          </a:p>
          <a:p>
            <a:pPr marL="342900" indent="-342900">
              <a:buClr>
                <a:schemeClr val="tx1"/>
              </a:buClr>
              <a:buFont typeface="Wingdings" pitchFamily="2" charset="2"/>
              <a:buChar char="q"/>
            </a:pPr>
            <a:r>
              <a:rPr lang="en-CA" sz="2000" dirty="0">
                <a:latin typeface="Helvetica" pitchFamily="2" charset="0"/>
              </a:rPr>
              <a:t>95% Confidence Interval: (39%, 52%)</a:t>
            </a:r>
          </a:p>
          <a:p>
            <a:pPr marL="342900" indent="-342900">
              <a:buClr>
                <a:schemeClr val="tx1"/>
              </a:buClr>
              <a:buFont typeface="Wingdings" pitchFamily="2" charset="2"/>
              <a:buChar char="q"/>
            </a:pPr>
            <a:endParaRPr lang="en-CA" sz="2000" dirty="0">
              <a:latin typeface="Helvetica" pitchFamily="2" charset="0"/>
            </a:endParaRPr>
          </a:p>
          <a:p>
            <a:pPr marL="342900" indent="-342900">
              <a:buClr>
                <a:schemeClr val="tx1"/>
              </a:buClr>
              <a:buFont typeface="Wingdings" pitchFamily="2" charset="2"/>
              <a:buChar char="q"/>
            </a:pPr>
            <a:r>
              <a:rPr lang="en-CA" sz="2000" dirty="0">
                <a:latin typeface="Helvetica" pitchFamily="2" charset="0"/>
              </a:rPr>
              <a:t>Distribution: </a:t>
            </a:r>
            <a:r>
              <a:rPr lang="en-CA" sz="2000" dirty="0">
                <a:latin typeface="Helvetica" pitchFamily="2" charset="0"/>
                <a:sym typeface="Wingdings" pitchFamily="2" charset="2"/>
              </a:rPr>
              <a:t>(</a:t>
            </a:r>
            <a:r>
              <a:rPr lang="en-CA" sz="2000" dirty="0">
                <a:latin typeface="Helvetica" pitchFamily="2" charset="0"/>
              </a:rPr>
              <a:t>75%, 82%, 88%)</a:t>
            </a:r>
          </a:p>
          <a:p>
            <a:pPr marL="342900" indent="-342900">
              <a:buClr>
                <a:schemeClr val="tx1"/>
              </a:buClr>
              <a:buFont typeface="Wingdings" pitchFamily="2" charset="2"/>
              <a:buChar char="q"/>
            </a:pPr>
            <a:endParaRPr lang="en-CA" sz="2000" dirty="0">
              <a:latin typeface="Helvetica" pitchFamily="2" charset="0"/>
            </a:endParaRPr>
          </a:p>
          <a:p>
            <a:pPr marL="342900" indent="-342900">
              <a:buClr>
                <a:schemeClr val="tx1"/>
              </a:buClr>
              <a:buFont typeface="Wingdings" pitchFamily="2" charset="2"/>
              <a:buChar char="q"/>
            </a:pPr>
            <a:r>
              <a:rPr lang="en-CA" sz="2000" dirty="0">
                <a:latin typeface="Helvetica" pitchFamily="2" charset="0"/>
              </a:rPr>
              <a:t>Metric Impact : 3%</a:t>
            </a:r>
          </a:p>
          <a:p>
            <a:pPr marL="342900" indent="-342900">
              <a:buClr>
                <a:schemeClr val="tx1"/>
              </a:buClr>
              <a:buFont typeface="Wingdings" pitchFamily="2" charset="2"/>
              <a:buChar char="q"/>
            </a:pPr>
            <a:endParaRPr lang="en-CA" sz="2000" dirty="0">
              <a:latin typeface="Helvetica" pitchFamily="2" charset="0"/>
            </a:endParaRPr>
          </a:p>
          <a:p>
            <a:pPr marL="342900" indent="-342900">
              <a:buClr>
                <a:schemeClr val="tx1"/>
              </a:buClr>
              <a:buFont typeface="Wingdings" pitchFamily="2" charset="2"/>
              <a:buChar char="q"/>
            </a:pPr>
            <a:r>
              <a:rPr lang="en-CA" sz="2000" dirty="0">
                <a:latin typeface="Helvetica" pitchFamily="2" charset="0"/>
              </a:rPr>
              <a:t>Coefficient: 1.36</a:t>
            </a:r>
          </a:p>
          <a:p>
            <a:endParaRPr lang="en-US" b="1" dirty="0">
              <a:latin typeface="Helvetica"/>
              <a:cs typeface="Helvetica"/>
            </a:endParaRPr>
          </a:p>
        </p:txBody>
      </p:sp>
      <p:sp>
        <p:nvSpPr>
          <p:cNvPr id="7" name="TextBox 6">
            <a:extLst>
              <a:ext uri="{FF2B5EF4-FFF2-40B4-BE49-F238E27FC236}">
                <a16:creationId xmlns:a16="http://schemas.microsoft.com/office/drawing/2014/main" id="{C45B1534-B862-BF4C-A754-33309FEA56E7}"/>
              </a:ext>
            </a:extLst>
          </p:cNvPr>
          <p:cNvSpPr txBox="1"/>
          <p:nvPr/>
        </p:nvSpPr>
        <p:spPr>
          <a:xfrm>
            <a:off x="7359588" y="6072326"/>
            <a:ext cx="1482571" cy="307777"/>
          </a:xfrm>
          <a:prstGeom prst="rect">
            <a:avLst/>
          </a:prstGeom>
          <a:solidFill>
            <a:schemeClr val="bg1"/>
          </a:solidFill>
        </p:spPr>
        <p:txBody>
          <a:bodyPr wrap="square" rtlCol="0">
            <a:spAutoFit/>
          </a:bodyPr>
          <a:lstStyle/>
          <a:p>
            <a:pPr algn="ctr"/>
            <a:r>
              <a:rPr lang="en-US" sz="1400" dirty="0">
                <a:latin typeface="Helvetica" pitchFamily="2" charset="0"/>
              </a:rPr>
              <a:t>Playoffs</a:t>
            </a:r>
          </a:p>
        </p:txBody>
      </p:sp>
      <p:sp>
        <p:nvSpPr>
          <p:cNvPr id="9" name="TextBox 8">
            <a:extLst>
              <a:ext uri="{FF2B5EF4-FFF2-40B4-BE49-F238E27FC236}">
                <a16:creationId xmlns:a16="http://schemas.microsoft.com/office/drawing/2014/main" id="{62D08C2F-CF0A-FC4B-98B9-5C5DCE638D59}"/>
              </a:ext>
            </a:extLst>
          </p:cNvPr>
          <p:cNvSpPr txBox="1"/>
          <p:nvPr/>
        </p:nvSpPr>
        <p:spPr>
          <a:xfrm>
            <a:off x="9206144" y="6072326"/>
            <a:ext cx="1482571" cy="307777"/>
          </a:xfrm>
          <a:prstGeom prst="rect">
            <a:avLst/>
          </a:prstGeom>
          <a:solidFill>
            <a:schemeClr val="bg1"/>
          </a:solidFill>
        </p:spPr>
        <p:txBody>
          <a:bodyPr wrap="square" rtlCol="0">
            <a:spAutoFit/>
          </a:bodyPr>
          <a:lstStyle/>
          <a:p>
            <a:pPr algn="ctr"/>
            <a:r>
              <a:rPr lang="en-US" sz="1400" dirty="0">
                <a:latin typeface="Helvetica" pitchFamily="2" charset="0"/>
              </a:rPr>
              <a:t>Missed Playoffs</a:t>
            </a:r>
          </a:p>
        </p:txBody>
      </p:sp>
    </p:spTree>
    <p:extLst>
      <p:ext uri="{BB962C8B-B14F-4D97-AF65-F5344CB8AC3E}">
        <p14:creationId xmlns:p14="http://schemas.microsoft.com/office/powerpoint/2010/main" val="33810604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938F6AE-4484-FC46-BBFE-F888CE655281}"/>
              </a:ext>
            </a:extLst>
          </p:cNvPr>
          <p:cNvPicPr>
            <a:picLocks noChangeAspect="1"/>
          </p:cNvPicPr>
          <p:nvPr/>
        </p:nvPicPr>
        <p:blipFill rotWithShape="1">
          <a:blip r:embed="rId2"/>
          <a:srcRect t="10466" r="34532"/>
          <a:stretch/>
        </p:blipFill>
        <p:spPr>
          <a:xfrm>
            <a:off x="6516210" y="1446833"/>
            <a:ext cx="5045773" cy="4933269"/>
          </a:xfrm>
          <a:prstGeom prst="rect">
            <a:avLst/>
          </a:prstGeom>
        </p:spPr>
      </p:pic>
      <p:sp>
        <p:nvSpPr>
          <p:cNvPr id="2" name="Title 1">
            <a:extLst>
              <a:ext uri="{FF2B5EF4-FFF2-40B4-BE49-F238E27FC236}">
                <a16:creationId xmlns:a16="http://schemas.microsoft.com/office/drawing/2014/main" id="{F6C517E4-3ECC-8E4C-89C1-D8EA7D461CA3}"/>
              </a:ext>
            </a:extLst>
          </p:cNvPr>
          <p:cNvSpPr>
            <a:spLocks noGrp="1"/>
          </p:cNvSpPr>
          <p:nvPr>
            <p:ph type="title"/>
          </p:nvPr>
        </p:nvSpPr>
        <p:spPr>
          <a:xfrm>
            <a:off x="838199" y="365125"/>
            <a:ext cx="7472423" cy="1325563"/>
          </a:xfrm>
        </p:spPr>
        <p:txBody>
          <a:bodyPr>
            <a:normAutofit/>
          </a:bodyPr>
          <a:lstStyle/>
          <a:p>
            <a:r>
              <a:rPr lang="en-CA" sz="2800" b="1" dirty="0">
                <a:latin typeface="Helvetica" pitchFamily="2" charset="0"/>
              </a:rPr>
              <a:t>Above Average Adjusted Wins</a:t>
            </a:r>
            <a:endParaRPr lang="en-US" sz="2800" b="1" dirty="0">
              <a:latin typeface="Helvetica" pitchFamily="2" charset="0"/>
            </a:endParaRPr>
          </a:p>
        </p:txBody>
      </p:sp>
      <p:sp>
        <p:nvSpPr>
          <p:cNvPr id="23" name="TextBox 22">
            <a:extLst>
              <a:ext uri="{FF2B5EF4-FFF2-40B4-BE49-F238E27FC236}">
                <a16:creationId xmlns:a16="http://schemas.microsoft.com/office/drawing/2014/main" id="{91CE2BC1-A6FD-EE48-940C-7AB168774BF5}"/>
              </a:ext>
            </a:extLst>
          </p:cNvPr>
          <p:cNvSpPr txBox="1"/>
          <p:nvPr/>
        </p:nvSpPr>
        <p:spPr>
          <a:xfrm>
            <a:off x="838199" y="1690688"/>
            <a:ext cx="5340659" cy="2246769"/>
          </a:xfrm>
          <a:prstGeom prst="rect">
            <a:avLst/>
          </a:prstGeom>
          <a:noFill/>
        </p:spPr>
        <p:txBody>
          <a:bodyPr wrap="square" lIns="91440" tIns="45720" rIns="91440" bIns="45720" rtlCol="0" anchor="t">
            <a:spAutoFit/>
          </a:bodyPr>
          <a:lstStyle/>
          <a:p>
            <a:pPr marL="342900" indent="-342900">
              <a:buClr>
                <a:schemeClr val="tx1"/>
              </a:buClr>
              <a:buFont typeface="Wingdings" pitchFamily="2" charset="2"/>
              <a:buChar char="q"/>
            </a:pPr>
            <a:r>
              <a:rPr lang="en-CA" sz="2000" dirty="0">
                <a:latin typeface="Helvetica" pitchFamily="2" charset="0"/>
              </a:rPr>
              <a:t>P-Value: &lt; 0.05</a:t>
            </a:r>
          </a:p>
          <a:p>
            <a:pPr marL="342900" indent="-342900">
              <a:buClr>
                <a:schemeClr val="tx1"/>
              </a:buClr>
              <a:buFont typeface="Wingdings" pitchFamily="2" charset="2"/>
              <a:buChar char="q"/>
            </a:pPr>
            <a:endParaRPr lang="en-CA" sz="2000" dirty="0">
              <a:latin typeface="Helvetica" pitchFamily="2" charset="0"/>
            </a:endParaRPr>
          </a:p>
          <a:p>
            <a:pPr marL="342900" indent="-342900">
              <a:buClr>
                <a:schemeClr val="tx1"/>
              </a:buClr>
              <a:buFont typeface="Wingdings" pitchFamily="2" charset="2"/>
              <a:buChar char="q"/>
            </a:pPr>
            <a:r>
              <a:rPr lang="en-CA" sz="2000" dirty="0">
                <a:latin typeface="Helvetica" pitchFamily="2" charset="0"/>
              </a:rPr>
              <a:t>95% Confidence Interval: (10.24, 11.6)</a:t>
            </a:r>
          </a:p>
          <a:p>
            <a:pPr marL="342900" indent="-342900">
              <a:buClr>
                <a:schemeClr val="tx1"/>
              </a:buClr>
              <a:buFont typeface="Wingdings" pitchFamily="2" charset="2"/>
              <a:buChar char="q"/>
            </a:pPr>
            <a:endParaRPr lang="en-CA" sz="2000" dirty="0">
              <a:latin typeface="Helvetica" pitchFamily="2" charset="0"/>
            </a:endParaRPr>
          </a:p>
          <a:p>
            <a:pPr marL="342900" indent="-342900">
              <a:buClr>
                <a:schemeClr val="tx1"/>
              </a:buClr>
              <a:buFont typeface="Wingdings" pitchFamily="2" charset="2"/>
              <a:buChar char="q"/>
            </a:pPr>
            <a:r>
              <a:rPr lang="en-CA" sz="2000" dirty="0">
                <a:latin typeface="Helvetica" pitchFamily="2" charset="0"/>
              </a:rPr>
              <a:t>Distribution: (3.62, 4.30, 4.98)</a:t>
            </a:r>
          </a:p>
          <a:p>
            <a:pPr marL="342900" indent="-342900">
              <a:buClr>
                <a:schemeClr val="tx1"/>
              </a:buClr>
              <a:buFont typeface="Wingdings" pitchFamily="2" charset="2"/>
              <a:buChar char="q"/>
            </a:pPr>
            <a:endParaRPr lang="en-CA" sz="2000" dirty="0">
              <a:latin typeface="Helvetica" pitchFamily="2" charset="0"/>
            </a:endParaRPr>
          </a:p>
          <a:p>
            <a:pPr marL="342900" indent="-342900">
              <a:buClr>
                <a:schemeClr val="tx1"/>
              </a:buClr>
              <a:buFont typeface="Wingdings" pitchFamily="2" charset="2"/>
              <a:buChar char="q"/>
            </a:pPr>
            <a:r>
              <a:rPr lang="en-CA" sz="2000" dirty="0">
                <a:latin typeface="Helvetica" pitchFamily="2" charset="0"/>
              </a:rPr>
              <a:t>Coefficient: Log -0.52</a:t>
            </a:r>
            <a:endParaRPr lang="en-US" b="1" dirty="0">
              <a:latin typeface="Helvetica"/>
              <a:cs typeface="Helvetica"/>
            </a:endParaRPr>
          </a:p>
        </p:txBody>
      </p:sp>
      <p:sp>
        <p:nvSpPr>
          <p:cNvPr id="7" name="TextBox 6">
            <a:extLst>
              <a:ext uri="{FF2B5EF4-FFF2-40B4-BE49-F238E27FC236}">
                <a16:creationId xmlns:a16="http://schemas.microsoft.com/office/drawing/2014/main" id="{C45B1534-B862-BF4C-A754-33309FEA56E7}"/>
              </a:ext>
            </a:extLst>
          </p:cNvPr>
          <p:cNvSpPr txBox="1"/>
          <p:nvPr/>
        </p:nvSpPr>
        <p:spPr>
          <a:xfrm>
            <a:off x="7261934" y="6072326"/>
            <a:ext cx="1704513" cy="307777"/>
          </a:xfrm>
          <a:prstGeom prst="rect">
            <a:avLst/>
          </a:prstGeom>
          <a:solidFill>
            <a:schemeClr val="bg1"/>
          </a:solidFill>
        </p:spPr>
        <p:txBody>
          <a:bodyPr wrap="square" rtlCol="0">
            <a:spAutoFit/>
          </a:bodyPr>
          <a:lstStyle/>
          <a:p>
            <a:pPr algn="ctr"/>
            <a:r>
              <a:rPr lang="en-US" sz="1400" dirty="0">
                <a:latin typeface="Helvetica" pitchFamily="2" charset="0"/>
              </a:rPr>
              <a:t>Playoffs</a:t>
            </a:r>
          </a:p>
        </p:txBody>
      </p:sp>
      <p:sp>
        <p:nvSpPr>
          <p:cNvPr id="9" name="TextBox 8">
            <a:extLst>
              <a:ext uri="{FF2B5EF4-FFF2-40B4-BE49-F238E27FC236}">
                <a16:creationId xmlns:a16="http://schemas.microsoft.com/office/drawing/2014/main" id="{62D08C2F-CF0A-FC4B-98B9-5C5DCE638D59}"/>
              </a:ext>
            </a:extLst>
          </p:cNvPr>
          <p:cNvSpPr txBox="1"/>
          <p:nvPr/>
        </p:nvSpPr>
        <p:spPr>
          <a:xfrm>
            <a:off x="9411959" y="6072326"/>
            <a:ext cx="1704513" cy="307777"/>
          </a:xfrm>
          <a:prstGeom prst="rect">
            <a:avLst/>
          </a:prstGeom>
          <a:solidFill>
            <a:schemeClr val="bg1"/>
          </a:solidFill>
        </p:spPr>
        <p:txBody>
          <a:bodyPr wrap="square" rtlCol="0">
            <a:spAutoFit/>
          </a:bodyPr>
          <a:lstStyle/>
          <a:p>
            <a:pPr algn="ctr"/>
            <a:r>
              <a:rPr lang="en-US" sz="1400" dirty="0">
                <a:latin typeface="Helvetica" pitchFamily="2" charset="0"/>
              </a:rPr>
              <a:t>Missed Playoffs</a:t>
            </a:r>
          </a:p>
        </p:txBody>
      </p:sp>
    </p:spTree>
    <p:extLst>
      <p:ext uri="{BB962C8B-B14F-4D97-AF65-F5344CB8AC3E}">
        <p14:creationId xmlns:p14="http://schemas.microsoft.com/office/powerpoint/2010/main" val="28284635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113147-1BA7-804C-BA4A-28FC09711D5E}"/>
              </a:ext>
            </a:extLst>
          </p:cNvPr>
          <p:cNvSpPr/>
          <p:nvPr/>
        </p:nvSpPr>
        <p:spPr>
          <a:xfrm>
            <a:off x="2962" y="0"/>
            <a:ext cx="1218903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latin typeface="Helvetica" pitchFamily="2" charset="0"/>
              </a:rPr>
              <a:t>Summary</a:t>
            </a:r>
          </a:p>
        </p:txBody>
      </p:sp>
    </p:spTree>
    <p:extLst>
      <p:ext uri="{BB962C8B-B14F-4D97-AF65-F5344CB8AC3E}">
        <p14:creationId xmlns:p14="http://schemas.microsoft.com/office/powerpoint/2010/main" val="2813056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1">
            <a:extLst>
              <a:ext uri="{FF2B5EF4-FFF2-40B4-BE49-F238E27FC236}">
                <a16:creationId xmlns:a16="http://schemas.microsoft.com/office/drawing/2014/main" id="{4FA1DB7E-3EB9-0E48-8020-F9B8857716A9}"/>
              </a:ext>
            </a:extLst>
          </p:cNvPr>
          <p:cNvSpPr txBox="1">
            <a:spLocks/>
          </p:cNvSpPr>
          <p:nvPr/>
        </p:nvSpPr>
        <p:spPr>
          <a:xfrm>
            <a:off x="483880" y="1687389"/>
            <a:ext cx="1122423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b="1" dirty="0">
              <a:solidFill>
                <a:schemeClr val="bg1"/>
              </a:solidFill>
              <a:latin typeface="Helvetica" pitchFamily="2" charset="0"/>
            </a:endParaRPr>
          </a:p>
        </p:txBody>
      </p:sp>
      <p:sp>
        <p:nvSpPr>
          <p:cNvPr id="23" name="Title 1">
            <a:extLst>
              <a:ext uri="{FF2B5EF4-FFF2-40B4-BE49-F238E27FC236}">
                <a16:creationId xmlns:a16="http://schemas.microsoft.com/office/drawing/2014/main" id="{F3E2EC70-E1A2-2B4A-88A4-5DDF38EBB622}"/>
              </a:ext>
            </a:extLst>
          </p:cNvPr>
          <p:cNvSpPr txBox="1">
            <a:spLocks/>
          </p:cNvSpPr>
          <p:nvPr/>
        </p:nvSpPr>
        <p:spPr>
          <a:xfrm>
            <a:off x="220644" y="361826"/>
            <a:ext cx="1175071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b="1" dirty="0">
              <a:solidFill>
                <a:schemeClr val="bg1"/>
              </a:solidFill>
              <a:latin typeface="Helvetica" pitchFamily="2" charset="0"/>
            </a:endParaRPr>
          </a:p>
        </p:txBody>
      </p:sp>
      <p:grpSp>
        <p:nvGrpSpPr>
          <p:cNvPr id="11" name="Group 10">
            <a:extLst>
              <a:ext uri="{FF2B5EF4-FFF2-40B4-BE49-F238E27FC236}">
                <a16:creationId xmlns:a16="http://schemas.microsoft.com/office/drawing/2014/main" id="{E7924F4C-7F93-F446-94E9-F5A4FD44D007}"/>
              </a:ext>
            </a:extLst>
          </p:cNvPr>
          <p:cNvGrpSpPr/>
          <p:nvPr/>
        </p:nvGrpSpPr>
        <p:grpSpPr>
          <a:xfrm>
            <a:off x="483880" y="1601763"/>
            <a:ext cx="11224239" cy="4616837"/>
            <a:chOff x="161361" y="946452"/>
            <a:chExt cx="11879267" cy="4616837"/>
          </a:xfrm>
        </p:grpSpPr>
        <p:grpSp>
          <p:nvGrpSpPr>
            <p:cNvPr id="2" name="Group 1">
              <a:extLst>
                <a:ext uri="{FF2B5EF4-FFF2-40B4-BE49-F238E27FC236}">
                  <a16:creationId xmlns:a16="http://schemas.microsoft.com/office/drawing/2014/main" id="{FC02C6E2-9C91-4452-A3A2-AB86B85CCD62}"/>
                </a:ext>
              </a:extLst>
            </p:cNvPr>
            <p:cNvGrpSpPr/>
            <p:nvPr/>
          </p:nvGrpSpPr>
          <p:grpSpPr>
            <a:xfrm>
              <a:off x="161361" y="946452"/>
              <a:ext cx="11879267" cy="4616837"/>
              <a:chOff x="92088" y="981088"/>
              <a:chExt cx="11879267" cy="4616837"/>
            </a:xfrm>
          </p:grpSpPr>
          <p:sp>
            <p:nvSpPr>
              <p:cNvPr id="10" name="Rounded Rectangle 9">
                <a:extLst>
                  <a:ext uri="{FF2B5EF4-FFF2-40B4-BE49-F238E27FC236}">
                    <a16:creationId xmlns:a16="http://schemas.microsoft.com/office/drawing/2014/main" id="{FC760F6E-A09B-7542-86AB-6A713E22CE53}"/>
                  </a:ext>
                </a:extLst>
              </p:cNvPr>
              <p:cNvSpPr/>
              <p:nvPr/>
            </p:nvSpPr>
            <p:spPr>
              <a:xfrm>
                <a:off x="7167889" y="981088"/>
                <a:ext cx="3020291" cy="932400"/>
              </a:xfrm>
              <a:prstGeom prst="roundRect">
                <a:avLst/>
              </a:prstGeom>
              <a:solidFill>
                <a:srgbClr val="0079BD">
                  <a:alpha val="48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Helvetica" pitchFamily="2" charset="0"/>
                </a:endParaRPr>
              </a:p>
              <a:p>
                <a:pPr algn="ctr"/>
                <a:r>
                  <a:rPr lang="en-US" sz="2000" dirty="0">
                    <a:solidFill>
                      <a:schemeClr val="tx1"/>
                    </a:solidFill>
                    <a:latin typeface="Helvetica" pitchFamily="2" charset="0"/>
                  </a:rPr>
                  <a:t>Playoffs</a:t>
                </a:r>
              </a:p>
              <a:p>
                <a:pPr algn="ctr"/>
                <a:endParaRPr lang="en-US" sz="2000" dirty="0">
                  <a:solidFill>
                    <a:schemeClr val="tx1"/>
                  </a:solidFill>
                </a:endParaRPr>
              </a:p>
            </p:txBody>
          </p:sp>
          <p:sp>
            <p:nvSpPr>
              <p:cNvPr id="28" name="Rounded Rectangle 27">
                <a:extLst>
                  <a:ext uri="{FF2B5EF4-FFF2-40B4-BE49-F238E27FC236}">
                    <a16:creationId xmlns:a16="http://schemas.microsoft.com/office/drawing/2014/main" id="{F9A7FBA4-51CE-8E43-B870-4825236AE67A}"/>
                  </a:ext>
                </a:extLst>
              </p:cNvPr>
              <p:cNvSpPr/>
              <p:nvPr/>
            </p:nvSpPr>
            <p:spPr>
              <a:xfrm>
                <a:off x="364303" y="2334903"/>
                <a:ext cx="11343816" cy="931904"/>
              </a:xfrm>
              <a:prstGeom prst="roundRect">
                <a:avLst/>
              </a:prstGeom>
              <a:solidFill>
                <a:srgbClr val="92D050">
                  <a:alpha val="48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Helvetica" pitchFamily="2" charset="0"/>
                </a:endParaRPr>
              </a:p>
              <a:p>
                <a:pPr algn="ctr">
                  <a:lnSpc>
                    <a:spcPts val="2800"/>
                  </a:lnSpc>
                </a:pPr>
                <a:r>
                  <a:rPr lang="en-US" sz="2000" dirty="0">
                    <a:solidFill>
                      <a:schemeClr val="tx1"/>
                    </a:solidFill>
                    <a:latin typeface="Helvetica" pitchFamily="2" charset="0"/>
                  </a:rPr>
                  <a:t>Above Average Adjusted Wins</a:t>
                </a:r>
                <a:endParaRPr lang="en-US" sz="1000" dirty="0">
                  <a:solidFill>
                    <a:schemeClr val="tx1"/>
                  </a:solidFill>
                  <a:latin typeface="Helvetica" pitchFamily="2" charset="0"/>
                </a:endParaRPr>
              </a:p>
              <a:p>
                <a:pPr algn="ctr">
                  <a:lnSpc>
                    <a:spcPts val="2800"/>
                  </a:lnSpc>
                </a:pPr>
                <a:r>
                  <a:rPr lang="en-CA" dirty="0">
                    <a:solidFill>
                      <a:schemeClr val="tx1"/>
                    </a:solidFill>
                    <a:latin typeface="Helvetica" pitchFamily="2" charset="0"/>
                  </a:rPr>
                  <a:t>(3.62, 4.30, 4.98)</a:t>
                </a:r>
              </a:p>
              <a:p>
                <a:pPr algn="ctr"/>
                <a:endParaRPr lang="en-US" dirty="0">
                  <a:solidFill>
                    <a:schemeClr val="tx1"/>
                  </a:solidFill>
                </a:endParaRPr>
              </a:p>
            </p:txBody>
          </p:sp>
          <p:grpSp>
            <p:nvGrpSpPr>
              <p:cNvPr id="13" name="Group 12">
                <a:extLst>
                  <a:ext uri="{FF2B5EF4-FFF2-40B4-BE49-F238E27FC236}">
                    <a16:creationId xmlns:a16="http://schemas.microsoft.com/office/drawing/2014/main" id="{091AD145-986F-2B4D-9ED3-D3DF80D885DB}"/>
                  </a:ext>
                </a:extLst>
              </p:cNvPr>
              <p:cNvGrpSpPr/>
              <p:nvPr/>
            </p:nvGrpSpPr>
            <p:grpSpPr>
              <a:xfrm>
                <a:off x="92088" y="3660465"/>
                <a:ext cx="11879267" cy="1937460"/>
                <a:chOff x="295071" y="3741319"/>
                <a:chExt cx="9899570" cy="902614"/>
              </a:xfrm>
            </p:grpSpPr>
            <p:sp>
              <p:nvSpPr>
                <p:cNvPr id="34" name="Rounded Rectangle 33">
                  <a:extLst>
                    <a:ext uri="{FF2B5EF4-FFF2-40B4-BE49-F238E27FC236}">
                      <a16:creationId xmlns:a16="http://schemas.microsoft.com/office/drawing/2014/main" id="{0E205F26-30CD-9A4E-9E52-B51949993374}"/>
                    </a:ext>
                  </a:extLst>
                </p:cNvPr>
                <p:cNvSpPr/>
                <p:nvPr/>
              </p:nvSpPr>
              <p:spPr>
                <a:xfrm>
                  <a:off x="295071" y="3741319"/>
                  <a:ext cx="1912928" cy="902614"/>
                </a:xfrm>
                <a:prstGeom prst="roundRect">
                  <a:avLst/>
                </a:prstGeom>
                <a:solidFill>
                  <a:srgbClr val="E12300">
                    <a:alpha val="48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060"/>
                    </a:lnSpc>
                  </a:pPr>
                  <a:r>
                    <a:rPr lang="en-US" sz="1400" dirty="0">
                      <a:solidFill>
                        <a:schemeClr val="tx1"/>
                      </a:solidFill>
                      <a:latin typeface="Helvetica" pitchFamily="2" charset="0"/>
                    </a:rPr>
                    <a:t>Shooting Percentage</a:t>
                  </a:r>
                  <a:endParaRPr lang="en-US" dirty="0">
                    <a:solidFill>
                      <a:schemeClr val="tx1"/>
                    </a:solidFill>
                    <a:latin typeface="Helvetica" pitchFamily="2" charset="0"/>
                  </a:endParaRPr>
                </a:p>
                <a:p>
                  <a:pPr algn="ctr">
                    <a:lnSpc>
                      <a:spcPts val="2060"/>
                    </a:lnSpc>
                  </a:pPr>
                  <a:endParaRPr lang="en-US" sz="1600" dirty="0">
                    <a:solidFill>
                      <a:schemeClr val="tx1"/>
                    </a:solidFill>
                    <a:latin typeface="Helvetica" pitchFamily="2" charset="0"/>
                  </a:endParaRPr>
                </a:p>
                <a:p>
                  <a:pPr algn="ctr">
                    <a:lnSpc>
                      <a:spcPts val="2060"/>
                    </a:lnSpc>
                  </a:pPr>
                  <a:r>
                    <a:rPr lang="en-US" sz="1400" dirty="0">
                      <a:solidFill>
                        <a:schemeClr val="tx1"/>
                      </a:solidFill>
                      <a:latin typeface="Helvetica" pitchFamily="2" charset="0"/>
                    </a:rPr>
                    <a:t>Range:</a:t>
                  </a:r>
                </a:p>
                <a:p>
                  <a:pPr algn="ctr">
                    <a:lnSpc>
                      <a:spcPts val="2060"/>
                    </a:lnSpc>
                  </a:pPr>
                  <a:r>
                    <a:rPr lang="en-CA" sz="1400" dirty="0">
                      <a:solidFill>
                        <a:schemeClr val="tx1"/>
                      </a:solidFill>
                      <a:latin typeface="Helvetica" pitchFamily="2" charset="0"/>
                    </a:rPr>
                    <a:t>(10.30, 10.48, 10.67)</a:t>
                  </a:r>
                </a:p>
                <a:p>
                  <a:pPr algn="ctr">
                    <a:lnSpc>
                      <a:spcPts val="2060"/>
                    </a:lnSpc>
                  </a:pPr>
                  <a:endParaRPr lang="en-US" sz="1400" dirty="0">
                    <a:solidFill>
                      <a:schemeClr val="tx1"/>
                    </a:solidFill>
                    <a:latin typeface="Helvetica" pitchFamily="2" charset="0"/>
                  </a:endParaRPr>
                </a:p>
                <a:p>
                  <a:pPr algn="ctr">
                    <a:lnSpc>
                      <a:spcPts val="2060"/>
                    </a:lnSpc>
                  </a:pPr>
                  <a:r>
                    <a:rPr lang="en-US" sz="1400" dirty="0">
                      <a:solidFill>
                        <a:schemeClr val="tx1"/>
                      </a:solidFill>
                      <a:latin typeface="Helvetica" pitchFamily="2" charset="0"/>
                    </a:rPr>
                    <a:t>Importance: 1</a:t>
                  </a:r>
                </a:p>
              </p:txBody>
            </p:sp>
            <p:sp>
              <p:nvSpPr>
                <p:cNvPr id="35" name="Rounded Rectangle 34">
                  <a:extLst>
                    <a:ext uri="{FF2B5EF4-FFF2-40B4-BE49-F238E27FC236}">
                      <a16:creationId xmlns:a16="http://schemas.microsoft.com/office/drawing/2014/main" id="{F33769F1-5577-BF4C-86C4-2B6BC93BA4B7}"/>
                    </a:ext>
                  </a:extLst>
                </p:cNvPr>
                <p:cNvSpPr/>
                <p:nvPr/>
              </p:nvSpPr>
              <p:spPr>
                <a:xfrm>
                  <a:off x="8281712" y="3741319"/>
                  <a:ext cx="1912929" cy="901994"/>
                </a:xfrm>
                <a:prstGeom prst="roundRect">
                  <a:avLst/>
                </a:prstGeom>
                <a:solidFill>
                  <a:srgbClr val="E12300">
                    <a:alpha val="48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400" dirty="0">
                    <a:solidFill>
                      <a:schemeClr val="tx1"/>
                    </a:solidFill>
                    <a:latin typeface="Helvetica" pitchFamily="2" charset="0"/>
                  </a:endParaRPr>
                </a:p>
                <a:p>
                  <a:pPr algn="ctr"/>
                  <a:r>
                    <a:rPr lang="en-CA" sz="1400" dirty="0">
                      <a:solidFill>
                        <a:schemeClr val="tx1"/>
                      </a:solidFill>
                      <a:latin typeface="Helvetica" pitchFamily="2" charset="0"/>
                    </a:rPr>
                    <a:t>Teams Winning &gt;61% of Games They Score First</a:t>
                  </a:r>
                </a:p>
                <a:p>
                  <a:pPr algn="ctr"/>
                  <a:endParaRPr lang="en-CA" sz="1400" dirty="0">
                    <a:solidFill>
                      <a:schemeClr val="tx1"/>
                    </a:solidFill>
                    <a:latin typeface="Helvetica" pitchFamily="2" charset="0"/>
                  </a:endParaRPr>
                </a:p>
                <a:p>
                  <a:pPr algn="ctr"/>
                  <a:r>
                    <a:rPr lang="en-CA" sz="1400" dirty="0">
                      <a:solidFill>
                        <a:schemeClr val="tx1"/>
                      </a:solidFill>
                      <a:latin typeface="Helvetica" pitchFamily="2" charset="0"/>
                    </a:rPr>
                    <a:t>Win &gt;61% of game when scoring first</a:t>
                  </a:r>
                </a:p>
                <a:p>
                  <a:pPr algn="ctr"/>
                  <a:endParaRPr lang="en-US" sz="1400" dirty="0">
                    <a:solidFill>
                      <a:schemeClr val="tx1"/>
                    </a:solidFill>
                    <a:latin typeface="Helvetica" pitchFamily="2" charset="0"/>
                  </a:endParaRPr>
                </a:p>
                <a:p>
                  <a:pPr algn="ctr"/>
                  <a:r>
                    <a:rPr lang="en-US" sz="1400" dirty="0">
                      <a:solidFill>
                        <a:schemeClr val="tx1"/>
                      </a:solidFill>
                      <a:latin typeface="Helvetica" pitchFamily="2" charset="0"/>
                    </a:rPr>
                    <a:t>Importance: 5</a:t>
                  </a:r>
                </a:p>
                <a:p>
                  <a:pPr algn="ctr"/>
                  <a:endParaRPr lang="en-US" sz="1400" dirty="0">
                    <a:solidFill>
                      <a:schemeClr val="tx1"/>
                    </a:solidFill>
                  </a:endParaRPr>
                </a:p>
              </p:txBody>
            </p:sp>
            <p:sp>
              <p:nvSpPr>
                <p:cNvPr id="36" name="Rounded Rectangle 35">
                  <a:extLst>
                    <a:ext uri="{FF2B5EF4-FFF2-40B4-BE49-F238E27FC236}">
                      <a16:creationId xmlns:a16="http://schemas.microsoft.com/office/drawing/2014/main" id="{83EF1DDE-8BF8-6749-915F-D9153BE3469F}"/>
                    </a:ext>
                  </a:extLst>
                </p:cNvPr>
                <p:cNvSpPr/>
                <p:nvPr/>
              </p:nvSpPr>
              <p:spPr>
                <a:xfrm>
                  <a:off x="6280233" y="3741319"/>
                  <a:ext cx="1912928" cy="901994"/>
                </a:xfrm>
                <a:prstGeom prst="roundRect">
                  <a:avLst/>
                </a:prstGeom>
                <a:solidFill>
                  <a:srgbClr val="E12300">
                    <a:alpha val="48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Helvetica" pitchFamily="2" charset="0"/>
                  </a:endParaRPr>
                </a:p>
                <a:p>
                  <a:pPr algn="ctr"/>
                  <a:r>
                    <a:rPr lang="en-US" sz="1400" dirty="0">
                      <a:solidFill>
                        <a:schemeClr val="tx1"/>
                      </a:solidFill>
                      <a:latin typeface="Helvetica" pitchFamily="2" charset="0"/>
                    </a:rPr>
                    <a:t>Average Shots Per Game</a:t>
                  </a:r>
                </a:p>
                <a:p>
                  <a:pPr algn="ctr"/>
                  <a:endParaRPr lang="en-US" sz="1400" dirty="0">
                    <a:solidFill>
                      <a:schemeClr val="tx1"/>
                    </a:solidFill>
                    <a:latin typeface="Helvetica" pitchFamily="2" charset="0"/>
                  </a:endParaRPr>
                </a:p>
                <a:p>
                  <a:pPr algn="ctr"/>
                  <a:r>
                    <a:rPr lang="en-US" sz="1400" dirty="0">
                      <a:solidFill>
                        <a:schemeClr val="tx1"/>
                      </a:solidFill>
                      <a:latin typeface="Helvetica" pitchFamily="2" charset="0"/>
                    </a:rPr>
                    <a:t>Range:</a:t>
                  </a:r>
                </a:p>
                <a:p>
                  <a:pPr algn="ctr"/>
                  <a:r>
                    <a:rPr lang="en-CA" sz="1400" dirty="0">
                      <a:solidFill>
                        <a:schemeClr val="tx1"/>
                      </a:solidFill>
                      <a:latin typeface="Helvetica" pitchFamily="2" charset="0"/>
                    </a:rPr>
                    <a:t>(26.91, 27.17, 27.43)</a:t>
                  </a:r>
                </a:p>
                <a:p>
                  <a:pPr algn="ctr"/>
                  <a:endParaRPr lang="en-US" sz="1400" dirty="0">
                    <a:solidFill>
                      <a:schemeClr val="tx1"/>
                    </a:solidFill>
                    <a:latin typeface="Helvetica" pitchFamily="2" charset="0"/>
                  </a:endParaRPr>
                </a:p>
                <a:p>
                  <a:pPr algn="ctr"/>
                  <a:r>
                    <a:rPr lang="en-US" sz="1400" dirty="0">
                      <a:solidFill>
                        <a:schemeClr val="tx1"/>
                      </a:solidFill>
                      <a:latin typeface="Helvetica" pitchFamily="2" charset="0"/>
                    </a:rPr>
                    <a:t>Importance: 4</a:t>
                  </a:r>
                </a:p>
                <a:p>
                  <a:pPr algn="ctr"/>
                  <a:endParaRPr lang="en-US" sz="1400" dirty="0">
                    <a:solidFill>
                      <a:schemeClr val="tx1"/>
                    </a:solidFill>
                  </a:endParaRPr>
                </a:p>
              </p:txBody>
            </p:sp>
            <p:sp>
              <p:nvSpPr>
                <p:cNvPr id="37" name="Rounded Rectangle 36">
                  <a:extLst>
                    <a:ext uri="{FF2B5EF4-FFF2-40B4-BE49-F238E27FC236}">
                      <a16:creationId xmlns:a16="http://schemas.microsoft.com/office/drawing/2014/main" id="{03E2849B-9DAD-F54F-980B-F3DA70CF26E6}"/>
                    </a:ext>
                  </a:extLst>
                </p:cNvPr>
                <p:cNvSpPr/>
                <p:nvPr/>
              </p:nvSpPr>
              <p:spPr>
                <a:xfrm>
                  <a:off x="4285179" y="3741319"/>
                  <a:ext cx="1912928" cy="899880"/>
                </a:xfrm>
                <a:prstGeom prst="roundRect">
                  <a:avLst/>
                </a:prstGeom>
                <a:solidFill>
                  <a:srgbClr val="E12300">
                    <a:alpha val="48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Helvetica" pitchFamily="2" charset="0"/>
                  </a:endParaRPr>
                </a:p>
                <a:p>
                  <a:pPr algn="ctr"/>
                  <a:r>
                    <a:rPr lang="en-US" sz="1400" dirty="0">
                      <a:solidFill>
                        <a:schemeClr val="tx1"/>
                      </a:solidFill>
                      <a:latin typeface="Helvetica" pitchFamily="2" charset="0"/>
                    </a:rPr>
                    <a:t>Average Saves Per Game</a:t>
                  </a:r>
                </a:p>
                <a:p>
                  <a:pPr algn="ctr"/>
                  <a:endParaRPr lang="en-US" sz="1400" dirty="0">
                    <a:solidFill>
                      <a:schemeClr val="tx1"/>
                    </a:solidFill>
                    <a:latin typeface="Helvetica" pitchFamily="2" charset="0"/>
                  </a:endParaRPr>
                </a:p>
                <a:p>
                  <a:pPr algn="ctr"/>
                  <a:r>
                    <a:rPr lang="en-US" sz="1400" dirty="0">
                      <a:solidFill>
                        <a:schemeClr val="tx1"/>
                      </a:solidFill>
                      <a:latin typeface="Helvetica" pitchFamily="2" charset="0"/>
                    </a:rPr>
                    <a:t>Range:</a:t>
                  </a:r>
                </a:p>
                <a:p>
                  <a:pPr algn="ctr"/>
                  <a:r>
                    <a:rPr lang="en-CA" sz="1400" dirty="0">
                      <a:solidFill>
                        <a:schemeClr val="tx1"/>
                      </a:solidFill>
                      <a:latin typeface="Helvetica" pitchFamily="2" charset="0"/>
                    </a:rPr>
                    <a:t>(25.82, 26.12, 26.42)</a:t>
                  </a:r>
                </a:p>
                <a:p>
                  <a:pPr algn="ctr"/>
                  <a:endParaRPr lang="en-US" sz="1400" dirty="0">
                    <a:solidFill>
                      <a:schemeClr val="tx1"/>
                    </a:solidFill>
                    <a:latin typeface="Helvetica" pitchFamily="2" charset="0"/>
                  </a:endParaRPr>
                </a:p>
                <a:p>
                  <a:pPr algn="ctr"/>
                  <a:r>
                    <a:rPr lang="en-US" sz="1400" dirty="0">
                      <a:solidFill>
                        <a:schemeClr val="tx1"/>
                      </a:solidFill>
                      <a:latin typeface="Helvetica" pitchFamily="2" charset="0"/>
                    </a:rPr>
                    <a:t>Importance: 3</a:t>
                  </a:r>
                </a:p>
                <a:p>
                  <a:pPr algn="ctr"/>
                  <a:endParaRPr lang="en-US" sz="1400" dirty="0">
                    <a:solidFill>
                      <a:schemeClr val="tx1"/>
                    </a:solidFill>
                  </a:endParaRPr>
                </a:p>
              </p:txBody>
            </p:sp>
            <p:sp>
              <p:nvSpPr>
                <p:cNvPr id="38" name="Rounded Rectangle 37">
                  <a:extLst>
                    <a:ext uri="{FF2B5EF4-FFF2-40B4-BE49-F238E27FC236}">
                      <a16:creationId xmlns:a16="http://schemas.microsoft.com/office/drawing/2014/main" id="{84C633CC-328D-0949-AB0B-82F565289DEC}"/>
                    </a:ext>
                  </a:extLst>
                </p:cNvPr>
                <p:cNvSpPr/>
                <p:nvPr/>
              </p:nvSpPr>
              <p:spPr>
                <a:xfrm>
                  <a:off x="2290125" y="3741319"/>
                  <a:ext cx="1912928" cy="899880"/>
                </a:xfrm>
                <a:prstGeom prst="roundRect">
                  <a:avLst/>
                </a:prstGeom>
                <a:solidFill>
                  <a:srgbClr val="E12300">
                    <a:alpha val="48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Helvetica" pitchFamily="2" charset="0"/>
                    </a:rPr>
                    <a:t>Save Percentage</a:t>
                  </a:r>
                </a:p>
                <a:p>
                  <a:pPr algn="ctr"/>
                  <a:endParaRPr lang="en-US" sz="1400" dirty="0">
                    <a:solidFill>
                      <a:schemeClr val="tx1"/>
                    </a:solidFill>
                    <a:latin typeface="Helvetica" pitchFamily="2" charset="0"/>
                  </a:endParaRPr>
                </a:p>
                <a:p>
                  <a:pPr algn="ctr"/>
                  <a:endParaRPr lang="en-US" sz="1400" dirty="0">
                    <a:solidFill>
                      <a:schemeClr val="tx1"/>
                    </a:solidFill>
                    <a:latin typeface="Helvetica" pitchFamily="2" charset="0"/>
                  </a:endParaRPr>
                </a:p>
                <a:p>
                  <a:pPr algn="ctr"/>
                  <a:r>
                    <a:rPr lang="en-US" sz="1400" dirty="0">
                      <a:solidFill>
                        <a:schemeClr val="tx1"/>
                      </a:solidFill>
                      <a:latin typeface="Helvetica" pitchFamily="2" charset="0"/>
                    </a:rPr>
                    <a:t>Range:</a:t>
                  </a:r>
                </a:p>
                <a:p>
                  <a:pPr algn="ctr"/>
                  <a:r>
                    <a:rPr lang="en-CA" sz="1400" dirty="0">
                      <a:solidFill>
                        <a:schemeClr val="tx1"/>
                      </a:solidFill>
                      <a:latin typeface="Helvetica" pitchFamily="2" charset="0"/>
                    </a:rPr>
                    <a:t>(90.02, 90.21, 90.40)</a:t>
                  </a:r>
                </a:p>
                <a:p>
                  <a:pPr algn="ctr"/>
                  <a:endParaRPr lang="en-US" sz="1400" dirty="0">
                    <a:solidFill>
                      <a:schemeClr val="tx1"/>
                    </a:solidFill>
                    <a:latin typeface="Helvetica" pitchFamily="2" charset="0"/>
                  </a:endParaRPr>
                </a:p>
                <a:p>
                  <a:pPr algn="ctr"/>
                  <a:r>
                    <a:rPr lang="en-US" sz="1400" dirty="0">
                      <a:solidFill>
                        <a:schemeClr val="tx1"/>
                      </a:solidFill>
                      <a:latin typeface="Helvetica" pitchFamily="2" charset="0"/>
                    </a:rPr>
                    <a:t>Importance: 2</a:t>
                  </a:r>
                </a:p>
              </p:txBody>
            </p:sp>
          </p:grpSp>
          <p:cxnSp>
            <p:nvCxnSpPr>
              <p:cNvPr id="39" name="Straight Connector 38">
                <a:extLst>
                  <a:ext uri="{FF2B5EF4-FFF2-40B4-BE49-F238E27FC236}">
                    <a16:creationId xmlns:a16="http://schemas.microsoft.com/office/drawing/2014/main" id="{1ED86F6B-96BC-A94F-834A-BB0DCF9627C4}"/>
                  </a:ext>
                </a:extLst>
              </p:cNvPr>
              <p:cNvCxnSpPr>
                <a:cxnSpLocks/>
                <a:endCxn id="35" idx="0"/>
              </p:cNvCxnSpPr>
              <p:nvPr/>
            </p:nvCxnSpPr>
            <p:spPr>
              <a:xfrm>
                <a:off x="10823619" y="3271106"/>
                <a:ext cx="0" cy="38936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E8DF307-16A0-D642-835C-D31302D4AC61}"/>
                  </a:ext>
                </a:extLst>
              </p:cNvPr>
              <p:cNvCxnSpPr>
                <a:cxnSpLocks/>
                <a:endCxn id="36" idx="0"/>
              </p:cNvCxnSpPr>
              <p:nvPr/>
            </p:nvCxnSpPr>
            <p:spPr>
              <a:xfrm>
                <a:off x="8414175" y="3271106"/>
                <a:ext cx="7712" cy="38935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6F8D651-EA4E-B748-A0AD-0ECE15515E66}"/>
                  </a:ext>
                </a:extLst>
              </p:cNvPr>
              <p:cNvCxnSpPr>
                <a:cxnSpLocks/>
                <a:endCxn id="38" idx="0"/>
              </p:cNvCxnSpPr>
              <p:nvPr/>
            </p:nvCxnSpPr>
            <p:spPr>
              <a:xfrm>
                <a:off x="3633845" y="3271106"/>
                <a:ext cx="0" cy="38935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46A24A8-EB84-F54E-AF64-17A8BF50EC22}"/>
                  </a:ext>
                </a:extLst>
              </p:cNvPr>
              <p:cNvCxnSpPr>
                <a:cxnSpLocks/>
                <a:endCxn id="34" idx="0"/>
              </p:cNvCxnSpPr>
              <p:nvPr/>
            </p:nvCxnSpPr>
            <p:spPr>
              <a:xfrm>
                <a:off x="1239824" y="3263484"/>
                <a:ext cx="0" cy="396982"/>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06FAAD0-E0D3-B346-9CBA-2913464C7396}"/>
                  </a:ext>
                </a:extLst>
              </p:cNvPr>
              <p:cNvCxnSpPr>
                <a:cxnSpLocks/>
                <a:endCxn id="37" idx="0"/>
              </p:cNvCxnSpPr>
              <p:nvPr/>
            </p:nvCxnSpPr>
            <p:spPr>
              <a:xfrm>
                <a:off x="6020155" y="3271106"/>
                <a:ext cx="7711" cy="38935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a:extLst>
                <a:ext uri="{FF2B5EF4-FFF2-40B4-BE49-F238E27FC236}">
                  <a16:creationId xmlns:a16="http://schemas.microsoft.com/office/drawing/2014/main" id="{1727C5B1-10E3-F646-8A4C-E53CDEAB9779}"/>
                </a:ext>
              </a:extLst>
            </p:cNvPr>
            <p:cNvCxnSpPr>
              <a:cxnSpLocks/>
            </p:cNvCxnSpPr>
            <p:nvPr/>
          </p:nvCxnSpPr>
          <p:spPr>
            <a:xfrm>
              <a:off x="8747308" y="1903828"/>
              <a:ext cx="7712" cy="38936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9" name="Title 1">
            <a:extLst>
              <a:ext uri="{FF2B5EF4-FFF2-40B4-BE49-F238E27FC236}">
                <a16:creationId xmlns:a16="http://schemas.microsoft.com/office/drawing/2014/main" id="{B5D53011-90E9-8D40-8D90-8CFBFD9D0897}"/>
              </a:ext>
            </a:extLst>
          </p:cNvPr>
          <p:cNvSpPr>
            <a:spLocks noGrp="1"/>
          </p:cNvSpPr>
          <p:nvPr>
            <p:ph type="title"/>
          </p:nvPr>
        </p:nvSpPr>
        <p:spPr>
          <a:xfrm>
            <a:off x="838199" y="365125"/>
            <a:ext cx="7472423" cy="1325563"/>
          </a:xfrm>
        </p:spPr>
        <p:txBody>
          <a:bodyPr>
            <a:normAutofit/>
          </a:bodyPr>
          <a:lstStyle/>
          <a:p>
            <a:r>
              <a:rPr lang="en-US" sz="2800" b="1" dirty="0">
                <a:latin typeface="Helvetica" pitchFamily="2" charset="0"/>
              </a:rPr>
              <a:t>Recommendations</a:t>
            </a:r>
            <a:endParaRPr lang="en-US" sz="2800" dirty="0"/>
          </a:p>
        </p:txBody>
      </p:sp>
    </p:spTree>
    <p:extLst>
      <p:ext uri="{BB962C8B-B14F-4D97-AF65-F5344CB8AC3E}">
        <p14:creationId xmlns:p14="http://schemas.microsoft.com/office/powerpoint/2010/main" val="35111317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a:extLst>
              <a:ext uri="{FF2B5EF4-FFF2-40B4-BE49-F238E27FC236}">
                <a16:creationId xmlns:a16="http://schemas.microsoft.com/office/drawing/2014/main" id="{ED2DCC06-F5C7-8148-8000-D591BDA04FFA}"/>
              </a:ext>
            </a:extLst>
          </p:cNvPr>
          <p:cNvSpPr txBox="1"/>
          <p:nvPr/>
        </p:nvSpPr>
        <p:spPr>
          <a:xfrm>
            <a:off x="838198" y="1684393"/>
            <a:ext cx="10714519" cy="3170099"/>
          </a:xfrm>
          <a:prstGeom prst="rect">
            <a:avLst/>
          </a:prstGeom>
          <a:noFill/>
        </p:spPr>
        <p:txBody>
          <a:bodyPr wrap="square" lIns="91440" tIns="45720" rIns="91440" bIns="45720" rtlCol="0" anchor="t">
            <a:spAutoFit/>
          </a:bodyPr>
          <a:lstStyle/>
          <a:p>
            <a:pPr marL="342900" indent="-342900">
              <a:buFont typeface="Wingdings" pitchFamily="2" charset="2"/>
              <a:buChar char="q"/>
            </a:pPr>
            <a:r>
              <a:rPr lang="en-CA" sz="2000" dirty="0">
                <a:latin typeface="Helvetica" pitchFamily="2" charset="0"/>
              </a:rPr>
              <a:t>How can we achieve these ranges per metric?</a:t>
            </a:r>
          </a:p>
          <a:p>
            <a:pPr marL="342900" indent="-342900">
              <a:buFont typeface="Wingdings" pitchFamily="2" charset="2"/>
              <a:buChar char="q"/>
            </a:pPr>
            <a:endParaRPr lang="en-CA" sz="2000" dirty="0">
              <a:latin typeface="Helvetica" pitchFamily="2" charset="0"/>
            </a:endParaRPr>
          </a:p>
          <a:p>
            <a:pPr marL="342900" indent="-342900">
              <a:buFont typeface="Wingdings" pitchFamily="2" charset="2"/>
              <a:buChar char="q"/>
            </a:pPr>
            <a:r>
              <a:rPr lang="en-CA" sz="2000" dirty="0">
                <a:latin typeface="Helvetica" pitchFamily="2" charset="0"/>
              </a:rPr>
              <a:t>Slowly take steps to achieve the recommended ranges per metric starting with the two most important:</a:t>
            </a:r>
          </a:p>
          <a:p>
            <a:pPr marL="342900" indent="-342900">
              <a:buFont typeface="Wingdings" pitchFamily="2" charset="2"/>
              <a:buChar char="q"/>
            </a:pPr>
            <a:endParaRPr lang="en-CA" sz="2000" dirty="0">
              <a:latin typeface="Helvetica" pitchFamily="2" charset="0"/>
            </a:endParaRPr>
          </a:p>
          <a:p>
            <a:pPr marL="800100" lvl="1" indent="-342900">
              <a:buFont typeface="Courier New" panose="02070309020205020404" pitchFamily="49" charset="0"/>
              <a:buChar char="o"/>
            </a:pPr>
            <a:r>
              <a:rPr lang="en-CA" sz="2000" dirty="0">
                <a:latin typeface="Helvetica" pitchFamily="2" charset="0"/>
              </a:rPr>
              <a:t>Shooting Percentage</a:t>
            </a:r>
          </a:p>
          <a:p>
            <a:pPr marL="800100" lvl="1" indent="-342900">
              <a:buFont typeface="Courier New" panose="02070309020205020404" pitchFamily="49" charset="0"/>
              <a:buChar char="o"/>
            </a:pPr>
            <a:r>
              <a:rPr lang="en-CA" sz="2000" dirty="0">
                <a:latin typeface="Helvetica" pitchFamily="2" charset="0"/>
              </a:rPr>
              <a:t>Save Percentage</a:t>
            </a:r>
          </a:p>
          <a:p>
            <a:pPr marL="342900" indent="-342900">
              <a:buFont typeface="Wingdings" pitchFamily="2" charset="2"/>
              <a:buChar char="q"/>
            </a:pPr>
            <a:endParaRPr lang="en-CA" sz="2000" dirty="0">
              <a:latin typeface="Helvetica" pitchFamily="2" charset="0"/>
            </a:endParaRPr>
          </a:p>
          <a:p>
            <a:pPr marL="342900" indent="-342900">
              <a:buFont typeface="Wingdings" pitchFamily="2" charset="2"/>
              <a:buChar char="q"/>
            </a:pPr>
            <a:r>
              <a:rPr lang="en-CA" sz="2000" dirty="0">
                <a:latin typeface="Helvetica" pitchFamily="2" charset="0"/>
              </a:rPr>
              <a:t>Collect more data on the approaches taken to achieve the recommended ranges per metric to generate a greater understanding of what influences them.</a:t>
            </a:r>
          </a:p>
        </p:txBody>
      </p:sp>
      <p:sp>
        <p:nvSpPr>
          <p:cNvPr id="22" name="Title 1">
            <a:extLst>
              <a:ext uri="{FF2B5EF4-FFF2-40B4-BE49-F238E27FC236}">
                <a16:creationId xmlns:a16="http://schemas.microsoft.com/office/drawing/2014/main" id="{193B4D5D-3C18-8D42-B11A-AB217A938EF4}"/>
              </a:ext>
            </a:extLst>
          </p:cNvPr>
          <p:cNvSpPr>
            <a:spLocks noGrp="1"/>
          </p:cNvSpPr>
          <p:nvPr>
            <p:ph type="title"/>
          </p:nvPr>
        </p:nvSpPr>
        <p:spPr>
          <a:xfrm>
            <a:off x="838199" y="365125"/>
            <a:ext cx="7472423" cy="1325563"/>
          </a:xfrm>
        </p:spPr>
        <p:txBody>
          <a:bodyPr>
            <a:normAutofit/>
          </a:bodyPr>
          <a:lstStyle/>
          <a:p>
            <a:r>
              <a:rPr lang="en-US" sz="2800" b="1" dirty="0">
                <a:latin typeface="Helvetica" pitchFamily="2" charset="0"/>
              </a:rPr>
              <a:t>Next Steps</a:t>
            </a:r>
          </a:p>
        </p:txBody>
      </p:sp>
    </p:spTree>
    <p:extLst>
      <p:ext uri="{BB962C8B-B14F-4D97-AF65-F5344CB8AC3E}">
        <p14:creationId xmlns:p14="http://schemas.microsoft.com/office/powerpoint/2010/main" val="40589897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69894B5-FA3B-B44B-875D-C8967F646D5D}"/>
              </a:ext>
            </a:extLst>
          </p:cNvPr>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Helvetica" pitchFamily="2" charset="0"/>
              </a:rPr>
              <a:t>End</a:t>
            </a:r>
            <a:endParaRPr lang="en-US" b="1" dirty="0">
              <a:latin typeface="Helvetica" pitchFamily="2" charset="0"/>
            </a:endParaRPr>
          </a:p>
        </p:txBody>
      </p:sp>
    </p:spTree>
    <p:extLst>
      <p:ext uri="{BB962C8B-B14F-4D97-AF65-F5344CB8AC3E}">
        <p14:creationId xmlns:p14="http://schemas.microsoft.com/office/powerpoint/2010/main" val="951282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517E4-3ECC-8E4C-89C1-D8EA7D461CA3}"/>
              </a:ext>
            </a:extLst>
          </p:cNvPr>
          <p:cNvSpPr>
            <a:spLocks noGrp="1"/>
          </p:cNvSpPr>
          <p:nvPr>
            <p:ph type="title"/>
          </p:nvPr>
        </p:nvSpPr>
        <p:spPr>
          <a:xfrm>
            <a:off x="838200" y="365125"/>
            <a:ext cx="6001075" cy="1325563"/>
          </a:xfrm>
        </p:spPr>
        <p:txBody>
          <a:bodyPr>
            <a:normAutofit/>
          </a:bodyPr>
          <a:lstStyle/>
          <a:p>
            <a:r>
              <a:rPr lang="en-US" sz="2800" b="1" dirty="0">
                <a:latin typeface="Helvetica" pitchFamily="2" charset="0"/>
              </a:rPr>
              <a:t>Problem Statement</a:t>
            </a:r>
          </a:p>
        </p:txBody>
      </p:sp>
      <p:sp>
        <p:nvSpPr>
          <p:cNvPr id="34" name="TextBox 33">
            <a:extLst>
              <a:ext uri="{FF2B5EF4-FFF2-40B4-BE49-F238E27FC236}">
                <a16:creationId xmlns:a16="http://schemas.microsoft.com/office/drawing/2014/main" id="{F8D245B0-018C-654D-9CC4-87B6EAB80845}"/>
              </a:ext>
            </a:extLst>
          </p:cNvPr>
          <p:cNvSpPr txBox="1"/>
          <p:nvPr/>
        </p:nvSpPr>
        <p:spPr>
          <a:xfrm>
            <a:off x="838200" y="1690688"/>
            <a:ext cx="10515600" cy="791435"/>
          </a:xfrm>
          <a:prstGeom prst="rect">
            <a:avLst/>
          </a:prstGeom>
          <a:noFill/>
        </p:spPr>
        <p:txBody>
          <a:bodyPr wrap="square" rtlCol="0">
            <a:spAutoFit/>
          </a:bodyPr>
          <a:lstStyle/>
          <a:p>
            <a:pPr marL="342900" indent="-342900">
              <a:lnSpc>
                <a:spcPts val="2800"/>
              </a:lnSpc>
              <a:buClr>
                <a:schemeClr val="tx1"/>
              </a:buClr>
              <a:buFont typeface="Wingdings" pitchFamily="2" charset="2"/>
              <a:buChar char="q"/>
            </a:pPr>
            <a:r>
              <a:rPr lang="en-US" sz="2000" dirty="0">
                <a:latin typeface="Helvetica" pitchFamily="2" charset="0"/>
              </a:rPr>
              <a:t>What metrics can NHL organizations focus on to help improve their season outcomes and chances of making the playoffs?</a:t>
            </a:r>
          </a:p>
        </p:txBody>
      </p:sp>
    </p:spTree>
    <p:extLst>
      <p:ext uri="{BB962C8B-B14F-4D97-AF65-F5344CB8AC3E}">
        <p14:creationId xmlns:p14="http://schemas.microsoft.com/office/powerpoint/2010/main" val="368014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517E4-3ECC-8E4C-89C1-D8EA7D461CA3}"/>
              </a:ext>
            </a:extLst>
          </p:cNvPr>
          <p:cNvSpPr>
            <a:spLocks noGrp="1"/>
          </p:cNvSpPr>
          <p:nvPr>
            <p:ph type="title"/>
          </p:nvPr>
        </p:nvSpPr>
        <p:spPr>
          <a:xfrm>
            <a:off x="838200" y="365125"/>
            <a:ext cx="6001075" cy="1325563"/>
          </a:xfrm>
        </p:spPr>
        <p:txBody>
          <a:bodyPr>
            <a:normAutofit/>
          </a:bodyPr>
          <a:lstStyle/>
          <a:p>
            <a:r>
              <a:rPr lang="en-US" sz="2800" b="1" dirty="0">
                <a:latin typeface="Helvetica" pitchFamily="2" charset="0"/>
              </a:rPr>
              <a:t>Why?</a:t>
            </a:r>
          </a:p>
        </p:txBody>
      </p:sp>
      <p:sp>
        <p:nvSpPr>
          <p:cNvPr id="34" name="TextBox 33">
            <a:extLst>
              <a:ext uri="{FF2B5EF4-FFF2-40B4-BE49-F238E27FC236}">
                <a16:creationId xmlns:a16="http://schemas.microsoft.com/office/drawing/2014/main" id="{F8D245B0-018C-654D-9CC4-87B6EAB80845}"/>
              </a:ext>
            </a:extLst>
          </p:cNvPr>
          <p:cNvSpPr txBox="1"/>
          <p:nvPr/>
        </p:nvSpPr>
        <p:spPr>
          <a:xfrm>
            <a:off x="838200" y="1690688"/>
            <a:ext cx="10515600" cy="1150508"/>
          </a:xfrm>
          <a:prstGeom prst="rect">
            <a:avLst/>
          </a:prstGeom>
          <a:noFill/>
        </p:spPr>
        <p:txBody>
          <a:bodyPr wrap="square" rtlCol="0">
            <a:spAutoFit/>
          </a:bodyPr>
          <a:lstStyle/>
          <a:p>
            <a:pPr marL="342900" indent="-342900">
              <a:lnSpc>
                <a:spcPts val="2800"/>
              </a:lnSpc>
              <a:buClr>
                <a:schemeClr val="tx1"/>
              </a:buClr>
              <a:buFont typeface="Wingdings" pitchFamily="2" charset="2"/>
              <a:buChar char="q"/>
            </a:pPr>
            <a:r>
              <a:rPr lang="en-CA" sz="2000" dirty="0">
                <a:latin typeface="Helvetica" pitchFamily="2" charset="0"/>
              </a:rPr>
              <a:t>Achieving successful campaigns can potentially lead to increased revenue for all stakeholders through ticket sales, salary increases, endorsement deals, fair book value of the organization, greater economic activity for the represented city, etc.</a:t>
            </a:r>
            <a:endParaRPr lang="en-US" sz="2000" dirty="0">
              <a:latin typeface="Helvetica" pitchFamily="2" charset="0"/>
            </a:endParaRPr>
          </a:p>
        </p:txBody>
      </p:sp>
    </p:spTree>
    <p:extLst>
      <p:ext uri="{BB962C8B-B14F-4D97-AF65-F5344CB8AC3E}">
        <p14:creationId xmlns:p14="http://schemas.microsoft.com/office/powerpoint/2010/main" val="4279695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1">
            <a:extLst>
              <a:ext uri="{FF2B5EF4-FFF2-40B4-BE49-F238E27FC236}">
                <a16:creationId xmlns:a16="http://schemas.microsoft.com/office/drawing/2014/main" id="{13B0A61F-58A6-F74C-B413-C77209FC4277}"/>
              </a:ext>
            </a:extLst>
          </p:cNvPr>
          <p:cNvSpPr>
            <a:spLocks noGrp="1"/>
          </p:cNvSpPr>
          <p:nvPr>
            <p:ph type="title"/>
          </p:nvPr>
        </p:nvSpPr>
        <p:spPr>
          <a:xfrm>
            <a:off x="838200" y="365125"/>
            <a:ext cx="6001075" cy="1325563"/>
          </a:xfrm>
        </p:spPr>
        <p:txBody>
          <a:bodyPr>
            <a:normAutofit/>
          </a:bodyPr>
          <a:lstStyle/>
          <a:p>
            <a:r>
              <a:rPr lang="en-US" sz="2800" b="1" dirty="0">
                <a:latin typeface="Helvetica" pitchFamily="2" charset="0"/>
              </a:rPr>
              <a:t>Data</a:t>
            </a:r>
          </a:p>
        </p:txBody>
      </p:sp>
      <p:sp>
        <p:nvSpPr>
          <p:cNvPr id="60" name="TextBox 59">
            <a:extLst>
              <a:ext uri="{FF2B5EF4-FFF2-40B4-BE49-F238E27FC236}">
                <a16:creationId xmlns:a16="http://schemas.microsoft.com/office/drawing/2014/main" id="{A3724B4E-5877-0F4A-BDD1-6AF78AF64EBD}"/>
              </a:ext>
            </a:extLst>
          </p:cNvPr>
          <p:cNvSpPr txBox="1"/>
          <p:nvPr/>
        </p:nvSpPr>
        <p:spPr>
          <a:xfrm>
            <a:off x="863077" y="1686898"/>
            <a:ext cx="10490723" cy="2154436"/>
          </a:xfrm>
          <a:prstGeom prst="rect">
            <a:avLst/>
          </a:prstGeom>
          <a:noFill/>
        </p:spPr>
        <p:txBody>
          <a:bodyPr wrap="square" lIns="91440" tIns="45720" rIns="91440" bIns="45720" rtlCol="0" anchor="t">
            <a:spAutoFit/>
          </a:bodyPr>
          <a:lstStyle/>
          <a:p>
            <a:pPr marL="342900" indent="-342900">
              <a:buClr>
                <a:schemeClr val="tx1"/>
              </a:buClr>
              <a:buFont typeface="Wingdings" pitchFamily="2" charset="2"/>
              <a:buChar char="q"/>
            </a:pPr>
            <a:r>
              <a:rPr lang="en-US" sz="2000" dirty="0">
                <a:latin typeface="Helvetica" pitchFamily="2" charset="0"/>
              </a:rPr>
              <a:t>NHL API Team Stats 1983 - 2020:</a:t>
            </a:r>
          </a:p>
          <a:p>
            <a:pPr marL="342900" indent="-342900">
              <a:buClr>
                <a:schemeClr val="tx1"/>
              </a:buClr>
              <a:buFont typeface="Wingdings" pitchFamily="2" charset="2"/>
              <a:buChar char="q"/>
            </a:pPr>
            <a:endParaRPr lang="en-US" sz="2000" dirty="0">
              <a:latin typeface="Helvetica" pitchFamily="2" charset="0"/>
            </a:endParaRPr>
          </a:p>
          <a:p>
            <a:pPr marL="742950" lvl="1" indent="-285750">
              <a:buClr>
                <a:schemeClr val="tx1"/>
              </a:buClr>
              <a:buFont typeface="Courier New" panose="02070309020205020404" pitchFamily="49" charset="0"/>
              <a:buChar char="o"/>
            </a:pPr>
            <a:r>
              <a:rPr lang="en-CA" u="sng" dirty="0">
                <a:latin typeface="Helvetica"/>
                <a:ea typeface="+mn-lt"/>
                <a:cs typeface="Helvetica"/>
                <a:hlinkClick r:id="rId3"/>
              </a:rPr>
              <a:t>https://www.kevinsidewar.com/iot/2017/7/1/the-undocumented-nhl-stats-api</a:t>
            </a:r>
            <a:endParaRPr lang="en-CA" u="sng" dirty="0">
              <a:latin typeface="Helvetica"/>
              <a:ea typeface="+mn-lt"/>
              <a:cs typeface="Helvetica"/>
            </a:endParaRPr>
          </a:p>
          <a:p>
            <a:pPr marL="742950" lvl="1" indent="-285750">
              <a:buClr>
                <a:schemeClr val="tx1"/>
              </a:buClr>
              <a:buFont typeface="Courier New" panose="02070309020205020404" pitchFamily="49" charset="0"/>
              <a:buChar char="o"/>
            </a:pPr>
            <a:endParaRPr lang="en-CA" u="sng" dirty="0">
              <a:latin typeface="Helvetica"/>
              <a:ea typeface="+mn-lt"/>
              <a:cs typeface="Calibri"/>
            </a:endParaRPr>
          </a:p>
          <a:p>
            <a:pPr marL="342900" indent="-342900">
              <a:buClr>
                <a:schemeClr val="tx1"/>
              </a:buClr>
              <a:buFont typeface="Wingdings" pitchFamily="2" charset="2"/>
              <a:buChar char="q"/>
            </a:pPr>
            <a:r>
              <a:rPr lang="en-US" sz="2000" dirty="0">
                <a:latin typeface="Helvetica"/>
                <a:cs typeface="Helvetica"/>
              </a:rPr>
              <a:t>Historical Playoff Records 1983 - 2020:  </a:t>
            </a:r>
          </a:p>
          <a:p>
            <a:pPr marL="342900" indent="-342900">
              <a:buClr>
                <a:schemeClr val="tx1"/>
              </a:buClr>
              <a:buFont typeface="Wingdings" pitchFamily="2" charset="2"/>
              <a:buChar char="q"/>
            </a:pPr>
            <a:endParaRPr lang="en-US" sz="2000" dirty="0">
              <a:latin typeface="Helvetica"/>
              <a:cs typeface="Helvetica"/>
            </a:endParaRPr>
          </a:p>
          <a:p>
            <a:pPr marL="800100" lvl="1" indent="-342900">
              <a:buClr>
                <a:schemeClr val="tx1"/>
              </a:buClr>
              <a:buFont typeface="Courier New" panose="02070309020205020404" pitchFamily="49" charset="0"/>
              <a:buChar char="o"/>
            </a:pPr>
            <a:r>
              <a:rPr lang="en-US" u="sng" dirty="0">
                <a:latin typeface="Helvetica"/>
                <a:cs typeface="Helvetica"/>
                <a:hlinkClick r:id="rId4"/>
              </a:rPr>
              <a:t>https://en.wikipedia.org/wiki/List_of_NHL_playoff_series</a:t>
            </a:r>
            <a:endParaRPr lang="en-US" u="sng" dirty="0">
              <a:latin typeface="Helvetica"/>
              <a:cs typeface="Helvetica"/>
            </a:endParaRPr>
          </a:p>
        </p:txBody>
      </p:sp>
    </p:spTree>
    <p:extLst>
      <p:ext uri="{BB962C8B-B14F-4D97-AF65-F5344CB8AC3E}">
        <p14:creationId xmlns:p14="http://schemas.microsoft.com/office/powerpoint/2010/main" val="1537707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517E4-3ECC-8E4C-89C1-D8EA7D461CA3}"/>
              </a:ext>
            </a:extLst>
          </p:cNvPr>
          <p:cNvSpPr>
            <a:spLocks noGrp="1"/>
          </p:cNvSpPr>
          <p:nvPr>
            <p:ph type="title"/>
          </p:nvPr>
        </p:nvSpPr>
        <p:spPr>
          <a:xfrm>
            <a:off x="838200" y="365125"/>
            <a:ext cx="6001075" cy="1325563"/>
          </a:xfrm>
        </p:spPr>
        <p:txBody>
          <a:bodyPr>
            <a:normAutofit/>
          </a:bodyPr>
          <a:lstStyle/>
          <a:p>
            <a:r>
              <a:rPr lang="en-US" sz="2800" b="1" dirty="0">
                <a:latin typeface="Helvetica" pitchFamily="2" charset="0"/>
              </a:rPr>
              <a:t>Approach</a:t>
            </a:r>
          </a:p>
        </p:txBody>
      </p:sp>
      <p:sp>
        <p:nvSpPr>
          <p:cNvPr id="23" name="TextBox 22">
            <a:extLst>
              <a:ext uri="{FF2B5EF4-FFF2-40B4-BE49-F238E27FC236}">
                <a16:creationId xmlns:a16="http://schemas.microsoft.com/office/drawing/2014/main" id="{32D8C9DF-643C-BA4A-A99D-0036C6D88232}"/>
              </a:ext>
            </a:extLst>
          </p:cNvPr>
          <p:cNvSpPr txBox="1"/>
          <p:nvPr/>
        </p:nvSpPr>
        <p:spPr>
          <a:xfrm>
            <a:off x="838200" y="1720214"/>
            <a:ext cx="10493416" cy="3272691"/>
          </a:xfrm>
          <a:prstGeom prst="rect">
            <a:avLst/>
          </a:prstGeom>
          <a:noFill/>
        </p:spPr>
        <p:txBody>
          <a:bodyPr wrap="square" rtlCol="0">
            <a:spAutoFit/>
          </a:bodyPr>
          <a:lstStyle/>
          <a:p>
            <a:pPr marL="342900" indent="-342900">
              <a:lnSpc>
                <a:spcPts val="2800"/>
              </a:lnSpc>
              <a:buClr>
                <a:schemeClr val="tx1"/>
              </a:buClr>
              <a:buFont typeface="Wingdings" pitchFamily="2" charset="2"/>
              <a:buChar char="q"/>
            </a:pPr>
            <a:r>
              <a:rPr lang="en-US" sz="2000" dirty="0">
                <a:latin typeface="Helvetica" pitchFamily="2" charset="0"/>
              </a:rPr>
              <a:t>Use multiple linear regression to find metrics that can predict season outcomes (</a:t>
            </a:r>
            <a:r>
              <a:rPr lang="en-CA" sz="2000" dirty="0">
                <a:latin typeface="Helvetica" pitchFamily="2" charset="0"/>
              </a:rPr>
              <a:t>above average adjusted wins).</a:t>
            </a:r>
          </a:p>
          <a:p>
            <a:pPr marL="342900" indent="-342900">
              <a:lnSpc>
                <a:spcPts val="2800"/>
              </a:lnSpc>
              <a:buClr>
                <a:schemeClr val="tx1"/>
              </a:buClr>
              <a:buFont typeface="Arial" panose="020B0604020202020204" pitchFamily="34" charset="0"/>
              <a:buChar char="•"/>
            </a:pPr>
            <a:endParaRPr lang="en-CA" sz="2000" dirty="0">
              <a:latin typeface="Helvetica" pitchFamily="2" charset="0"/>
            </a:endParaRPr>
          </a:p>
          <a:p>
            <a:pPr marL="342900" indent="-342900">
              <a:lnSpc>
                <a:spcPts val="2800"/>
              </a:lnSpc>
              <a:buClr>
                <a:schemeClr val="tx1"/>
              </a:buClr>
              <a:buFont typeface="Wingdings" pitchFamily="2" charset="2"/>
              <a:buChar char="q"/>
            </a:pPr>
            <a:r>
              <a:rPr lang="en-US" sz="2000" dirty="0">
                <a:latin typeface="Helvetica" pitchFamily="2" charset="0"/>
              </a:rPr>
              <a:t>Use logistic regression to predict playoff outcomes with predicted season outcomes (made playoffs or not).</a:t>
            </a:r>
          </a:p>
          <a:p>
            <a:pPr marL="342900" indent="-342900">
              <a:lnSpc>
                <a:spcPts val="2800"/>
              </a:lnSpc>
              <a:buClr>
                <a:schemeClr val="tx1"/>
              </a:buClr>
              <a:buFont typeface="Wingdings" pitchFamily="2" charset="2"/>
              <a:buChar char="q"/>
            </a:pPr>
            <a:endParaRPr lang="en-US" sz="2000" dirty="0">
              <a:latin typeface="Helvetica" pitchFamily="2" charset="0"/>
            </a:endParaRPr>
          </a:p>
          <a:p>
            <a:pPr marL="342900" indent="-342900">
              <a:lnSpc>
                <a:spcPts val="2800"/>
              </a:lnSpc>
              <a:buClr>
                <a:schemeClr val="tx1"/>
              </a:buClr>
              <a:buFont typeface="Wingdings" pitchFamily="2" charset="2"/>
              <a:buChar char="q"/>
            </a:pPr>
            <a:r>
              <a:rPr lang="en-US" sz="2000" dirty="0">
                <a:latin typeface="Helvetica" pitchFamily="2" charset="0"/>
              </a:rPr>
              <a:t>Conduct A/B testing to generate specific targets per metric for teams that made the playoffs vs teams that did not.</a:t>
            </a:r>
          </a:p>
          <a:p>
            <a:pPr marL="342900" indent="-342900">
              <a:buFont typeface="Arial" panose="020B0604020202020204" pitchFamily="34" charset="0"/>
              <a:buChar char="•"/>
            </a:pPr>
            <a:endParaRPr lang="en-US" sz="2000" dirty="0">
              <a:latin typeface="Helvetica" pitchFamily="2" charset="0"/>
            </a:endParaRPr>
          </a:p>
        </p:txBody>
      </p:sp>
    </p:spTree>
    <p:extLst>
      <p:ext uri="{BB962C8B-B14F-4D97-AF65-F5344CB8AC3E}">
        <p14:creationId xmlns:p14="http://schemas.microsoft.com/office/powerpoint/2010/main" val="1147550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1">
            <a:extLst>
              <a:ext uri="{FF2B5EF4-FFF2-40B4-BE49-F238E27FC236}">
                <a16:creationId xmlns:a16="http://schemas.microsoft.com/office/drawing/2014/main" id="{4FA1DB7E-3EB9-0E48-8020-F9B8857716A9}"/>
              </a:ext>
            </a:extLst>
          </p:cNvPr>
          <p:cNvSpPr txBox="1">
            <a:spLocks/>
          </p:cNvSpPr>
          <p:nvPr/>
        </p:nvSpPr>
        <p:spPr>
          <a:xfrm>
            <a:off x="483880" y="1687389"/>
            <a:ext cx="1122423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b="1" dirty="0">
              <a:solidFill>
                <a:schemeClr val="bg1"/>
              </a:solidFill>
              <a:latin typeface="Helvetica" pitchFamily="2" charset="0"/>
            </a:endParaRPr>
          </a:p>
        </p:txBody>
      </p:sp>
      <p:sp>
        <p:nvSpPr>
          <p:cNvPr id="23" name="Title 1">
            <a:extLst>
              <a:ext uri="{FF2B5EF4-FFF2-40B4-BE49-F238E27FC236}">
                <a16:creationId xmlns:a16="http://schemas.microsoft.com/office/drawing/2014/main" id="{F3E2EC70-E1A2-2B4A-88A4-5DDF38EBB622}"/>
              </a:ext>
            </a:extLst>
          </p:cNvPr>
          <p:cNvSpPr txBox="1">
            <a:spLocks/>
          </p:cNvSpPr>
          <p:nvPr/>
        </p:nvSpPr>
        <p:spPr>
          <a:xfrm>
            <a:off x="220644" y="361826"/>
            <a:ext cx="1175071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b="1" dirty="0">
              <a:solidFill>
                <a:schemeClr val="bg1"/>
              </a:solidFill>
              <a:latin typeface="Helvetica" pitchFamily="2" charset="0"/>
            </a:endParaRPr>
          </a:p>
        </p:txBody>
      </p:sp>
      <p:grpSp>
        <p:nvGrpSpPr>
          <p:cNvPr id="18" name="Group 17">
            <a:extLst>
              <a:ext uri="{FF2B5EF4-FFF2-40B4-BE49-F238E27FC236}">
                <a16:creationId xmlns:a16="http://schemas.microsoft.com/office/drawing/2014/main" id="{B0A33D3F-97E3-4B4F-866C-AA26D3699827}"/>
              </a:ext>
            </a:extLst>
          </p:cNvPr>
          <p:cNvGrpSpPr/>
          <p:nvPr/>
        </p:nvGrpSpPr>
        <p:grpSpPr>
          <a:xfrm>
            <a:off x="1098118" y="1693986"/>
            <a:ext cx="9995761" cy="4622127"/>
            <a:chOff x="1988983" y="833409"/>
            <a:chExt cx="9939779" cy="5869936"/>
          </a:xfrm>
        </p:grpSpPr>
        <p:grpSp>
          <p:nvGrpSpPr>
            <p:cNvPr id="6" name="Group 5">
              <a:extLst>
                <a:ext uri="{FF2B5EF4-FFF2-40B4-BE49-F238E27FC236}">
                  <a16:creationId xmlns:a16="http://schemas.microsoft.com/office/drawing/2014/main" id="{69781127-52CD-4D49-8F02-27347A59B449}"/>
                </a:ext>
              </a:extLst>
            </p:cNvPr>
            <p:cNvGrpSpPr/>
            <p:nvPr/>
          </p:nvGrpSpPr>
          <p:grpSpPr>
            <a:xfrm>
              <a:off x="1988983" y="833409"/>
              <a:ext cx="9939779" cy="5869936"/>
              <a:chOff x="652842" y="2046970"/>
              <a:chExt cx="10946681" cy="4429785"/>
            </a:xfrm>
          </p:grpSpPr>
          <p:sp>
            <p:nvSpPr>
              <p:cNvPr id="27" name="Rounded Rectangle 26">
                <a:extLst>
                  <a:ext uri="{FF2B5EF4-FFF2-40B4-BE49-F238E27FC236}">
                    <a16:creationId xmlns:a16="http://schemas.microsoft.com/office/drawing/2014/main" id="{6F252465-10A0-134D-83F0-15E04D3CD2DF}"/>
                  </a:ext>
                </a:extLst>
              </p:cNvPr>
              <p:cNvSpPr/>
              <p:nvPr/>
            </p:nvSpPr>
            <p:spPr>
              <a:xfrm>
                <a:off x="652842" y="5933402"/>
                <a:ext cx="10946681" cy="543353"/>
              </a:xfrm>
              <a:prstGeom prst="roundRect">
                <a:avLst/>
              </a:prstGeom>
              <a:solidFill>
                <a:srgbClr val="E123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Helvetica" pitchFamily="2" charset="0"/>
                  </a:rPr>
                  <a:t>Predictive Metrics</a:t>
                </a:r>
              </a:p>
            </p:txBody>
          </p:sp>
          <p:sp>
            <p:nvSpPr>
              <p:cNvPr id="44" name="Rounded Rectangle 43">
                <a:extLst>
                  <a:ext uri="{FF2B5EF4-FFF2-40B4-BE49-F238E27FC236}">
                    <a16:creationId xmlns:a16="http://schemas.microsoft.com/office/drawing/2014/main" id="{B52D1670-D2C2-2843-A814-343CF7DFC91B}"/>
                  </a:ext>
                </a:extLst>
              </p:cNvPr>
              <p:cNvSpPr/>
              <p:nvPr/>
            </p:nvSpPr>
            <p:spPr>
              <a:xfrm>
                <a:off x="1467491" y="4967197"/>
                <a:ext cx="9257015" cy="543353"/>
              </a:xfrm>
              <a:prstGeom prst="roundRect">
                <a:avLst/>
              </a:prstGeom>
              <a:solidFill>
                <a:srgbClr val="F49E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Helvetica" pitchFamily="2" charset="0"/>
                  </a:rPr>
                  <a:t>Multiple Linear Regression</a:t>
                </a:r>
              </a:p>
            </p:txBody>
          </p:sp>
          <p:sp>
            <p:nvSpPr>
              <p:cNvPr id="45" name="Rounded Rectangle 44">
                <a:extLst>
                  <a:ext uri="{FF2B5EF4-FFF2-40B4-BE49-F238E27FC236}">
                    <a16:creationId xmlns:a16="http://schemas.microsoft.com/office/drawing/2014/main" id="{2D748DE4-C8AB-9D47-A76D-C6DD4FA7BEB7}"/>
                  </a:ext>
                </a:extLst>
              </p:cNvPr>
              <p:cNvSpPr/>
              <p:nvPr/>
            </p:nvSpPr>
            <p:spPr>
              <a:xfrm>
                <a:off x="2393879" y="4000992"/>
                <a:ext cx="7448763" cy="543353"/>
              </a:xfrm>
              <a:prstGeom prst="roundRect">
                <a:avLst/>
              </a:prstGeom>
              <a:solidFill>
                <a:srgbClr val="8CBD1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Helvetica" pitchFamily="2" charset="0"/>
                  </a:rPr>
                  <a:t>Predicted Above Average Adjusted Wins</a:t>
                </a:r>
              </a:p>
            </p:txBody>
          </p:sp>
          <p:sp>
            <p:nvSpPr>
              <p:cNvPr id="46" name="Rounded Rectangle 45">
                <a:extLst>
                  <a:ext uri="{FF2B5EF4-FFF2-40B4-BE49-F238E27FC236}">
                    <a16:creationId xmlns:a16="http://schemas.microsoft.com/office/drawing/2014/main" id="{C72CED9D-0DD0-8E4E-8237-5ECCEA4CBB0B}"/>
                  </a:ext>
                </a:extLst>
              </p:cNvPr>
              <p:cNvSpPr/>
              <p:nvPr/>
            </p:nvSpPr>
            <p:spPr>
              <a:xfrm>
                <a:off x="3287730" y="3034787"/>
                <a:ext cx="5599415" cy="543353"/>
              </a:xfrm>
              <a:prstGeom prst="roundRect">
                <a:avLst/>
              </a:prstGeom>
              <a:solidFill>
                <a:srgbClr val="079E94"/>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Helvetica" pitchFamily="2" charset="0"/>
                  </a:rPr>
                  <a:t>Logistics Regression</a:t>
                </a:r>
              </a:p>
            </p:txBody>
          </p:sp>
          <p:sp>
            <p:nvSpPr>
              <p:cNvPr id="48" name="Rounded Rectangle 47">
                <a:extLst>
                  <a:ext uri="{FF2B5EF4-FFF2-40B4-BE49-F238E27FC236}">
                    <a16:creationId xmlns:a16="http://schemas.microsoft.com/office/drawing/2014/main" id="{9F0BE6E2-21B4-AD4E-A9CD-369FEC62F1E8}"/>
                  </a:ext>
                </a:extLst>
              </p:cNvPr>
              <p:cNvSpPr/>
              <p:nvPr/>
            </p:nvSpPr>
            <p:spPr>
              <a:xfrm>
                <a:off x="4181582" y="2046970"/>
                <a:ext cx="3842535" cy="543353"/>
              </a:xfrm>
              <a:prstGeom prst="roundRect">
                <a:avLst/>
              </a:prstGeom>
              <a:solidFill>
                <a:srgbClr val="0079BD"/>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Helvetica" pitchFamily="2" charset="0"/>
                  </a:rPr>
                  <a:t>Predicted Playoff Outcome</a:t>
                </a:r>
              </a:p>
            </p:txBody>
          </p:sp>
        </p:grpSp>
        <p:sp>
          <p:nvSpPr>
            <p:cNvPr id="17" name="Up Arrow 16">
              <a:extLst>
                <a:ext uri="{FF2B5EF4-FFF2-40B4-BE49-F238E27FC236}">
                  <a16:creationId xmlns:a16="http://schemas.microsoft.com/office/drawing/2014/main" id="{FC138CD7-ED17-C041-AA96-458CDBC6DA3A}"/>
                </a:ext>
              </a:extLst>
            </p:cNvPr>
            <p:cNvSpPr/>
            <p:nvPr/>
          </p:nvSpPr>
          <p:spPr>
            <a:xfrm>
              <a:off x="6703345" y="1612591"/>
              <a:ext cx="440683" cy="470600"/>
            </a:xfrm>
            <a:prstGeom prs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Up Arrow 56">
              <a:extLst>
                <a:ext uri="{FF2B5EF4-FFF2-40B4-BE49-F238E27FC236}">
                  <a16:creationId xmlns:a16="http://schemas.microsoft.com/office/drawing/2014/main" id="{80C9B4B8-DED8-9D4A-8AF9-A34F792CD57A}"/>
                </a:ext>
              </a:extLst>
            </p:cNvPr>
            <p:cNvSpPr/>
            <p:nvPr/>
          </p:nvSpPr>
          <p:spPr>
            <a:xfrm>
              <a:off x="6703346" y="2891738"/>
              <a:ext cx="440683" cy="470600"/>
            </a:xfrm>
            <a:prstGeom prs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Up Arrow 57">
              <a:extLst>
                <a:ext uri="{FF2B5EF4-FFF2-40B4-BE49-F238E27FC236}">
                  <a16:creationId xmlns:a16="http://schemas.microsoft.com/office/drawing/2014/main" id="{2F6B27B4-7F13-224B-A4F6-17AC47EDC208}"/>
                </a:ext>
              </a:extLst>
            </p:cNvPr>
            <p:cNvSpPr/>
            <p:nvPr/>
          </p:nvSpPr>
          <p:spPr>
            <a:xfrm>
              <a:off x="6703346" y="4203054"/>
              <a:ext cx="440683" cy="470600"/>
            </a:xfrm>
            <a:prstGeom prs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Up Arrow 58">
              <a:extLst>
                <a:ext uri="{FF2B5EF4-FFF2-40B4-BE49-F238E27FC236}">
                  <a16:creationId xmlns:a16="http://schemas.microsoft.com/office/drawing/2014/main" id="{93C95A01-C39C-7145-AE5F-49F79585F859}"/>
                </a:ext>
              </a:extLst>
            </p:cNvPr>
            <p:cNvSpPr/>
            <p:nvPr/>
          </p:nvSpPr>
          <p:spPr>
            <a:xfrm>
              <a:off x="6703347" y="5467882"/>
              <a:ext cx="440683" cy="470600"/>
            </a:xfrm>
            <a:prstGeom prs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0" name="Title 1">
            <a:extLst>
              <a:ext uri="{FF2B5EF4-FFF2-40B4-BE49-F238E27FC236}">
                <a16:creationId xmlns:a16="http://schemas.microsoft.com/office/drawing/2014/main" id="{B175E70D-DE9B-ED4F-80B6-5C873EF2A1CF}"/>
              </a:ext>
            </a:extLst>
          </p:cNvPr>
          <p:cNvSpPr>
            <a:spLocks noGrp="1"/>
          </p:cNvSpPr>
          <p:nvPr>
            <p:ph type="title"/>
          </p:nvPr>
        </p:nvSpPr>
        <p:spPr>
          <a:xfrm>
            <a:off x="838200" y="365125"/>
            <a:ext cx="6001075" cy="1325563"/>
          </a:xfrm>
        </p:spPr>
        <p:txBody>
          <a:bodyPr>
            <a:normAutofit/>
          </a:bodyPr>
          <a:lstStyle/>
          <a:p>
            <a:r>
              <a:rPr lang="en-US" sz="2800" b="1" dirty="0">
                <a:latin typeface="Helvetica" pitchFamily="2" charset="0"/>
              </a:rPr>
              <a:t>Approach Visual Map </a:t>
            </a:r>
          </a:p>
        </p:txBody>
      </p:sp>
    </p:spTree>
    <p:extLst>
      <p:ext uri="{BB962C8B-B14F-4D97-AF65-F5344CB8AC3E}">
        <p14:creationId xmlns:p14="http://schemas.microsoft.com/office/powerpoint/2010/main" val="2537338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1">
            <a:extLst>
              <a:ext uri="{FF2B5EF4-FFF2-40B4-BE49-F238E27FC236}">
                <a16:creationId xmlns:a16="http://schemas.microsoft.com/office/drawing/2014/main" id="{13B0A61F-58A6-F74C-B413-C77209FC4277}"/>
              </a:ext>
            </a:extLst>
          </p:cNvPr>
          <p:cNvSpPr>
            <a:spLocks noGrp="1"/>
          </p:cNvSpPr>
          <p:nvPr>
            <p:ph type="title"/>
          </p:nvPr>
        </p:nvSpPr>
        <p:spPr>
          <a:xfrm>
            <a:off x="838200" y="365125"/>
            <a:ext cx="6001075" cy="1325563"/>
          </a:xfrm>
        </p:spPr>
        <p:txBody>
          <a:bodyPr>
            <a:normAutofit/>
          </a:bodyPr>
          <a:lstStyle/>
          <a:p>
            <a:r>
              <a:rPr lang="en-US" sz="2800" b="1" dirty="0">
                <a:latin typeface="Helvetica" pitchFamily="2" charset="0"/>
              </a:rPr>
              <a:t>Purpose of Approach</a:t>
            </a:r>
          </a:p>
        </p:txBody>
      </p:sp>
      <p:sp>
        <p:nvSpPr>
          <p:cNvPr id="31" name="TextBox 30">
            <a:extLst>
              <a:ext uri="{FF2B5EF4-FFF2-40B4-BE49-F238E27FC236}">
                <a16:creationId xmlns:a16="http://schemas.microsoft.com/office/drawing/2014/main" id="{DCD96821-B4DF-584B-B3BA-C630CAEB1599}"/>
              </a:ext>
            </a:extLst>
          </p:cNvPr>
          <p:cNvSpPr txBox="1"/>
          <p:nvPr/>
        </p:nvSpPr>
        <p:spPr>
          <a:xfrm>
            <a:off x="838200" y="1690688"/>
            <a:ext cx="10515600" cy="791435"/>
          </a:xfrm>
          <a:prstGeom prst="rect">
            <a:avLst/>
          </a:prstGeom>
          <a:noFill/>
        </p:spPr>
        <p:txBody>
          <a:bodyPr wrap="square" rtlCol="0">
            <a:spAutoFit/>
          </a:bodyPr>
          <a:lstStyle/>
          <a:p>
            <a:pPr marL="342900" indent="-342900">
              <a:lnSpc>
                <a:spcPts val="2800"/>
              </a:lnSpc>
              <a:buClr>
                <a:schemeClr val="tx1"/>
              </a:buClr>
              <a:buFont typeface="Wingdings" pitchFamily="2" charset="2"/>
              <a:buChar char="q"/>
            </a:pPr>
            <a:r>
              <a:rPr lang="en-US" sz="2000" dirty="0">
                <a:latin typeface="Helvetica" pitchFamily="2" charset="0"/>
              </a:rPr>
              <a:t>The metrics discovered as impactful in making predictions, can serve as guide lines for NHL organizations to Improve their yearly campaigns.</a:t>
            </a:r>
          </a:p>
        </p:txBody>
      </p:sp>
    </p:spTree>
    <p:extLst>
      <p:ext uri="{BB962C8B-B14F-4D97-AF65-F5344CB8AC3E}">
        <p14:creationId xmlns:p14="http://schemas.microsoft.com/office/powerpoint/2010/main" val="1801153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113147-1BA7-804C-BA4A-28FC09711D5E}"/>
              </a:ext>
            </a:extLst>
          </p:cNvPr>
          <p:cNvSpPr/>
          <p:nvPr/>
        </p:nvSpPr>
        <p:spPr>
          <a:xfrm>
            <a:off x="2962"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latin typeface="Helvetica" pitchFamily="2" charset="0"/>
              </a:rPr>
              <a:t>Multiple Linear Regression</a:t>
            </a:r>
          </a:p>
        </p:txBody>
      </p:sp>
    </p:spTree>
    <p:extLst>
      <p:ext uri="{BB962C8B-B14F-4D97-AF65-F5344CB8AC3E}">
        <p14:creationId xmlns:p14="http://schemas.microsoft.com/office/powerpoint/2010/main" val="36250229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3658</TotalTime>
  <Words>813</Words>
  <Application>Microsoft Macintosh PowerPoint</Application>
  <PresentationFormat>Widescreen</PresentationFormat>
  <Paragraphs>201</Paragraphs>
  <Slides>26</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Courier New</vt:lpstr>
      <vt:lpstr>Helvetica</vt:lpstr>
      <vt:lpstr>Wingdings</vt:lpstr>
      <vt:lpstr>Office Theme</vt:lpstr>
      <vt:lpstr>PowerPoint Presentation</vt:lpstr>
      <vt:lpstr>PowerPoint Presentation</vt:lpstr>
      <vt:lpstr>Problem Statement</vt:lpstr>
      <vt:lpstr>Why?</vt:lpstr>
      <vt:lpstr>Data</vt:lpstr>
      <vt:lpstr>Approach</vt:lpstr>
      <vt:lpstr>Approach Visual Map </vt:lpstr>
      <vt:lpstr>Purpose of Approach</vt:lpstr>
      <vt:lpstr>PowerPoint Presentation</vt:lpstr>
      <vt:lpstr>Multiple Linear Regression Metrics</vt:lpstr>
      <vt:lpstr>Multiple Linear Regression Metrics</vt:lpstr>
      <vt:lpstr>Multiple Linear Regression Test Results</vt:lpstr>
      <vt:lpstr>PowerPoint Presentation</vt:lpstr>
      <vt:lpstr>PowerPoint Presentation</vt:lpstr>
      <vt:lpstr>Logistic Regression Test Results</vt:lpstr>
      <vt:lpstr>PowerPoint Presentation</vt:lpstr>
      <vt:lpstr>Shooting Percentage</vt:lpstr>
      <vt:lpstr>Save Percentage</vt:lpstr>
      <vt:lpstr>Average Saves Per Game</vt:lpstr>
      <vt:lpstr>Average Shots Per Game</vt:lpstr>
      <vt:lpstr>Teams Winning &gt; 61% of Games They Score First</vt:lpstr>
      <vt:lpstr>Above Average Adjusted Wins</vt:lpstr>
      <vt:lpstr>PowerPoint Presentation</vt:lpstr>
      <vt:lpstr>Recommendations</vt:lpstr>
      <vt:lpstr>Next Steps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234</cp:revision>
  <dcterms:created xsi:type="dcterms:W3CDTF">2021-04-09T18:51:43Z</dcterms:created>
  <dcterms:modified xsi:type="dcterms:W3CDTF">2021-05-10T04:06:34Z</dcterms:modified>
</cp:coreProperties>
</file>