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p:restoredTop sz="96405"/>
  </p:normalViewPr>
  <p:slideViewPr>
    <p:cSldViewPr snapToGrid="0">
      <p:cViewPr varScale="1">
        <p:scale>
          <a:sx n="105" d="100"/>
          <a:sy n="105" d="100"/>
        </p:scale>
        <p:origin x="21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43F61-9422-2714-89DE-1A07F06AA4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FBE51B7-413C-2B3C-47D0-DC60F8FF7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174CF79-6F89-2B44-4E49-A1E7543ECE0E}"/>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5" name="Marcador de pie de página 4">
            <a:extLst>
              <a:ext uri="{FF2B5EF4-FFF2-40B4-BE49-F238E27FC236}">
                <a16:creationId xmlns:a16="http://schemas.microsoft.com/office/drawing/2014/main" id="{ACCFA220-4B03-CC91-BD9A-1C32BAEB46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359985-B848-6BEE-196A-44D48BCAB7CA}"/>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56136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D0327-667D-C784-50CA-0D9BF0AC9F2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97543BB-978D-865D-4064-ACD962D4CF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53AE167-C311-83C8-657E-FB41E82C7C15}"/>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5" name="Marcador de pie de página 4">
            <a:extLst>
              <a:ext uri="{FF2B5EF4-FFF2-40B4-BE49-F238E27FC236}">
                <a16:creationId xmlns:a16="http://schemas.microsoft.com/office/drawing/2014/main" id="{892DC261-1377-DAC1-6044-4D733AE5DA2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614EC2-6EC9-4C60-8C4F-9FB9EF2C9AF7}"/>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51831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497FEE-CE93-C4BF-3ED0-43C19421E7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039180-1A80-DC75-308E-9D9EFF7F7D6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473C43-52F0-0D72-74C5-D211D87A5EFF}"/>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5" name="Marcador de pie de página 4">
            <a:extLst>
              <a:ext uri="{FF2B5EF4-FFF2-40B4-BE49-F238E27FC236}">
                <a16:creationId xmlns:a16="http://schemas.microsoft.com/office/drawing/2014/main" id="{9AA72DDB-8F88-F3F7-341A-32251BE021B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23DB240-CA3A-7079-3577-E417A70154EB}"/>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133288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32C86-87B8-DFC0-B9F7-F2AFEDCE8E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9AD0AB-15F1-B71B-D46E-D30D5AF4346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1A3AD4-0E51-7CE3-F32D-C7EE92EB3B9F}"/>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5" name="Marcador de pie de página 4">
            <a:extLst>
              <a:ext uri="{FF2B5EF4-FFF2-40B4-BE49-F238E27FC236}">
                <a16:creationId xmlns:a16="http://schemas.microsoft.com/office/drawing/2014/main" id="{67DBF3E9-C5B6-0481-295B-D008F4C74F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1E7856-435F-6187-0BF3-383599999827}"/>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294304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518B8-B313-3E94-D9F1-A2700CA8E7A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9D22E3-2702-6D9B-456B-DB723C6CD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E73B956-8469-9DF1-ABFC-CE63F94EFBFC}"/>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5" name="Marcador de pie de página 4">
            <a:extLst>
              <a:ext uri="{FF2B5EF4-FFF2-40B4-BE49-F238E27FC236}">
                <a16:creationId xmlns:a16="http://schemas.microsoft.com/office/drawing/2014/main" id="{6EC8C96A-C969-5FAE-539F-2361EE91463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F5C6D73-1994-796C-EA48-B438F119523D}"/>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5236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ED07B-07F6-91C3-8A5B-9AF98FAF64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AB526E-9693-B7DB-BB2F-87C00F4D36A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AE00C5B-4372-E725-13A5-B271B5BC735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2699D-FCC5-B4A6-9467-246EECBDD6D3}"/>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6" name="Marcador de pie de página 5">
            <a:extLst>
              <a:ext uri="{FF2B5EF4-FFF2-40B4-BE49-F238E27FC236}">
                <a16:creationId xmlns:a16="http://schemas.microsoft.com/office/drawing/2014/main" id="{B5DD84F0-D1A4-54CD-9B3C-FE9F3FF7622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08DB89-0B37-062E-FF8E-ABCD7F351028}"/>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359453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A490F-D146-FF33-3EDC-4FC146A5F6C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29CE4C6-6EBE-0DCD-AABD-8E6DAEB6A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6BD968B-B2AB-3C7B-A3F0-0DDF462F5DE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9F09BEB-8EFB-53E3-2944-BAD0DE58A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8AD74C-9D86-2018-68F8-768647F454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DA31702-4239-7B49-A104-AFF37348C9CF}"/>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8" name="Marcador de pie de página 7">
            <a:extLst>
              <a:ext uri="{FF2B5EF4-FFF2-40B4-BE49-F238E27FC236}">
                <a16:creationId xmlns:a16="http://schemas.microsoft.com/office/drawing/2014/main" id="{785E35DD-BF62-DC88-2685-0C19F2E4CCE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1868443-3203-7EA5-203D-A1D04BDE79B7}"/>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201124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CA930-2F3E-78C8-B35A-83CD9FE35D4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FFA83FA-13DB-7F84-DAE4-0A957CB52C95}"/>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4" name="Marcador de pie de página 3">
            <a:extLst>
              <a:ext uri="{FF2B5EF4-FFF2-40B4-BE49-F238E27FC236}">
                <a16:creationId xmlns:a16="http://schemas.microsoft.com/office/drawing/2014/main" id="{BBFCF627-6DD9-3F4D-B2A4-969D699C6DD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228C421-1F78-8109-E99E-93CE1FA90DD2}"/>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148854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9CFDB59-4C97-416B-E2AC-CEAB580D669B}"/>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3" name="Marcador de pie de página 2">
            <a:extLst>
              <a:ext uri="{FF2B5EF4-FFF2-40B4-BE49-F238E27FC236}">
                <a16:creationId xmlns:a16="http://schemas.microsoft.com/office/drawing/2014/main" id="{BB9EC9B4-3037-4DFE-4B50-9CFA5297FF8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9EC5974-FCA6-25D8-78CF-BDA4BA26607C}"/>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302211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E7822-9A28-A917-F2F5-44F5936AB2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50DFA7E-8879-FD16-E4C1-D3DAA332E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F8654F5-139B-5421-F69E-44327732D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9FE92B-02C6-A86C-7DB9-BB0EE2B28980}"/>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6" name="Marcador de pie de página 5">
            <a:extLst>
              <a:ext uri="{FF2B5EF4-FFF2-40B4-BE49-F238E27FC236}">
                <a16:creationId xmlns:a16="http://schemas.microsoft.com/office/drawing/2014/main" id="{57E569FE-A081-6CE5-D4C7-5B4FE05648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AF51E4-665E-1A89-B83F-275A2BBA554D}"/>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4606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7F1A8-107C-F836-2E19-CDC6BB3114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0DE10CB-8E79-8CEC-2590-AF7D38536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64FF885-3D99-EE97-AA24-1DA2CDC48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B0353A-1934-4788-524C-14AFE6C62C2D}"/>
              </a:ext>
            </a:extLst>
          </p:cNvPr>
          <p:cNvSpPr>
            <a:spLocks noGrp="1"/>
          </p:cNvSpPr>
          <p:nvPr>
            <p:ph type="dt" sz="half" idx="10"/>
          </p:nvPr>
        </p:nvSpPr>
        <p:spPr/>
        <p:txBody>
          <a:bodyPr/>
          <a:lstStyle/>
          <a:p>
            <a:fld id="{3AD5162D-5D87-394A-90A8-B827576CCC87}" type="datetimeFigureOut">
              <a:rPr lang="es-ES" smtClean="0"/>
              <a:t>10/10/23</a:t>
            </a:fld>
            <a:endParaRPr lang="es-ES"/>
          </a:p>
        </p:txBody>
      </p:sp>
      <p:sp>
        <p:nvSpPr>
          <p:cNvPr id="6" name="Marcador de pie de página 5">
            <a:extLst>
              <a:ext uri="{FF2B5EF4-FFF2-40B4-BE49-F238E27FC236}">
                <a16:creationId xmlns:a16="http://schemas.microsoft.com/office/drawing/2014/main" id="{A041EFF4-6579-8F4E-9E35-4A89565462D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B3D6C2-F6E5-8F90-FE96-C99FB7755788}"/>
              </a:ext>
            </a:extLst>
          </p:cNvPr>
          <p:cNvSpPr>
            <a:spLocks noGrp="1"/>
          </p:cNvSpPr>
          <p:nvPr>
            <p:ph type="sldNum" sz="quarter" idx="12"/>
          </p:nvPr>
        </p:nvSpPr>
        <p:spPr/>
        <p:txBody>
          <a:bodyPr/>
          <a:lstStyle/>
          <a:p>
            <a:fld id="{B15C6195-238B-214F-BC73-E522BB595001}" type="slidenum">
              <a:rPr lang="es-ES" smtClean="0"/>
              <a:t>‹Nº›</a:t>
            </a:fld>
            <a:endParaRPr lang="es-ES"/>
          </a:p>
        </p:txBody>
      </p:sp>
    </p:spTree>
    <p:extLst>
      <p:ext uri="{BB962C8B-B14F-4D97-AF65-F5344CB8AC3E}">
        <p14:creationId xmlns:p14="http://schemas.microsoft.com/office/powerpoint/2010/main" val="194564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7E98913-5D36-5D7B-C8F5-09E693AA1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F97FAAA-A3D9-C45E-46DD-BDBB974A2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D8AD5C-E5A2-8A18-76DB-3E1ADEA75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5162D-5D87-394A-90A8-B827576CCC87}" type="datetimeFigureOut">
              <a:rPr lang="es-ES" smtClean="0"/>
              <a:t>10/10/23</a:t>
            </a:fld>
            <a:endParaRPr lang="es-ES"/>
          </a:p>
        </p:txBody>
      </p:sp>
      <p:sp>
        <p:nvSpPr>
          <p:cNvPr id="5" name="Marcador de pie de página 4">
            <a:extLst>
              <a:ext uri="{FF2B5EF4-FFF2-40B4-BE49-F238E27FC236}">
                <a16:creationId xmlns:a16="http://schemas.microsoft.com/office/drawing/2014/main" id="{5D276CC8-2D0D-0187-059A-A38C59D03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B9FA55A-0E1D-06D4-EC67-36913B5A9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C6195-238B-214F-BC73-E522BB595001}" type="slidenum">
              <a:rPr lang="es-ES" smtClean="0"/>
              <a:t>‹Nº›</a:t>
            </a:fld>
            <a:endParaRPr lang="es-ES"/>
          </a:p>
        </p:txBody>
      </p:sp>
    </p:spTree>
    <p:extLst>
      <p:ext uri="{BB962C8B-B14F-4D97-AF65-F5344CB8AC3E}">
        <p14:creationId xmlns:p14="http://schemas.microsoft.com/office/powerpoint/2010/main" val="413821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park.apache.org/docs/3.5.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ark.apache.org/downloads.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park.apache.org/downloads.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1" name="CuadroTexto 20">
            <a:extLst>
              <a:ext uri="{FF2B5EF4-FFF2-40B4-BE49-F238E27FC236}">
                <a16:creationId xmlns:a16="http://schemas.microsoft.com/office/drawing/2014/main" id="{65E8AB64-469F-E1C7-3120-73A0DC07F7D3}"/>
              </a:ext>
            </a:extLst>
          </p:cNvPr>
          <p:cNvSpPr txBox="1"/>
          <p:nvPr/>
        </p:nvSpPr>
        <p:spPr>
          <a:xfrm>
            <a:off x="4886011" y="390007"/>
            <a:ext cx="2899576" cy="646331"/>
          </a:xfrm>
          <a:prstGeom prst="rect">
            <a:avLst/>
          </a:prstGeom>
          <a:noFill/>
        </p:spPr>
        <p:txBody>
          <a:bodyPr wrap="none" rtlCol="0">
            <a:spAutoFit/>
          </a:bodyPr>
          <a:lstStyle/>
          <a:p>
            <a:r>
              <a:rPr lang="es-ES" sz="3600" b="1" dirty="0"/>
              <a:t>QUÉ ES SPARK</a:t>
            </a:r>
          </a:p>
        </p:txBody>
      </p:sp>
      <p:sp>
        <p:nvSpPr>
          <p:cNvPr id="23" name="CuadroTexto 22">
            <a:extLst>
              <a:ext uri="{FF2B5EF4-FFF2-40B4-BE49-F238E27FC236}">
                <a16:creationId xmlns:a16="http://schemas.microsoft.com/office/drawing/2014/main" id="{DD3551E2-CDF6-C097-C069-9671B7C96A19}"/>
              </a:ext>
            </a:extLst>
          </p:cNvPr>
          <p:cNvSpPr txBox="1"/>
          <p:nvPr/>
        </p:nvSpPr>
        <p:spPr>
          <a:xfrm>
            <a:off x="782817" y="1592481"/>
            <a:ext cx="5681472" cy="4524315"/>
          </a:xfrm>
          <a:prstGeom prst="rect">
            <a:avLst/>
          </a:prstGeom>
          <a:noFill/>
        </p:spPr>
        <p:txBody>
          <a:bodyPr wrap="square" rtlCol="0">
            <a:spAutoFit/>
          </a:bodyPr>
          <a:lstStyle/>
          <a:p>
            <a:r>
              <a:rPr lang="es-ES" b="0" i="0" u="none" strike="noStrike" dirty="0">
                <a:solidFill>
                  <a:srgbClr val="343541"/>
                </a:solidFill>
                <a:effectLst/>
                <a:latin typeface="Söhne"/>
              </a:rPr>
              <a:t>Spark es una potente máquina virtual que está en la nube, con capacidad para conectarse a distintas bases de datos, procesarlas del modo que le digas, y obtener conclusiones y storytellings que se deriven de esos datos. </a:t>
            </a:r>
          </a:p>
          <a:p>
            <a:endParaRPr lang="es-ES" dirty="0">
              <a:solidFill>
                <a:srgbClr val="343541"/>
              </a:solidFill>
              <a:latin typeface="Söhne"/>
            </a:endParaRPr>
          </a:p>
          <a:p>
            <a:r>
              <a:rPr lang="es-ES" b="0" i="0" u="none" strike="noStrike" dirty="0">
                <a:solidFill>
                  <a:srgbClr val="343541"/>
                </a:solidFill>
                <a:effectLst/>
                <a:latin typeface="Söhne"/>
              </a:rPr>
              <a:t>Es algo así como una herramienta virtual para hacer </a:t>
            </a:r>
            <a:r>
              <a:rPr lang="es-ES" b="0" i="0" u="none" strike="noStrike" dirty="0" err="1">
                <a:solidFill>
                  <a:srgbClr val="343541"/>
                </a:solidFill>
                <a:effectLst/>
                <a:latin typeface="Söhne"/>
              </a:rPr>
              <a:t>big</a:t>
            </a:r>
            <a:r>
              <a:rPr lang="es-ES" b="0" i="0" u="none" strike="noStrike" dirty="0">
                <a:solidFill>
                  <a:srgbClr val="343541"/>
                </a:solidFill>
                <a:effectLst/>
                <a:latin typeface="Söhne"/>
              </a:rPr>
              <a:t> data con cantidades especialmente grandes de datos y con mucha velocidad.</a:t>
            </a:r>
          </a:p>
          <a:p>
            <a:endParaRPr lang="es-ES" dirty="0">
              <a:solidFill>
                <a:srgbClr val="343541"/>
              </a:solidFill>
              <a:latin typeface="Söhne"/>
            </a:endParaRPr>
          </a:p>
          <a:p>
            <a:r>
              <a:rPr lang="es-ES" b="0" i="0" u="none" strike="noStrike" dirty="0">
                <a:solidFill>
                  <a:srgbClr val="343541"/>
                </a:solidFill>
                <a:effectLst/>
                <a:latin typeface="Söhne"/>
              </a:rPr>
              <a:t>Te puedes conectar a esa herramienta y decirle dónde están los datos con los que quieres trabajar, y cómo quieres trabajarlos; Spark hará lo que le has dicho, y te volcará los resultados.</a:t>
            </a:r>
          </a:p>
          <a:p>
            <a:endParaRPr lang="es-ES" dirty="0">
              <a:solidFill>
                <a:srgbClr val="343541"/>
              </a:solidFill>
              <a:latin typeface="Söhne"/>
            </a:endParaRPr>
          </a:p>
          <a:p>
            <a:r>
              <a:rPr lang="es-ES" b="0" i="0" u="none" strike="noStrike" dirty="0">
                <a:solidFill>
                  <a:srgbClr val="343541"/>
                </a:solidFill>
                <a:effectLst/>
                <a:latin typeface="Söhne"/>
              </a:rPr>
              <a:t>PySpark es una librería específica para hacer esto desde Python.</a:t>
            </a:r>
            <a:endParaRPr lang="es-ES" dirty="0"/>
          </a:p>
        </p:txBody>
      </p:sp>
      <p:pic>
        <p:nvPicPr>
          <p:cNvPr id="25" name="Imagen 24">
            <a:extLst>
              <a:ext uri="{FF2B5EF4-FFF2-40B4-BE49-F238E27FC236}">
                <a16:creationId xmlns:a16="http://schemas.microsoft.com/office/drawing/2014/main" id="{E7BB71F5-4C8C-B03F-A794-92FD14B2FA4D}"/>
              </a:ext>
            </a:extLst>
          </p:cNvPr>
          <p:cNvPicPr>
            <a:picLocks noChangeAspect="1"/>
          </p:cNvPicPr>
          <p:nvPr/>
        </p:nvPicPr>
        <p:blipFill>
          <a:blip r:embed="rId3"/>
          <a:stretch>
            <a:fillRect/>
          </a:stretch>
        </p:blipFill>
        <p:spPr>
          <a:xfrm>
            <a:off x="6846824" y="1952269"/>
            <a:ext cx="4653234" cy="3099054"/>
          </a:xfrm>
          <a:prstGeom prst="rect">
            <a:avLst/>
          </a:prstGeom>
        </p:spPr>
      </p:pic>
    </p:spTree>
    <p:extLst>
      <p:ext uri="{BB962C8B-B14F-4D97-AF65-F5344CB8AC3E}">
        <p14:creationId xmlns:p14="http://schemas.microsoft.com/office/powerpoint/2010/main" val="132839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6243A75A-5AFA-0872-4996-D1D26BADDD81}"/>
              </a:ext>
            </a:extLst>
          </p:cNvPr>
          <p:cNvSpPr txBox="1"/>
          <p:nvPr/>
        </p:nvSpPr>
        <p:spPr>
          <a:xfrm>
            <a:off x="3852672" y="414391"/>
            <a:ext cx="4102918" cy="646331"/>
          </a:xfrm>
          <a:prstGeom prst="rect">
            <a:avLst/>
          </a:prstGeom>
          <a:noFill/>
        </p:spPr>
        <p:txBody>
          <a:bodyPr wrap="none" rtlCol="0">
            <a:spAutoFit/>
          </a:bodyPr>
          <a:lstStyle/>
          <a:p>
            <a:r>
              <a:rPr lang="es-ES" sz="3600" b="1" dirty="0"/>
              <a:t>CONFIGURAR SPARK</a:t>
            </a:r>
          </a:p>
        </p:txBody>
      </p:sp>
      <p:sp>
        <p:nvSpPr>
          <p:cNvPr id="3" name="CuadroTexto 2">
            <a:extLst>
              <a:ext uri="{FF2B5EF4-FFF2-40B4-BE49-F238E27FC236}">
                <a16:creationId xmlns:a16="http://schemas.microsoft.com/office/drawing/2014/main" id="{66985DB4-162D-0BC3-7DB8-0FE474E16AD7}"/>
              </a:ext>
            </a:extLst>
          </p:cNvPr>
          <p:cNvSpPr txBox="1"/>
          <p:nvPr/>
        </p:nvSpPr>
        <p:spPr>
          <a:xfrm>
            <a:off x="1231392" y="1962912"/>
            <a:ext cx="9548478" cy="646331"/>
          </a:xfrm>
          <a:prstGeom prst="rect">
            <a:avLst/>
          </a:prstGeom>
          <a:noFill/>
        </p:spPr>
        <p:txBody>
          <a:bodyPr wrap="square" rtlCol="0">
            <a:spAutoFit/>
          </a:bodyPr>
          <a:lstStyle/>
          <a:p>
            <a:r>
              <a:rPr lang="es-ES" dirty="0"/>
              <a:t>El siguiente paso es la configuración de Spark para el código específico que estamos usando de prueba. En este ejemplo lo hacemos así:</a:t>
            </a:r>
          </a:p>
        </p:txBody>
      </p:sp>
      <p:sp>
        <p:nvSpPr>
          <p:cNvPr id="5" name="CuadroTexto 4">
            <a:extLst>
              <a:ext uri="{FF2B5EF4-FFF2-40B4-BE49-F238E27FC236}">
                <a16:creationId xmlns:a16="http://schemas.microsoft.com/office/drawing/2014/main" id="{70048C73-26B0-3E63-07DF-69887FFD4216}"/>
              </a:ext>
            </a:extLst>
          </p:cNvPr>
          <p:cNvSpPr txBox="1"/>
          <p:nvPr/>
        </p:nvSpPr>
        <p:spPr>
          <a:xfrm>
            <a:off x="1231392" y="2961695"/>
            <a:ext cx="5985934" cy="830997"/>
          </a:xfrm>
          <a:prstGeom prst="rect">
            <a:avLst/>
          </a:prstGeom>
          <a:solidFill>
            <a:schemeClr val="tx1"/>
          </a:solidFill>
        </p:spPr>
        <p:txBody>
          <a:bodyPr wrap="none" rtlCol="0">
            <a:spAutoFit/>
          </a:bodyPr>
          <a:lstStyle/>
          <a:p>
            <a:r>
              <a:rPr lang="es-ES" sz="1600" b="0" dirty="0">
                <a:solidFill>
                  <a:srgbClr val="6A9955"/>
                </a:solidFill>
                <a:effectLst/>
                <a:latin typeface="Fira Code" panose="020B0809050000020004" pitchFamily="34" charset="0"/>
              </a:rPr>
              <a:t># Configurar Spark</a:t>
            </a:r>
            <a:endParaRPr lang="es-ES" sz="1600" b="0" dirty="0">
              <a:solidFill>
                <a:srgbClr val="CCCCCC"/>
              </a:solidFill>
              <a:effectLst/>
              <a:latin typeface="Fira Code" panose="020B0809050000020004" pitchFamily="34" charset="0"/>
            </a:endParaRPr>
          </a:p>
          <a:p>
            <a:r>
              <a:rPr lang="es-ES" sz="1600" b="0" dirty="0">
                <a:solidFill>
                  <a:srgbClr val="9CDCFE"/>
                </a:solidFill>
                <a:effectLst/>
                <a:latin typeface="Fira Code" panose="020B0809050000020004" pitchFamily="34" charset="0"/>
              </a:rPr>
              <a:t>conf</a:t>
            </a:r>
            <a:r>
              <a:rPr lang="es-ES" sz="1600" b="0" dirty="0">
                <a:solidFill>
                  <a:srgbClr val="CCCCCC"/>
                </a:solidFill>
                <a:effectLst/>
                <a:latin typeface="Fira Code" panose="020B0809050000020004" pitchFamily="34" charset="0"/>
              </a:rPr>
              <a:t> </a:t>
            </a:r>
            <a:r>
              <a:rPr lang="es-ES" sz="1600" b="0" dirty="0">
                <a:solidFill>
                  <a:srgbClr val="D4D4D4"/>
                </a:solidFill>
                <a:effectLst/>
                <a:latin typeface="Fira Code" panose="020B0809050000020004" pitchFamily="34" charset="0"/>
              </a:rPr>
              <a:t>=</a:t>
            </a:r>
            <a:r>
              <a:rPr lang="es-ES" sz="1600" b="0" dirty="0">
                <a:solidFill>
                  <a:srgbClr val="CCCCCC"/>
                </a:solidFill>
                <a:effectLst/>
                <a:latin typeface="Fira Code" panose="020B0809050000020004" pitchFamily="34" charset="0"/>
              </a:rPr>
              <a:t> </a:t>
            </a:r>
            <a:r>
              <a:rPr lang="es-ES" sz="1600" b="0" dirty="0">
                <a:solidFill>
                  <a:srgbClr val="4EC9B0"/>
                </a:solidFill>
                <a:effectLst/>
                <a:latin typeface="Fira Code" panose="020B0809050000020004" pitchFamily="34" charset="0"/>
              </a:rPr>
              <a:t>SparkConf</a:t>
            </a:r>
            <a:r>
              <a:rPr lang="es-ES" sz="1600" b="0" dirty="0">
                <a:solidFill>
                  <a:srgbClr val="CCCCCC"/>
                </a:solidFill>
                <a:effectLst/>
                <a:latin typeface="Fira Code" panose="020B0809050000020004" pitchFamily="34" charset="0"/>
              </a:rPr>
              <a:t>().</a:t>
            </a:r>
            <a:r>
              <a:rPr lang="es-ES" sz="1600" b="0" dirty="0">
                <a:solidFill>
                  <a:srgbClr val="DCDCAA"/>
                </a:solidFill>
                <a:effectLst/>
                <a:latin typeface="Fira Code" panose="020B0809050000020004" pitchFamily="34" charset="0"/>
              </a:rPr>
              <a:t>setAppName</a:t>
            </a:r>
            <a:r>
              <a:rPr lang="es-ES" sz="1600" b="0" dirty="0">
                <a:solidFill>
                  <a:srgbClr val="CCCCCC"/>
                </a:solidFill>
                <a:effectLst/>
                <a:latin typeface="Fira Code" panose="020B0809050000020004" pitchFamily="34" charset="0"/>
              </a:rPr>
              <a:t>(</a:t>
            </a:r>
            <a:r>
              <a:rPr lang="es-ES" sz="1600" b="0" dirty="0">
                <a:solidFill>
                  <a:srgbClr val="CE9178"/>
                </a:solidFill>
                <a:effectLst/>
                <a:latin typeface="Fira Code" panose="020B0809050000020004" pitchFamily="34" charset="0"/>
              </a:rPr>
              <a:t>"ConteoPalabras"</a:t>
            </a:r>
            <a:r>
              <a:rPr lang="es-ES" sz="1600" b="0" dirty="0">
                <a:solidFill>
                  <a:srgbClr val="CCCCCC"/>
                </a:solidFill>
                <a:effectLst/>
                <a:latin typeface="Fira Code" panose="020B0809050000020004" pitchFamily="34" charset="0"/>
              </a:rPr>
              <a:t>)</a:t>
            </a:r>
          </a:p>
          <a:p>
            <a:r>
              <a:rPr lang="es-ES" sz="1600" b="0" dirty="0">
                <a:solidFill>
                  <a:srgbClr val="9CDCFE"/>
                </a:solidFill>
                <a:effectLst/>
                <a:latin typeface="Fira Code" panose="020B0809050000020004" pitchFamily="34" charset="0"/>
              </a:rPr>
              <a:t>sc</a:t>
            </a:r>
            <a:r>
              <a:rPr lang="es-ES" sz="1600" b="0" dirty="0">
                <a:solidFill>
                  <a:srgbClr val="CCCCCC"/>
                </a:solidFill>
                <a:effectLst/>
                <a:latin typeface="Fira Code" panose="020B0809050000020004" pitchFamily="34" charset="0"/>
              </a:rPr>
              <a:t> </a:t>
            </a:r>
            <a:r>
              <a:rPr lang="es-ES" sz="1600" b="0" dirty="0">
                <a:solidFill>
                  <a:srgbClr val="D4D4D4"/>
                </a:solidFill>
                <a:effectLst/>
                <a:latin typeface="Fira Code" panose="020B0809050000020004" pitchFamily="34" charset="0"/>
              </a:rPr>
              <a:t>=</a:t>
            </a:r>
            <a:r>
              <a:rPr lang="es-ES" sz="1600" b="0" dirty="0">
                <a:solidFill>
                  <a:srgbClr val="CCCCCC"/>
                </a:solidFill>
                <a:effectLst/>
                <a:latin typeface="Fira Code" panose="020B0809050000020004" pitchFamily="34" charset="0"/>
              </a:rPr>
              <a:t> </a:t>
            </a:r>
            <a:r>
              <a:rPr lang="es-ES" sz="1600" b="0" dirty="0">
                <a:solidFill>
                  <a:srgbClr val="4EC9B0"/>
                </a:solidFill>
                <a:effectLst/>
                <a:latin typeface="Fira Code" panose="020B0809050000020004" pitchFamily="34" charset="0"/>
              </a:rPr>
              <a:t>SparkContext</a:t>
            </a:r>
            <a:r>
              <a:rPr lang="es-ES" sz="1600" b="0" dirty="0">
                <a:solidFill>
                  <a:srgbClr val="CCCCCC"/>
                </a:solidFill>
                <a:effectLst/>
                <a:latin typeface="Fira Code" panose="020B0809050000020004" pitchFamily="34" charset="0"/>
              </a:rPr>
              <a:t>(</a:t>
            </a:r>
            <a:r>
              <a:rPr lang="es-ES" sz="1600" b="0" dirty="0">
                <a:solidFill>
                  <a:srgbClr val="9CDCFE"/>
                </a:solidFill>
                <a:effectLst/>
                <a:latin typeface="Fira Code" panose="020B0809050000020004" pitchFamily="34" charset="0"/>
              </a:rPr>
              <a:t>conf</a:t>
            </a:r>
            <a:r>
              <a:rPr lang="es-ES" sz="1600" b="0" dirty="0">
                <a:solidFill>
                  <a:srgbClr val="D4D4D4"/>
                </a:solidFill>
                <a:effectLst/>
                <a:latin typeface="Fira Code" panose="020B0809050000020004" pitchFamily="34" charset="0"/>
              </a:rPr>
              <a:t>=</a:t>
            </a:r>
            <a:r>
              <a:rPr lang="es-ES" sz="1600" b="0" dirty="0">
                <a:solidFill>
                  <a:srgbClr val="9CDCFE"/>
                </a:solidFill>
                <a:effectLst/>
                <a:latin typeface="Fira Code" panose="020B0809050000020004" pitchFamily="34" charset="0"/>
              </a:rPr>
              <a:t>conf</a:t>
            </a:r>
            <a:r>
              <a:rPr lang="es-ES" sz="1600" b="0" dirty="0">
                <a:solidFill>
                  <a:srgbClr val="CCCCCC"/>
                </a:solidFill>
                <a:effectLst/>
                <a:latin typeface="Fira Code" panose="020B0809050000020004" pitchFamily="34" charset="0"/>
              </a:rPr>
              <a:t>)</a:t>
            </a:r>
          </a:p>
        </p:txBody>
      </p:sp>
      <p:sp>
        <p:nvSpPr>
          <p:cNvPr id="9" name="CuadroTexto 8">
            <a:extLst>
              <a:ext uri="{FF2B5EF4-FFF2-40B4-BE49-F238E27FC236}">
                <a16:creationId xmlns:a16="http://schemas.microsoft.com/office/drawing/2014/main" id="{57CB4E7F-179A-34D0-E6DE-7BB2C6F94EBA}"/>
              </a:ext>
            </a:extLst>
          </p:cNvPr>
          <p:cNvSpPr txBox="1"/>
          <p:nvPr/>
        </p:nvSpPr>
        <p:spPr>
          <a:xfrm>
            <a:off x="1179843" y="4140883"/>
            <a:ext cx="9792957" cy="1754326"/>
          </a:xfrm>
          <a:prstGeom prst="rect">
            <a:avLst/>
          </a:prstGeom>
          <a:noFill/>
        </p:spPr>
        <p:txBody>
          <a:bodyPr wrap="square" rtlCol="0">
            <a:spAutoFit/>
          </a:bodyPr>
          <a:lstStyle/>
          <a:p>
            <a:r>
              <a:rPr lang="es-ES" dirty="0"/>
              <a:t>A Spark se le pueden configurar varios parámetros en cada código concreto. Este y otros aspectos del funcionamiento de Spark podemos verlos en la documentación oficial de la última versión disponible, la 3.5.0, en </a:t>
            </a:r>
            <a:r>
              <a:rPr lang="es-ES" dirty="0">
                <a:hlinkClick r:id="rId3"/>
              </a:rPr>
              <a:t>https://spark.apache.org/docs/3.5.0/</a:t>
            </a:r>
            <a:r>
              <a:rPr lang="es-ES" dirty="0"/>
              <a:t>.</a:t>
            </a:r>
          </a:p>
          <a:p>
            <a:endParaRPr lang="es-ES" dirty="0"/>
          </a:p>
          <a:p>
            <a:r>
              <a:rPr lang="es-ES" dirty="0"/>
              <a:t>En este código específico, por simplificar, sólo vamos a establecer un nombre con el que Spark reconozca la aplicación.</a:t>
            </a:r>
          </a:p>
        </p:txBody>
      </p:sp>
    </p:spTree>
    <p:extLst>
      <p:ext uri="{BB962C8B-B14F-4D97-AF65-F5344CB8AC3E}">
        <p14:creationId xmlns:p14="http://schemas.microsoft.com/office/powerpoint/2010/main" val="73852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8DE791A5-992F-27BA-A331-30D44CA0E2BC}"/>
              </a:ext>
            </a:extLst>
          </p:cNvPr>
          <p:cNvSpPr txBox="1"/>
          <p:nvPr/>
        </p:nvSpPr>
        <p:spPr>
          <a:xfrm>
            <a:off x="3340608" y="414391"/>
            <a:ext cx="6997878" cy="646331"/>
          </a:xfrm>
          <a:prstGeom prst="rect">
            <a:avLst/>
          </a:prstGeom>
          <a:noFill/>
        </p:spPr>
        <p:txBody>
          <a:bodyPr wrap="none" rtlCol="0">
            <a:spAutoFit/>
          </a:bodyPr>
          <a:lstStyle/>
          <a:p>
            <a:r>
              <a:rPr lang="es-ES" sz="3600" b="1" dirty="0"/>
              <a:t>CARGANDO UN ARCHIVO DE TEXTO</a:t>
            </a:r>
          </a:p>
        </p:txBody>
      </p:sp>
      <p:sp>
        <p:nvSpPr>
          <p:cNvPr id="3" name="CuadroTexto 2">
            <a:extLst>
              <a:ext uri="{FF2B5EF4-FFF2-40B4-BE49-F238E27FC236}">
                <a16:creationId xmlns:a16="http://schemas.microsoft.com/office/drawing/2014/main" id="{BA7F8C02-8EA4-1A1D-74E7-42B4527BB586}"/>
              </a:ext>
            </a:extLst>
          </p:cNvPr>
          <p:cNvSpPr txBox="1"/>
          <p:nvPr/>
        </p:nvSpPr>
        <p:spPr>
          <a:xfrm>
            <a:off x="963168" y="1645920"/>
            <a:ext cx="9816702" cy="646331"/>
          </a:xfrm>
          <a:prstGeom prst="rect">
            <a:avLst/>
          </a:prstGeom>
          <a:noFill/>
        </p:spPr>
        <p:txBody>
          <a:bodyPr wrap="square" rtlCol="0">
            <a:spAutoFit/>
          </a:bodyPr>
          <a:lstStyle/>
          <a:p>
            <a:r>
              <a:rPr lang="es-ES" dirty="0"/>
              <a:t>Como hemos mencionado anteriormente, el objetivo de esta aplicación es cargar un archivo de texto y realizar un conteo de las veces que aparece cada palabra. Cargamos el archivo así:</a:t>
            </a:r>
          </a:p>
        </p:txBody>
      </p:sp>
      <p:sp>
        <p:nvSpPr>
          <p:cNvPr id="5" name="CuadroTexto 4">
            <a:extLst>
              <a:ext uri="{FF2B5EF4-FFF2-40B4-BE49-F238E27FC236}">
                <a16:creationId xmlns:a16="http://schemas.microsoft.com/office/drawing/2014/main" id="{19C94BD3-8906-0A78-F31D-DEBA4FADEC66}"/>
              </a:ext>
            </a:extLst>
          </p:cNvPr>
          <p:cNvSpPr txBox="1"/>
          <p:nvPr/>
        </p:nvSpPr>
        <p:spPr>
          <a:xfrm>
            <a:off x="1072688" y="2570236"/>
            <a:ext cx="8824852" cy="830997"/>
          </a:xfrm>
          <a:prstGeom prst="rect">
            <a:avLst/>
          </a:prstGeom>
          <a:solidFill>
            <a:schemeClr val="tx1"/>
          </a:solidFill>
        </p:spPr>
        <p:txBody>
          <a:bodyPr wrap="none" rtlCol="0">
            <a:spAutoFit/>
          </a:bodyPr>
          <a:lstStyle/>
          <a:p>
            <a:r>
              <a:rPr lang="es-ES" sz="1600" b="0" dirty="0">
                <a:solidFill>
                  <a:srgbClr val="6A9955"/>
                </a:solidFill>
                <a:effectLst/>
                <a:latin typeface="Fira Code" panose="020B0809050000020004" pitchFamily="34" charset="0"/>
              </a:rPr>
              <a:t># Cargar el archivo de texto en un RDD (Resilient Distributed Dataset)</a:t>
            </a:r>
            <a:endParaRPr lang="es-ES" sz="1600" b="0" dirty="0">
              <a:solidFill>
                <a:srgbClr val="CCCCCC"/>
              </a:solidFill>
              <a:effectLst/>
              <a:latin typeface="Fira Code" panose="020B0809050000020004" pitchFamily="34" charset="0"/>
            </a:endParaRPr>
          </a:p>
          <a:p>
            <a:r>
              <a:rPr lang="es-ES" sz="1600" b="0" dirty="0">
                <a:solidFill>
                  <a:srgbClr val="9CDCFE"/>
                </a:solidFill>
                <a:effectLst/>
                <a:latin typeface="Fira Code" panose="020B0809050000020004" pitchFamily="34" charset="0"/>
              </a:rPr>
              <a:t>archivo</a:t>
            </a:r>
            <a:r>
              <a:rPr lang="es-ES" sz="1600" b="0" dirty="0">
                <a:solidFill>
                  <a:srgbClr val="CCCCCC"/>
                </a:solidFill>
                <a:effectLst/>
                <a:latin typeface="Fira Code" panose="020B0809050000020004" pitchFamily="34" charset="0"/>
              </a:rPr>
              <a:t> </a:t>
            </a:r>
            <a:r>
              <a:rPr lang="es-ES" sz="1600" b="0" dirty="0">
                <a:solidFill>
                  <a:srgbClr val="D4D4D4"/>
                </a:solidFill>
                <a:effectLst/>
                <a:latin typeface="Fira Code" panose="020B0809050000020004" pitchFamily="34" charset="0"/>
              </a:rPr>
              <a:t>=</a:t>
            </a:r>
            <a:r>
              <a:rPr lang="es-ES" sz="1600" b="0" dirty="0">
                <a:solidFill>
                  <a:srgbClr val="CCCCCC"/>
                </a:solidFill>
                <a:effectLst/>
                <a:latin typeface="Fira Code" panose="020B0809050000020004" pitchFamily="34" charset="0"/>
              </a:rPr>
              <a:t> </a:t>
            </a:r>
            <a:r>
              <a:rPr lang="es-ES" sz="1600" b="0" dirty="0">
                <a:solidFill>
                  <a:srgbClr val="CE9178"/>
                </a:solidFill>
                <a:effectLst/>
                <a:latin typeface="Fira Code" panose="020B0809050000020004" pitchFamily="34" charset="0"/>
              </a:rPr>
              <a:t>"texto.txt"</a:t>
            </a:r>
            <a:endParaRPr lang="es-ES" sz="1600" b="0" dirty="0">
              <a:solidFill>
                <a:srgbClr val="CCCCCC"/>
              </a:solidFill>
              <a:effectLst/>
              <a:latin typeface="Fira Code" panose="020B0809050000020004" pitchFamily="34" charset="0"/>
            </a:endParaRPr>
          </a:p>
          <a:p>
            <a:r>
              <a:rPr lang="es-ES" sz="1600" b="0" dirty="0">
                <a:solidFill>
                  <a:srgbClr val="9CDCFE"/>
                </a:solidFill>
                <a:effectLst/>
                <a:latin typeface="Fira Code" panose="020B0809050000020004" pitchFamily="34" charset="0"/>
              </a:rPr>
              <a:t>lines</a:t>
            </a:r>
            <a:r>
              <a:rPr lang="es-ES" sz="1600" b="0" dirty="0">
                <a:solidFill>
                  <a:srgbClr val="CCCCCC"/>
                </a:solidFill>
                <a:effectLst/>
                <a:latin typeface="Fira Code" panose="020B0809050000020004" pitchFamily="34" charset="0"/>
              </a:rPr>
              <a:t> </a:t>
            </a:r>
            <a:r>
              <a:rPr lang="es-ES" sz="1600" b="0" dirty="0">
                <a:solidFill>
                  <a:srgbClr val="D4D4D4"/>
                </a:solidFill>
                <a:effectLst/>
                <a:latin typeface="Fira Code" panose="020B0809050000020004" pitchFamily="34" charset="0"/>
              </a:rPr>
              <a:t>=</a:t>
            </a:r>
            <a:r>
              <a:rPr lang="es-ES" sz="1600" b="0" dirty="0">
                <a:solidFill>
                  <a:srgbClr val="CCCCCC"/>
                </a:solidFill>
                <a:effectLst/>
                <a:latin typeface="Fira Code" panose="020B0809050000020004" pitchFamily="34" charset="0"/>
              </a:rPr>
              <a:t> </a:t>
            </a:r>
            <a:r>
              <a:rPr lang="es-ES" sz="1600" b="0" dirty="0">
                <a:solidFill>
                  <a:srgbClr val="9CDCFE"/>
                </a:solidFill>
                <a:effectLst/>
                <a:latin typeface="Fira Code" panose="020B0809050000020004" pitchFamily="34" charset="0"/>
              </a:rPr>
              <a:t>sc</a:t>
            </a:r>
            <a:r>
              <a:rPr lang="es-ES" sz="1600" b="0" dirty="0">
                <a:solidFill>
                  <a:srgbClr val="CCCCCC"/>
                </a:solidFill>
                <a:effectLst/>
                <a:latin typeface="Fira Code" panose="020B0809050000020004" pitchFamily="34" charset="0"/>
              </a:rPr>
              <a:t>.</a:t>
            </a:r>
            <a:r>
              <a:rPr lang="es-ES" sz="1600" b="0" dirty="0">
                <a:solidFill>
                  <a:srgbClr val="DCDCAA"/>
                </a:solidFill>
                <a:effectLst/>
                <a:latin typeface="Fira Code" panose="020B0809050000020004" pitchFamily="34" charset="0"/>
              </a:rPr>
              <a:t>textFile</a:t>
            </a:r>
            <a:r>
              <a:rPr lang="es-ES" sz="1600" b="0" dirty="0">
                <a:solidFill>
                  <a:srgbClr val="CCCCCC"/>
                </a:solidFill>
                <a:effectLst/>
                <a:latin typeface="Fira Code" panose="020B0809050000020004" pitchFamily="34" charset="0"/>
              </a:rPr>
              <a:t>(</a:t>
            </a:r>
            <a:r>
              <a:rPr lang="es-ES" sz="1600" b="0" dirty="0">
                <a:solidFill>
                  <a:srgbClr val="9CDCFE"/>
                </a:solidFill>
                <a:effectLst/>
                <a:latin typeface="Fira Code" panose="020B0809050000020004" pitchFamily="34" charset="0"/>
              </a:rPr>
              <a:t>archivo</a:t>
            </a:r>
            <a:r>
              <a:rPr lang="es-ES" sz="1600" b="0" dirty="0">
                <a:solidFill>
                  <a:srgbClr val="CCCCCC"/>
                </a:solidFill>
                <a:effectLst/>
                <a:latin typeface="Fira Code" panose="020B0809050000020004" pitchFamily="34" charset="0"/>
              </a:rPr>
              <a:t>)</a:t>
            </a:r>
          </a:p>
        </p:txBody>
      </p:sp>
      <p:sp>
        <p:nvSpPr>
          <p:cNvPr id="9" name="CuadroTexto 8">
            <a:extLst>
              <a:ext uri="{FF2B5EF4-FFF2-40B4-BE49-F238E27FC236}">
                <a16:creationId xmlns:a16="http://schemas.microsoft.com/office/drawing/2014/main" id="{9E0D9A4C-A2FF-6BAB-01F4-7088AD0DEBF7}"/>
              </a:ext>
            </a:extLst>
          </p:cNvPr>
          <p:cNvSpPr txBox="1"/>
          <p:nvPr/>
        </p:nvSpPr>
        <p:spPr>
          <a:xfrm>
            <a:off x="963168" y="3720132"/>
            <a:ext cx="4369722" cy="369332"/>
          </a:xfrm>
          <a:prstGeom prst="rect">
            <a:avLst/>
          </a:prstGeom>
          <a:noFill/>
        </p:spPr>
        <p:txBody>
          <a:bodyPr wrap="none" rtlCol="0">
            <a:spAutoFit/>
          </a:bodyPr>
          <a:lstStyle/>
          <a:p>
            <a:r>
              <a:rPr lang="es-ES" b="1" dirty="0"/>
              <a:t>LOS RDD (RESILIENT DISTRIBUTED DATASET)</a:t>
            </a:r>
          </a:p>
        </p:txBody>
      </p:sp>
      <p:sp>
        <p:nvSpPr>
          <p:cNvPr id="10" name="CuadroTexto 9">
            <a:extLst>
              <a:ext uri="{FF2B5EF4-FFF2-40B4-BE49-F238E27FC236}">
                <a16:creationId xmlns:a16="http://schemas.microsoft.com/office/drawing/2014/main" id="{546190CA-4D61-07E0-E503-B6EECA75CD21}"/>
              </a:ext>
            </a:extLst>
          </p:cNvPr>
          <p:cNvSpPr txBox="1"/>
          <p:nvPr/>
        </p:nvSpPr>
        <p:spPr>
          <a:xfrm>
            <a:off x="1097280" y="4267200"/>
            <a:ext cx="9816702" cy="1200329"/>
          </a:xfrm>
          <a:prstGeom prst="rect">
            <a:avLst/>
          </a:prstGeom>
          <a:noFill/>
        </p:spPr>
        <p:txBody>
          <a:bodyPr wrap="square" rtlCol="0">
            <a:spAutoFit/>
          </a:bodyPr>
          <a:lstStyle/>
          <a:p>
            <a:r>
              <a:rPr lang="es-ES" dirty="0"/>
              <a:t>Cuando Spark carga un conjunto de datos, ya sea un texto como en este caso, u otro tipo de dataset, lo almacena de una forma específica en clústers. Cada clúster almacena una parte del dataset, y estas partes, a su vez, están replicadas en varios nodos, de modo que si un nodo se desconecta o se pierde, el contenido que tenía se encuentra disponible en otro nodo.</a:t>
            </a:r>
          </a:p>
        </p:txBody>
      </p:sp>
    </p:spTree>
    <p:extLst>
      <p:ext uri="{BB962C8B-B14F-4D97-AF65-F5344CB8AC3E}">
        <p14:creationId xmlns:p14="http://schemas.microsoft.com/office/powerpoint/2010/main" val="171226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0057DBA7-DE6C-C7CD-D954-98C667FE6EE9}"/>
              </a:ext>
            </a:extLst>
          </p:cNvPr>
          <p:cNvSpPr txBox="1"/>
          <p:nvPr/>
        </p:nvSpPr>
        <p:spPr>
          <a:xfrm>
            <a:off x="3913632" y="670560"/>
            <a:ext cx="4098301" cy="646331"/>
          </a:xfrm>
          <a:prstGeom prst="rect">
            <a:avLst/>
          </a:prstGeom>
          <a:noFill/>
        </p:spPr>
        <p:txBody>
          <a:bodyPr wrap="none" rtlCol="0">
            <a:spAutoFit/>
          </a:bodyPr>
          <a:lstStyle/>
          <a:p>
            <a:r>
              <a:rPr lang="es-ES" sz="3600" b="1" dirty="0"/>
              <a:t>ACERCA DE LOS RDD</a:t>
            </a:r>
          </a:p>
        </p:txBody>
      </p:sp>
      <p:sp>
        <p:nvSpPr>
          <p:cNvPr id="3" name="CuadroTexto 2">
            <a:extLst>
              <a:ext uri="{FF2B5EF4-FFF2-40B4-BE49-F238E27FC236}">
                <a16:creationId xmlns:a16="http://schemas.microsoft.com/office/drawing/2014/main" id="{8CBB001C-9E59-9351-CE84-24CD6859CF22}"/>
              </a:ext>
            </a:extLst>
          </p:cNvPr>
          <p:cNvSpPr txBox="1"/>
          <p:nvPr/>
        </p:nvSpPr>
        <p:spPr>
          <a:xfrm>
            <a:off x="926592" y="1896114"/>
            <a:ext cx="9973056" cy="646331"/>
          </a:xfrm>
          <a:prstGeom prst="rect">
            <a:avLst/>
          </a:prstGeom>
          <a:noFill/>
        </p:spPr>
        <p:txBody>
          <a:bodyPr wrap="square" rtlCol="0">
            <a:spAutoFit/>
          </a:bodyPr>
          <a:lstStyle/>
          <a:p>
            <a:r>
              <a:rPr lang="es-ES" dirty="0"/>
              <a:t>El formato RDD no es un iterable que podamos recorrer directamente como una lista de Python. Sin embargo, podemos emular esta función con el método </a:t>
            </a:r>
            <a:r>
              <a:rPr lang="es-ES" sz="1600" dirty="0">
                <a:latin typeface="Fira Code" panose="020B0809050000020004" pitchFamily="34" charset="0"/>
                <a:ea typeface="Fira Code" panose="020B0809050000020004" pitchFamily="34" charset="0"/>
                <a:cs typeface="Fira Code" panose="020B0809050000020004" pitchFamily="34" charset="0"/>
              </a:rPr>
              <a:t>collect()</a:t>
            </a:r>
            <a:r>
              <a:rPr lang="es-ES" dirty="0"/>
              <a:t>, así:</a:t>
            </a:r>
          </a:p>
        </p:txBody>
      </p:sp>
      <p:sp>
        <p:nvSpPr>
          <p:cNvPr id="5" name="CuadroTexto 4">
            <a:extLst>
              <a:ext uri="{FF2B5EF4-FFF2-40B4-BE49-F238E27FC236}">
                <a16:creationId xmlns:a16="http://schemas.microsoft.com/office/drawing/2014/main" id="{73AF9340-C683-6675-5EBF-A83EFF23352E}"/>
              </a:ext>
            </a:extLst>
          </p:cNvPr>
          <p:cNvSpPr txBox="1"/>
          <p:nvPr/>
        </p:nvSpPr>
        <p:spPr>
          <a:xfrm>
            <a:off x="926592" y="3013501"/>
            <a:ext cx="3640740" cy="830997"/>
          </a:xfrm>
          <a:prstGeom prst="rect">
            <a:avLst/>
          </a:prstGeom>
          <a:solidFill>
            <a:schemeClr val="tx1"/>
          </a:solidFill>
        </p:spPr>
        <p:txBody>
          <a:bodyPr wrap="none" rtlCol="0">
            <a:spAutoFit/>
          </a:bodyPr>
          <a:lstStyle/>
          <a:p>
            <a:r>
              <a:rPr lang="es-ES" sz="1600" b="0" dirty="0">
                <a:solidFill>
                  <a:srgbClr val="9CDCFE"/>
                </a:solidFill>
                <a:effectLst/>
                <a:latin typeface="Fira Code" panose="020B0809050000020004" pitchFamily="34" charset="0"/>
              </a:rPr>
              <a:t>lineas</a:t>
            </a:r>
            <a:r>
              <a:rPr lang="es-ES" sz="1600" b="0" dirty="0">
                <a:solidFill>
                  <a:srgbClr val="CCCCCC"/>
                </a:solidFill>
                <a:effectLst/>
                <a:latin typeface="Fira Code" panose="020B0809050000020004" pitchFamily="34" charset="0"/>
              </a:rPr>
              <a:t> </a:t>
            </a:r>
            <a:r>
              <a:rPr lang="es-ES" sz="1600" b="0" dirty="0">
                <a:solidFill>
                  <a:srgbClr val="D4D4D4"/>
                </a:solidFill>
                <a:effectLst/>
                <a:latin typeface="Fira Code" panose="020B0809050000020004" pitchFamily="34" charset="0"/>
              </a:rPr>
              <a:t>=</a:t>
            </a:r>
            <a:r>
              <a:rPr lang="es-ES" sz="1600" b="0" dirty="0">
                <a:solidFill>
                  <a:srgbClr val="CCCCCC"/>
                </a:solidFill>
                <a:effectLst/>
                <a:latin typeface="Fira Code" panose="020B0809050000020004" pitchFamily="34" charset="0"/>
              </a:rPr>
              <a:t> </a:t>
            </a:r>
            <a:r>
              <a:rPr lang="es-ES" sz="1600" b="0" dirty="0">
                <a:solidFill>
                  <a:srgbClr val="9CDCFE"/>
                </a:solidFill>
                <a:effectLst/>
                <a:latin typeface="Fira Code" panose="020B0809050000020004" pitchFamily="34" charset="0"/>
              </a:rPr>
              <a:t>lines</a:t>
            </a:r>
            <a:r>
              <a:rPr lang="es-ES" sz="1600" b="0" dirty="0">
                <a:solidFill>
                  <a:srgbClr val="CCCCCC"/>
                </a:solidFill>
                <a:effectLst/>
                <a:latin typeface="Fira Code" panose="020B0809050000020004" pitchFamily="34" charset="0"/>
              </a:rPr>
              <a:t>.</a:t>
            </a:r>
            <a:r>
              <a:rPr lang="es-ES" sz="1600" b="0" dirty="0">
                <a:solidFill>
                  <a:srgbClr val="DCDCAA"/>
                </a:solidFill>
                <a:effectLst/>
                <a:latin typeface="Fira Code" panose="020B0809050000020004" pitchFamily="34" charset="0"/>
              </a:rPr>
              <a:t>collect</a:t>
            </a:r>
            <a:r>
              <a:rPr lang="es-ES" sz="1600" b="0" dirty="0">
                <a:solidFill>
                  <a:srgbClr val="CCCCCC"/>
                </a:solidFill>
                <a:effectLst/>
                <a:latin typeface="Fira Code" panose="020B0809050000020004" pitchFamily="34" charset="0"/>
              </a:rPr>
              <a:t>()</a:t>
            </a:r>
          </a:p>
          <a:p>
            <a:r>
              <a:rPr lang="es-ES" sz="1600" b="0" dirty="0">
                <a:solidFill>
                  <a:srgbClr val="C586C0"/>
                </a:solidFill>
                <a:effectLst/>
                <a:latin typeface="Fira Code" panose="020B0809050000020004" pitchFamily="34" charset="0"/>
              </a:rPr>
              <a:t>for</a:t>
            </a:r>
            <a:r>
              <a:rPr lang="es-ES" sz="1600" b="0" dirty="0">
                <a:solidFill>
                  <a:srgbClr val="CCCCCC"/>
                </a:solidFill>
                <a:effectLst/>
                <a:latin typeface="Fira Code" panose="020B0809050000020004" pitchFamily="34" charset="0"/>
              </a:rPr>
              <a:t> </a:t>
            </a:r>
            <a:r>
              <a:rPr lang="es-ES" sz="1600" b="0" dirty="0">
                <a:solidFill>
                  <a:srgbClr val="9CDCFE"/>
                </a:solidFill>
                <a:effectLst/>
                <a:latin typeface="Fira Code" panose="020B0809050000020004" pitchFamily="34" charset="0"/>
              </a:rPr>
              <a:t>line</a:t>
            </a:r>
            <a:r>
              <a:rPr lang="es-ES" sz="1600" b="0" dirty="0">
                <a:solidFill>
                  <a:srgbClr val="CCCCCC"/>
                </a:solidFill>
                <a:effectLst/>
                <a:latin typeface="Fira Code" panose="020B0809050000020004" pitchFamily="34" charset="0"/>
              </a:rPr>
              <a:t> </a:t>
            </a:r>
            <a:r>
              <a:rPr lang="es-ES" sz="1600" b="0" dirty="0">
                <a:solidFill>
                  <a:srgbClr val="C586C0"/>
                </a:solidFill>
                <a:effectLst/>
                <a:latin typeface="Fira Code" panose="020B0809050000020004" pitchFamily="34" charset="0"/>
              </a:rPr>
              <a:t>in</a:t>
            </a:r>
            <a:r>
              <a:rPr lang="es-ES" sz="1600" b="0" dirty="0">
                <a:solidFill>
                  <a:srgbClr val="CCCCCC"/>
                </a:solidFill>
                <a:effectLst/>
                <a:latin typeface="Fira Code" panose="020B0809050000020004" pitchFamily="34" charset="0"/>
              </a:rPr>
              <a:t> </a:t>
            </a:r>
            <a:r>
              <a:rPr lang="es-ES" sz="1600" b="0" dirty="0">
                <a:solidFill>
                  <a:srgbClr val="9CDCFE"/>
                </a:solidFill>
                <a:effectLst/>
                <a:latin typeface="Fira Code" panose="020B0809050000020004" pitchFamily="34" charset="0"/>
              </a:rPr>
              <a:t>lineas</a:t>
            </a:r>
            <a:r>
              <a:rPr lang="es-ES" sz="1600" b="0" dirty="0">
                <a:solidFill>
                  <a:srgbClr val="CCCCCC"/>
                </a:solidFill>
                <a:effectLst/>
                <a:latin typeface="Fira Code" panose="020B0809050000020004" pitchFamily="34" charset="0"/>
              </a:rPr>
              <a:t>:</a:t>
            </a:r>
          </a:p>
          <a:p>
            <a:r>
              <a:rPr lang="es-ES" sz="1600" b="0" dirty="0">
                <a:solidFill>
                  <a:srgbClr val="DCDCAA"/>
                </a:solidFill>
                <a:effectLst/>
                <a:latin typeface="Fira Code" panose="020B0809050000020004" pitchFamily="34" charset="0"/>
              </a:rPr>
              <a:t>    print</a:t>
            </a:r>
            <a:r>
              <a:rPr lang="es-ES" sz="1600" b="0" dirty="0">
                <a:solidFill>
                  <a:srgbClr val="CCCCCC"/>
                </a:solidFill>
                <a:effectLst/>
                <a:latin typeface="Fira Code" panose="020B0809050000020004" pitchFamily="34" charset="0"/>
              </a:rPr>
              <a:t> (</a:t>
            </a:r>
            <a:r>
              <a:rPr lang="es-ES" sz="1600" b="0" dirty="0">
                <a:solidFill>
                  <a:srgbClr val="569CD6"/>
                </a:solidFill>
                <a:effectLst/>
                <a:latin typeface="Fira Code" panose="020B0809050000020004" pitchFamily="34" charset="0"/>
              </a:rPr>
              <a:t>f</a:t>
            </a:r>
            <a:r>
              <a:rPr lang="es-ES" sz="1600" b="0" dirty="0">
                <a:solidFill>
                  <a:srgbClr val="CE9178"/>
                </a:solidFill>
                <a:effectLst/>
                <a:latin typeface="Fira Code" panose="020B0809050000020004" pitchFamily="34" charset="0"/>
              </a:rPr>
              <a:t>"LINEA: </a:t>
            </a:r>
            <a:r>
              <a:rPr lang="es-ES" sz="1600" b="0" dirty="0">
                <a:solidFill>
                  <a:srgbClr val="569CD6"/>
                </a:solidFill>
                <a:effectLst/>
                <a:latin typeface="Fira Code" panose="020B0809050000020004" pitchFamily="34" charset="0"/>
              </a:rPr>
              <a:t>{</a:t>
            </a:r>
            <a:r>
              <a:rPr lang="es-ES" sz="1600" b="0" dirty="0">
                <a:solidFill>
                  <a:srgbClr val="9CDCFE"/>
                </a:solidFill>
                <a:effectLst/>
                <a:latin typeface="Fira Code" panose="020B0809050000020004" pitchFamily="34" charset="0"/>
              </a:rPr>
              <a:t>line</a:t>
            </a:r>
            <a:r>
              <a:rPr lang="es-ES" sz="1600" b="0" dirty="0">
                <a:solidFill>
                  <a:srgbClr val="569CD6"/>
                </a:solidFill>
                <a:effectLst/>
                <a:latin typeface="Fira Code" panose="020B0809050000020004" pitchFamily="34" charset="0"/>
              </a:rPr>
              <a:t>}</a:t>
            </a:r>
            <a:r>
              <a:rPr lang="es-ES" sz="1600" b="0" dirty="0">
                <a:solidFill>
                  <a:srgbClr val="CE9178"/>
                </a:solidFill>
                <a:effectLst/>
                <a:latin typeface="Fira Code" panose="020B0809050000020004" pitchFamily="34" charset="0"/>
              </a:rPr>
              <a:t>"</a:t>
            </a:r>
            <a:r>
              <a:rPr lang="es-ES" sz="1600" b="0" dirty="0">
                <a:solidFill>
                  <a:srgbClr val="CCCCCC"/>
                </a:solidFill>
                <a:effectLst/>
                <a:latin typeface="Fira Code" panose="020B0809050000020004" pitchFamily="34" charset="0"/>
              </a:rPr>
              <a:t>)</a:t>
            </a:r>
          </a:p>
        </p:txBody>
      </p:sp>
      <p:sp>
        <p:nvSpPr>
          <p:cNvPr id="9" name="CuadroTexto 8">
            <a:extLst>
              <a:ext uri="{FF2B5EF4-FFF2-40B4-BE49-F238E27FC236}">
                <a16:creationId xmlns:a16="http://schemas.microsoft.com/office/drawing/2014/main" id="{69662A9D-DE3C-A113-CA07-CCC1CE18C022}"/>
              </a:ext>
            </a:extLst>
          </p:cNvPr>
          <p:cNvSpPr txBox="1"/>
          <p:nvPr/>
        </p:nvSpPr>
        <p:spPr>
          <a:xfrm>
            <a:off x="926592" y="4119396"/>
            <a:ext cx="9973056" cy="1477328"/>
          </a:xfrm>
          <a:prstGeom prst="rect">
            <a:avLst/>
          </a:prstGeom>
          <a:noFill/>
        </p:spPr>
        <p:txBody>
          <a:bodyPr wrap="square" rtlCol="0">
            <a:spAutoFit/>
          </a:bodyPr>
          <a:lstStyle/>
          <a:p>
            <a:r>
              <a:rPr lang="es-ES" dirty="0"/>
              <a:t>No obstante esto es algo que sólo debemos hacer en procesos de debug, u otros casos específicos, ya que puede afectar al rendimiento de Spark. La razón de ello es que, en condiciones normales, los datos en RDD se cargan de forma “perezosa”, o en streaming, es decir, que sólo se cargan cuando van a ser utilizados por el proceso en curso. El método </a:t>
            </a:r>
            <a:r>
              <a:rPr lang="es-ES" sz="1600" dirty="0">
                <a:latin typeface="Fira Code" panose="020B0809050000020004" pitchFamily="34" charset="0"/>
                <a:ea typeface="Fira Code" panose="020B0809050000020004" pitchFamily="34" charset="0"/>
                <a:cs typeface="Fira Code" panose="020B0809050000020004" pitchFamily="34" charset="0"/>
              </a:rPr>
              <a:t>collect()</a:t>
            </a:r>
            <a:r>
              <a:rPr lang="es-ES" dirty="0"/>
              <a:t> obliga a una carga total, lo que puede, en el caso de archivos muy grandes, saturar la memoria física de la máquina.</a:t>
            </a:r>
          </a:p>
        </p:txBody>
      </p:sp>
    </p:spTree>
    <p:extLst>
      <p:ext uri="{BB962C8B-B14F-4D97-AF65-F5344CB8AC3E}">
        <p14:creationId xmlns:p14="http://schemas.microsoft.com/office/powerpoint/2010/main" val="110288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6ED70D6C-0B4E-D162-B8D1-385611D22B56}"/>
              </a:ext>
            </a:extLst>
          </p:cNvPr>
          <p:cNvSpPr txBox="1"/>
          <p:nvPr/>
        </p:nvSpPr>
        <p:spPr>
          <a:xfrm>
            <a:off x="3578003" y="414391"/>
            <a:ext cx="5035994" cy="646331"/>
          </a:xfrm>
          <a:prstGeom prst="rect">
            <a:avLst/>
          </a:prstGeom>
          <a:noFill/>
        </p:spPr>
        <p:txBody>
          <a:bodyPr wrap="none" rtlCol="0">
            <a:spAutoFit/>
          </a:bodyPr>
          <a:lstStyle/>
          <a:p>
            <a:r>
              <a:rPr lang="es-ES" sz="3600" b="1" dirty="0"/>
              <a:t>EL CONTEO DE PALABRAS</a:t>
            </a:r>
          </a:p>
        </p:txBody>
      </p:sp>
      <p:sp>
        <p:nvSpPr>
          <p:cNvPr id="3" name="CuadroTexto 2">
            <a:extLst>
              <a:ext uri="{FF2B5EF4-FFF2-40B4-BE49-F238E27FC236}">
                <a16:creationId xmlns:a16="http://schemas.microsoft.com/office/drawing/2014/main" id="{DECC1D81-52F6-1F89-809B-B6E2C17B1140}"/>
              </a:ext>
            </a:extLst>
          </p:cNvPr>
          <p:cNvSpPr txBox="1"/>
          <p:nvPr/>
        </p:nvSpPr>
        <p:spPr>
          <a:xfrm>
            <a:off x="1011936" y="1609344"/>
            <a:ext cx="9473184" cy="646331"/>
          </a:xfrm>
          <a:prstGeom prst="rect">
            <a:avLst/>
          </a:prstGeom>
          <a:noFill/>
        </p:spPr>
        <p:txBody>
          <a:bodyPr wrap="square" rtlCol="0">
            <a:spAutoFit/>
          </a:bodyPr>
          <a:lstStyle/>
          <a:p>
            <a:r>
              <a:rPr lang="es-ES" dirty="0"/>
              <a:t>El objetivo de este script, el conteo de palabras en el texto ofrecido, se lleva a cabo en tres fases, como vemos en estas líneas:</a:t>
            </a:r>
          </a:p>
        </p:txBody>
      </p:sp>
      <p:sp>
        <p:nvSpPr>
          <p:cNvPr id="5" name="CuadroTexto 4">
            <a:extLst>
              <a:ext uri="{FF2B5EF4-FFF2-40B4-BE49-F238E27FC236}">
                <a16:creationId xmlns:a16="http://schemas.microsoft.com/office/drawing/2014/main" id="{4A688B05-9BCD-CEE2-3B18-5B92B88AEBE2}"/>
              </a:ext>
            </a:extLst>
          </p:cNvPr>
          <p:cNvSpPr txBox="1"/>
          <p:nvPr/>
        </p:nvSpPr>
        <p:spPr>
          <a:xfrm>
            <a:off x="1097280" y="2521059"/>
            <a:ext cx="6306535" cy="1815882"/>
          </a:xfrm>
          <a:prstGeom prst="rect">
            <a:avLst/>
          </a:prstGeom>
          <a:solidFill>
            <a:schemeClr val="tx1"/>
          </a:solidFill>
        </p:spPr>
        <p:txBody>
          <a:bodyPr wrap="none" rtlCol="0">
            <a:spAutoFit/>
          </a:bodyPr>
          <a:lstStyle/>
          <a:p>
            <a:r>
              <a:rPr lang="es-ES" sz="1400" b="0" dirty="0">
                <a:solidFill>
                  <a:srgbClr val="6A9955"/>
                </a:solidFill>
                <a:effectLst/>
                <a:latin typeface="Fira Code" panose="020B0809050000020004" pitchFamily="34" charset="0"/>
              </a:rPr>
              <a:t># Dividir cada línea en palabras</a:t>
            </a:r>
            <a:endParaRPr lang="es-ES" sz="1400" b="0" dirty="0">
              <a:solidFill>
                <a:srgbClr val="CCCCCC"/>
              </a:solidFill>
              <a:effectLst/>
              <a:latin typeface="Fira Code" panose="020B0809050000020004" pitchFamily="34" charset="0"/>
            </a:endParaRPr>
          </a:p>
          <a:p>
            <a:r>
              <a:rPr lang="es-ES" sz="1400" b="0" dirty="0">
                <a:solidFill>
                  <a:srgbClr val="9CDCFE"/>
                </a:solidFill>
                <a:effectLst/>
                <a:latin typeface="Fira Code" panose="020B0809050000020004" pitchFamily="34" charset="0"/>
              </a:rPr>
              <a:t>words</a:t>
            </a:r>
            <a:r>
              <a:rPr lang="es-ES" sz="1400" b="0" dirty="0">
                <a:solidFill>
                  <a:srgbClr val="CCCCCC"/>
                </a:solidFill>
                <a:effectLst/>
                <a:latin typeface="Fira Code" panose="020B0809050000020004" pitchFamily="34" charset="0"/>
              </a:rPr>
              <a:t> </a:t>
            </a:r>
            <a:r>
              <a:rPr lang="es-ES" sz="1400" b="0" dirty="0">
                <a:solidFill>
                  <a:srgbClr val="D4D4D4"/>
                </a:solidFill>
                <a:effectLst/>
                <a:latin typeface="Fira Code" panose="020B0809050000020004" pitchFamily="34" charset="0"/>
              </a:rPr>
              <a:t>=</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lines</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flatMap</a:t>
            </a:r>
            <a:r>
              <a:rPr lang="es-ES" sz="1400" b="0" dirty="0">
                <a:solidFill>
                  <a:srgbClr val="CCCCCC"/>
                </a:solidFill>
                <a:effectLst/>
                <a:latin typeface="Fira Code" panose="020B0809050000020004" pitchFamily="34" charset="0"/>
              </a:rPr>
              <a:t>(</a:t>
            </a:r>
            <a:r>
              <a:rPr lang="es-ES" sz="1400" b="0" dirty="0">
                <a:solidFill>
                  <a:srgbClr val="569CD6"/>
                </a:solidFill>
                <a:effectLst/>
                <a:latin typeface="Fira Code" panose="020B0809050000020004" pitchFamily="34" charset="0"/>
              </a:rPr>
              <a:t>lambda</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line</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line</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split</a:t>
            </a:r>
            <a:r>
              <a:rPr lang="es-ES" sz="1400" b="0" dirty="0">
                <a:solidFill>
                  <a:srgbClr val="CCCCCC"/>
                </a:solidFill>
                <a:effectLst/>
                <a:latin typeface="Fira Code" panose="020B0809050000020004" pitchFamily="34" charset="0"/>
              </a:rPr>
              <a:t>(</a:t>
            </a:r>
            <a:r>
              <a:rPr lang="es-ES" sz="1400" b="0" dirty="0">
                <a:solidFill>
                  <a:srgbClr val="CE9178"/>
                </a:solidFill>
                <a:effectLst/>
                <a:latin typeface="Fira Code" panose="020B0809050000020004" pitchFamily="34" charset="0"/>
              </a:rPr>
              <a:t>" "</a:t>
            </a:r>
            <a:r>
              <a:rPr lang="es-ES" sz="1400" b="0" dirty="0">
                <a:solidFill>
                  <a:srgbClr val="CCCCCC"/>
                </a:solidFill>
                <a:effectLst/>
                <a:latin typeface="Fira Code" panose="020B0809050000020004" pitchFamily="34" charset="0"/>
              </a:rPr>
              <a:t>))</a:t>
            </a:r>
          </a:p>
          <a:p>
            <a:br>
              <a:rPr lang="es-ES" sz="1400" b="0" dirty="0">
                <a:solidFill>
                  <a:srgbClr val="CCCCCC"/>
                </a:solidFill>
                <a:effectLst/>
                <a:latin typeface="Fira Code" panose="020B0809050000020004" pitchFamily="34" charset="0"/>
              </a:rPr>
            </a:br>
            <a:r>
              <a:rPr lang="es-ES" sz="1400" b="0" dirty="0">
                <a:solidFill>
                  <a:srgbClr val="6A9955"/>
                </a:solidFill>
                <a:effectLst/>
                <a:latin typeface="Fira Code" panose="020B0809050000020004" pitchFamily="34" charset="0"/>
              </a:rPr>
              <a:t># Asignar un valor de 1 a cada palabra</a:t>
            </a:r>
            <a:endParaRPr lang="es-ES" sz="1400" b="0" dirty="0">
              <a:solidFill>
                <a:srgbClr val="CCCCCC"/>
              </a:solidFill>
              <a:effectLst/>
              <a:latin typeface="Fira Code" panose="020B0809050000020004" pitchFamily="34" charset="0"/>
            </a:endParaRPr>
          </a:p>
          <a:p>
            <a:r>
              <a:rPr lang="es-ES" sz="1400" b="0" dirty="0">
                <a:solidFill>
                  <a:srgbClr val="9CDCFE"/>
                </a:solidFill>
                <a:effectLst/>
                <a:latin typeface="Fira Code" panose="020B0809050000020004" pitchFamily="34" charset="0"/>
              </a:rPr>
              <a:t>word_counts</a:t>
            </a:r>
            <a:r>
              <a:rPr lang="es-ES" sz="1400" b="0" dirty="0">
                <a:solidFill>
                  <a:srgbClr val="CCCCCC"/>
                </a:solidFill>
                <a:effectLst/>
                <a:latin typeface="Fira Code" panose="020B0809050000020004" pitchFamily="34" charset="0"/>
              </a:rPr>
              <a:t> </a:t>
            </a:r>
            <a:r>
              <a:rPr lang="es-ES" sz="1400" b="0" dirty="0">
                <a:solidFill>
                  <a:srgbClr val="D4D4D4"/>
                </a:solidFill>
                <a:effectLst/>
                <a:latin typeface="Fira Code" panose="020B0809050000020004" pitchFamily="34" charset="0"/>
              </a:rPr>
              <a:t>=</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words</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map</a:t>
            </a:r>
            <a:r>
              <a:rPr lang="es-ES" sz="1400" b="0" dirty="0">
                <a:solidFill>
                  <a:srgbClr val="CCCCCC"/>
                </a:solidFill>
                <a:effectLst/>
                <a:latin typeface="Fira Code" panose="020B0809050000020004" pitchFamily="34" charset="0"/>
              </a:rPr>
              <a:t>(</a:t>
            </a:r>
            <a:r>
              <a:rPr lang="es-ES" sz="1400" b="0" dirty="0">
                <a:solidFill>
                  <a:srgbClr val="569CD6"/>
                </a:solidFill>
                <a:effectLst/>
                <a:latin typeface="Fira Code" panose="020B0809050000020004" pitchFamily="34" charset="0"/>
              </a:rPr>
              <a:t>lambda</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word</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word</a:t>
            </a:r>
            <a:r>
              <a:rPr lang="es-ES" sz="1400" b="0" dirty="0">
                <a:solidFill>
                  <a:srgbClr val="CCCCCC"/>
                </a:solidFill>
                <a:effectLst/>
                <a:latin typeface="Fira Code" panose="020B0809050000020004" pitchFamily="34" charset="0"/>
              </a:rPr>
              <a:t>, </a:t>
            </a:r>
            <a:r>
              <a:rPr lang="es-ES" sz="1400" b="0" dirty="0">
                <a:solidFill>
                  <a:srgbClr val="B5CEA8"/>
                </a:solidFill>
                <a:effectLst/>
                <a:latin typeface="Fira Code" panose="020B0809050000020004" pitchFamily="34" charset="0"/>
              </a:rPr>
              <a:t>1</a:t>
            </a:r>
            <a:r>
              <a:rPr lang="es-ES" sz="1400" b="0" dirty="0">
                <a:solidFill>
                  <a:srgbClr val="CCCCCC"/>
                </a:solidFill>
                <a:effectLst/>
                <a:latin typeface="Fira Code" panose="020B0809050000020004" pitchFamily="34" charset="0"/>
              </a:rPr>
              <a:t>))</a:t>
            </a:r>
          </a:p>
          <a:p>
            <a:br>
              <a:rPr lang="es-ES" sz="1400" b="0" dirty="0">
                <a:solidFill>
                  <a:srgbClr val="CCCCCC"/>
                </a:solidFill>
                <a:effectLst/>
                <a:latin typeface="Fira Code" panose="020B0809050000020004" pitchFamily="34" charset="0"/>
              </a:rPr>
            </a:br>
            <a:r>
              <a:rPr lang="es-ES" sz="1400" b="0" dirty="0">
                <a:solidFill>
                  <a:srgbClr val="6A9955"/>
                </a:solidFill>
                <a:effectLst/>
                <a:latin typeface="Fira Code" panose="020B0809050000020004" pitchFamily="34" charset="0"/>
              </a:rPr>
              <a:t># Sumar el valor de 1 para cada palabra</a:t>
            </a:r>
            <a:endParaRPr lang="es-ES" sz="1400" b="0" dirty="0">
              <a:solidFill>
                <a:srgbClr val="CCCCCC"/>
              </a:solidFill>
              <a:effectLst/>
              <a:latin typeface="Fira Code" panose="020B0809050000020004" pitchFamily="34" charset="0"/>
            </a:endParaRPr>
          </a:p>
          <a:p>
            <a:r>
              <a:rPr lang="es-ES" sz="1400" b="0" dirty="0">
                <a:solidFill>
                  <a:srgbClr val="9CDCFE"/>
                </a:solidFill>
                <a:effectLst/>
                <a:latin typeface="Fira Code" panose="020B0809050000020004" pitchFamily="34" charset="0"/>
              </a:rPr>
              <a:t>word_counts</a:t>
            </a:r>
            <a:r>
              <a:rPr lang="es-ES" sz="1400" b="0" dirty="0">
                <a:solidFill>
                  <a:srgbClr val="CCCCCC"/>
                </a:solidFill>
                <a:effectLst/>
                <a:latin typeface="Fira Code" panose="020B0809050000020004" pitchFamily="34" charset="0"/>
              </a:rPr>
              <a:t> </a:t>
            </a:r>
            <a:r>
              <a:rPr lang="es-ES" sz="1400" b="0" dirty="0">
                <a:solidFill>
                  <a:srgbClr val="D4D4D4"/>
                </a:solidFill>
                <a:effectLst/>
                <a:latin typeface="Fira Code" panose="020B0809050000020004" pitchFamily="34" charset="0"/>
              </a:rPr>
              <a:t>=</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word_counts</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reduceByKey</a:t>
            </a:r>
            <a:r>
              <a:rPr lang="es-ES" sz="1400" b="0" dirty="0">
                <a:solidFill>
                  <a:srgbClr val="CCCCCC"/>
                </a:solidFill>
                <a:effectLst/>
                <a:latin typeface="Fira Code" panose="020B0809050000020004" pitchFamily="34" charset="0"/>
              </a:rPr>
              <a:t>(</a:t>
            </a:r>
            <a:r>
              <a:rPr lang="es-ES" sz="1400" b="0" dirty="0">
                <a:solidFill>
                  <a:srgbClr val="569CD6"/>
                </a:solidFill>
                <a:effectLst/>
                <a:latin typeface="Fira Code" panose="020B0809050000020004" pitchFamily="34" charset="0"/>
              </a:rPr>
              <a:t>lambda</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a</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b</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a</a:t>
            </a:r>
            <a:r>
              <a:rPr lang="es-ES" sz="1400" b="0" dirty="0">
                <a:solidFill>
                  <a:srgbClr val="CCCCCC"/>
                </a:solidFill>
                <a:effectLst/>
                <a:latin typeface="Fira Code" panose="020B0809050000020004" pitchFamily="34" charset="0"/>
              </a:rPr>
              <a:t> </a:t>
            </a:r>
            <a:r>
              <a:rPr lang="es-ES" sz="1400" b="0" dirty="0">
                <a:solidFill>
                  <a:srgbClr val="D4D4D4"/>
                </a:solidFill>
                <a:effectLst/>
                <a:latin typeface="Fira Code" panose="020B0809050000020004" pitchFamily="34" charset="0"/>
              </a:rPr>
              <a:t>+</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b</a:t>
            </a:r>
            <a:r>
              <a:rPr lang="es-ES" sz="1400" b="0" dirty="0">
                <a:solidFill>
                  <a:srgbClr val="CCCCCC"/>
                </a:solidFill>
                <a:effectLst/>
                <a:latin typeface="Fira Code" panose="020B0809050000020004" pitchFamily="34" charset="0"/>
              </a:rPr>
              <a:t>)</a:t>
            </a:r>
          </a:p>
        </p:txBody>
      </p:sp>
      <p:sp>
        <p:nvSpPr>
          <p:cNvPr id="9" name="CuadroTexto 8">
            <a:extLst>
              <a:ext uri="{FF2B5EF4-FFF2-40B4-BE49-F238E27FC236}">
                <a16:creationId xmlns:a16="http://schemas.microsoft.com/office/drawing/2014/main" id="{2320B301-7EDC-C945-1A14-2CE88B933E4B}"/>
              </a:ext>
            </a:extLst>
          </p:cNvPr>
          <p:cNvSpPr txBox="1"/>
          <p:nvPr/>
        </p:nvSpPr>
        <p:spPr>
          <a:xfrm>
            <a:off x="1011936" y="4749638"/>
            <a:ext cx="9229344" cy="646331"/>
          </a:xfrm>
          <a:prstGeom prst="rect">
            <a:avLst/>
          </a:prstGeom>
          <a:noFill/>
        </p:spPr>
        <p:txBody>
          <a:bodyPr wrap="square" rtlCol="0">
            <a:spAutoFit/>
          </a:bodyPr>
          <a:lstStyle/>
          <a:p>
            <a:r>
              <a:rPr lang="es-ES" dirty="0"/>
              <a:t>En este ejemplo se usan funciones de Python aplicadas al objeto RDD que está usando Spark. El uso de funciones específicas en objetos de Spark puede verse en la documentación oficial.</a:t>
            </a:r>
          </a:p>
        </p:txBody>
      </p:sp>
    </p:spTree>
    <p:extLst>
      <p:ext uri="{BB962C8B-B14F-4D97-AF65-F5344CB8AC3E}">
        <p14:creationId xmlns:p14="http://schemas.microsoft.com/office/powerpoint/2010/main" val="134524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6065A1C3-5EB1-AB56-64B2-77ECAFF6AE7C}"/>
              </a:ext>
            </a:extLst>
          </p:cNvPr>
          <p:cNvSpPr txBox="1"/>
          <p:nvPr/>
        </p:nvSpPr>
        <p:spPr>
          <a:xfrm>
            <a:off x="4364275" y="414391"/>
            <a:ext cx="3463449" cy="646331"/>
          </a:xfrm>
          <a:prstGeom prst="rect">
            <a:avLst/>
          </a:prstGeom>
          <a:noFill/>
        </p:spPr>
        <p:txBody>
          <a:bodyPr wrap="none" rtlCol="0">
            <a:spAutoFit/>
          </a:bodyPr>
          <a:lstStyle/>
          <a:p>
            <a:r>
              <a:rPr lang="es-ES" sz="3600" b="1" dirty="0"/>
              <a:t>LOS RESULTADOS</a:t>
            </a:r>
          </a:p>
        </p:txBody>
      </p:sp>
      <p:sp>
        <p:nvSpPr>
          <p:cNvPr id="3" name="CuadroTexto 2">
            <a:extLst>
              <a:ext uri="{FF2B5EF4-FFF2-40B4-BE49-F238E27FC236}">
                <a16:creationId xmlns:a16="http://schemas.microsoft.com/office/drawing/2014/main" id="{4B2402CE-EA01-2E2B-0627-C537801E18BB}"/>
              </a:ext>
            </a:extLst>
          </p:cNvPr>
          <p:cNvSpPr txBox="1"/>
          <p:nvPr/>
        </p:nvSpPr>
        <p:spPr>
          <a:xfrm>
            <a:off x="1133856" y="1597152"/>
            <a:ext cx="9646014" cy="646331"/>
          </a:xfrm>
          <a:prstGeom prst="rect">
            <a:avLst/>
          </a:prstGeom>
          <a:noFill/>
        </p:spPr>
        <p:txBody>
          <a:bodyPr wrap="square" rtlCol="0">
            <a:spAutoFit/>
          </a:bodyPr>
          <a:lstStyle/>
          <a:p>
            <a:r>
              <a:rPr lang="es-ES" dirty="0"/>
              <a:t>Después del proceso de la diapositiva anterior hemos obtenido un objeto a partir del cual podemos sacar un iterable que recorrer. Lo hacemos así:</a:t>
            </a:r>
          </a:p>
        </p:txBody>
      </p:sp>
      <p:sp>
        <p:nvSpPr>
          <p:cNvPr id="5" name="CuadroTexto 4">
            <a:extLst>
              <a:ext uri="{FF2B5EF4-FFF2-40B4-BE49-F238E27FC236}">
                <a16:creationId xmlns:a16="http://schemas.microsoft.com/office/drawing/2014/main" id="{F8252A47-5150-1CCA-442D-4F05B569E3CE}"/>
              </a:ext>
            </a:extLst>
          </p:cNvPr>
          <p:cNvSpPr txBox="1"/>
          <p:nvPr/>
        </p:nvSpPr>
        <p:spPr>
          <a:xfrm>
            <a:off x="1235067" y="2428893"/>
            <a:ext cx="3728906" cy="954107"/>
          </a:xfrm>
          <a:prstGeom prst="rect">
            <a:avLst/>
          </a:prstGeom>
          <a:solidFill>
            <a:schemeClr val="tx1"/>
          </a:solidFill>
        </p:spPr>
        <p:txBody>
          <a:bodyPr wrap="none" rtlCol="0">
            <a:spAutoFit/>
          </a:bodyPr>
          <a:lstStyle/>
          <a:p>
            <a:r>
              <a:rPr lang="es-ES" sz="1400" b="0" dirty="0">
                <a:solidFill>
                  <a:srgbClr val="6A9955"/>
                </a:solidFill>
                <a:effectLst/>
                <a:latin typeface="Fira Code" panose="020B0809050000020004" pitchFamily="34" charset="0"/>
              </a:rPr>
              <a:t># Mostrar los resultados</a:t>
            </a:r>
            <a:endParaRPr lang="es-ES" sz="1400" b="0" dirty="0">
              <a:solidFill>
                <a:srgbClr val="CCCCCC"/>
              </a:solidFill>
              <a:effectLst/>
              <a:latin typeface="Fira Code" panose="020B0809050000020004" pitchFamily="34" charset="0"/>
            </a:endParaRPr>
          </a:p>
          <a:p>
            <a:r>
              <a:rPr lang="es-ES" sz="1400" b="0" dirty="0">
                <a:solidFill>
                  <a:srgbClr val="9CDCFE"/>
                </a:solidFill>
                <a:effectLst/>
                <a:latin typeface="Fira Code" panose="020B0809050000020004" pitchFamily="34" charset="0"/>
              </a:rPr>
              <a:t>resultado</a:t>
            </a:r>
            <a:r>
              <a:rPr lang="es-ES" sz="1400" b="0" dirty="0">
                <a:solidFill>
                  <a:srgbClr val="CCCCCC"/>
                </a:solidFill>
                <a:effectLst/>
                <a:latin typeface="Fira Code" panose="020B0809050000020004" pitchFamily="34" charset="0"/>
              </a:rPr>
              <a:t> </a:t>
            </a:r>
            <a:r>
              <a:rPr lang="es-ES" sz="1400" b="0" dirty="0">
                <a:solidFill>
                  <a:srgbClr val="D4D4D4"/>
                </a:solidFill>
                <a:effectLst/>
                <a:latin typeface="Fira Code" panose="020B0809050000020004" pitchFamily="34" charset="0"/>
              </a:rPr>
              <a:t>=</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word_counts</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collect</a:t>
            </a:r>
            <a:r>
              <a:rPr lang="es-ES" sz="1400" b="0" dirty="0">
                <a:solidFill>
                  <a:srgbClr val="CCCCCC"/>
                </a:solidFill>
                <a:effectLst/>
                <a:latin typeface="Fira Code" panose="020B0809050000020004" pitchFamily="34" charset="0"/>
              </a:rPr>
              <a:t>()</a:t>
            </a:r>
          </a:p>
          <a:p>
            <a:r>
              <a:rPr lang="es-ES" sz="1400" b="0" dirty="0">
                <a:solidFill>
                  <a:srgbClr val="C586C0"/>
                </a:solidFill>
                <a:effectLst/>
                <a:latin typeface="Fira Code" panose="020B0809050000020004" pitchFamily="34" charset="0"/>
              </a:rPr>
              <a:t>for</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palabra</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conteo</a:t>
            </a:r>
            <a:r>
              <a:rPr lang="es-ES" sz="1400" b="0" dirty="0">
                <a:solidFill>
                  <a:srgbClr val="CCCCCC"/>
                </a:solidFill>
                <a:effectLst/>
                <a:latin typeface="Fira Code" panose="020B0809050000020004" pitchFamily="34" charset="0"/>
              </a:rPr>
              <a:t> </a:t>
            </a:r>
            <a:r>
              <a:rPr lang="es-ES" sz="1400" b="0" dirty="0">
                <a:solidFill>
                  <a:srgbClr val="C586C0"/>
                </a:solidFill>
                <a:effectLst/>
                <a:latin typeface="Fira Code" panose="020B0809050000020004" pitchFamily="34" charset="0"/>
              </a:rPr>
              <a:t>in</a:t>
            </a:r>
            <a:r>
              <a:rPr lang="es-ES" sz="1400" b="0" dirty="0">
                <a:solidFill>
                  <a:srgbClr val="CCCCCC"/>
                </a:solidFill>
                <a:effectLst/>
                <a:latin typeface="Fira Code" panose="020B0809050000020004" pitchFamily="34" charset="0"/>
              </a:rPr>
              <a:t> </a:t>
            </a:r>
            <a:r>
              <a:rPr lang="es-ES" sz="1400" b="0" dirty="0">
                <a:solidFill>
                  <a:srgbClr val="9CDCFE"/>
                </a:solidFill>
                <a:effectLst/>
                <a:latin typeface="Fira Code" panose="020B0809050000020004" pitchFamily="34" charset="0"/>
              </a:rPr>
              <a:t>resultado</a:t>
            </a:r>
            <a:r>
              <a:rPr lang="es-ES" sz="1400" b="0" dirty="0">
                <a:solidFill>
                  <a:srgbClr val="CCCCCC"/>
                </a:solidFill>
                <a:effectLst/>
                <a:latin typeface="Fira Code" panose="020B0809050000020004" pitchFamily="34" charset="0"/>
              </a:rPr>
              <a:t>:</a:t>
            </a:r>
          </a:p>
          <a:p>
            <a:r>
              <a:rPr lang="es-ES" sz="1400" b="0" dirty="0">
                <a:solidFill>
                  <a:srgbClr val="DCDCAA"/>
                </a:solidFill>
                <a:effectLst/>
                <a:latin typeface="Fira Code" panose="020B0809050000020004" pitchFamily="34" charset="0"/>
              </a:rPr>
              <a:t>    print</a:t>
            </a:r>
            <a:r>
              <a:rPr lang="es-ES" sz="1400" b="0" dirty="0">
                <a:solidFill>
                  <a:srgbClr val="CCCCCC"/>
                </a:solidFill>
                <a:effectLst/>
                <a:latin typeface="Fira Code" panose="020B0809050000020004" pitchFamily="34" charset="0"/>
              </a:rPr>
              <a:t>(</a:t>
            </a:r>
            <a:r>
              <a:rPr lang="es-ES" sz="1400" b="0" dirty="0">
                <a:solidFill>
                  <a:srgbClr val="569CD6"/>
                </a:solidFill>
                <a:effectLst/>
                <a:latin typeface="Fira Code" panose="020B0809050000020004" pitchFamily="34" charset="0"/>
              </a:rPr>
              <a:t>f</a:t>
            </a:r>
            <a:r>
              <a:rPr lang="es-ES" sz="1400" b="0" dirty="0">
                <a:solidFill>
                  <a:srgbClr val="CE9178"/>
                </a:solidFill>
                <a:effectLst/>
                <a:latin typeface="Fira Code" panose="020B0809050000020004" pitchFamily="34" charset="0"/>
              </a:rPr>
              <a:t>"</a:t>
            </a:r>
            <a:r>
              <a:rPr lang="es-ES" sz="1400" b="0" dirty="0">
                <a:solidFill>
                  <a:srgbClr val="569CD6"/>
                </a:solidFill>
                <a:effectLst/>
                <a:latin typeface="Fira Code" panose="020B0809050000020004" pitchFamily="34" charset="0"/>
              </a:rPr>
              <a:t>{</a:t>
            </a:r>
            <a:r>
              <a:rPr lang="es-ES" sz="1400" b="0" dirty="0">
                <a:solidFill>
                  <a:srgbClr val="9CDCFE"/>
                </a:solidFill>
                <a:effectLst/>
                <a:latin typeface="Fira Code" panose="020B0809050000020004" pitchFamily="34" charset="0"/>
              </a:rPr>
              <a:t>palabra</a:t>
            </a:r>
            <a:r>
              <a:rPr lang="es-ES" sz="1400" b="0" dirty="0">
                <a:solidFill>
                  <a:srgbClr val="569CD6"/>
                </a:solidFill>
                <a:effectLst/>
                <a:latin typeface="Fira Code" panose="020B0809050000020004" pitchFamily="34" charset="0"/>
              </a:rPr>
              <a:t>}</a:t>
            </a:r>
            <a:r>
              <a:rPr lang="es-ES" sz="1400" b="0" dirty="0">
                <a:solidFill>
                  <a:srgbClr val="CE9178"/>
                </a:solidFill>
                <a:effectLst/>
                <a:latin typeface="Fira Code" panose="020B0809050000020004" pitchFamily="34" charset="0"/>
              </a:rPr>
              <a:t>: </a:t>
            </a:r>
            <a:r>
              <a:rPr lang="es-ES" sz="1400" b="0" dirty="0">
                <a:solidFill>
                  <a:srgbClr val="569CD6"/>
                </a:solidFill>
                <a:effectLst/>
                <a:latin typeface="Fira Code" panose="020B0809050000020004" pitchFamily="34" charset="0"/>
              </a:rPr>
              <a:t>{</a:t>
            </a:r>
            <a:r>
              <a:rPr lang="es-ES" sz="1400" b="0" dirty="0">
                <a:solidFill>
                  <a:srgbClr val="9CDCFE"/>
                </a:solidFill>
                <a:effectLst/>
                <a:latin typeface="Fira Code" panose="020B0809050000020004" pitchFamily="34" charset="0"/>
              </a:rPr>
              <a:t>conteo</a:t>
            </a:r>
            <a:r>
              <a:rPr lang="es-ES" sz="1400" b="0" dirty="0">
                <a:solidFill>
                  <a:srgbClr val="569CD6"/>
                </a:solidFill>
                <a:effectLst/>
                <a:latin typeface="Fira Code" panose="020B0809050000020004" pitchFamily="34" charset="0"/>
              </a:rPr>
              <a:t>}</a:t>
            </a:r>
            <a:r>
              <a:rPr lang="es-ES" sz="1400" b="0" dirty="0">
                <a:solidFill>
                  <a:srgbClr val="CE9178"/>
                </a:solidFill>
                <a:effectLst/>
                <a:latin typeface="Fira Code" panose="020B0809050000020004" pitchFamily="34" charset="0"/>
              </a:rPr>
              <a:t>"</a:t>
            </a:r>
            <a:r>
              <a:rPr lang="es-ES" sz="1400" b="0" dirty="0">
                <a:solidFill>
                  <a:srgbClr val="CCCCCC"/>
                </a:solidFill>
                <a:effectLst/>
                <a:latin typeface="Fira Code" panose="020B0809050000020004" pitchFamily="34" charset="0"/>
              </a:rPr>
              <a:t>)</a:t>
            </a:r>
          </a:p>
        </p:txBody>
      </p:sp>
      <p:sp>
        <p:nvSpPr>
          <p:cNvPr id="9" name="CuadroTexto 8">
            <a:extLst>
              <a:ext uri="{FF2B5EF4-FFF2-40B4-BE49-F238E27FC236}">
                <a16:creationId xmlns:a16="http://schemas.microsoft.com/office/drawing/2014/main" id="{A596FDCC-A251-9118-3B32-63260921201C}"/>
              </a:ext>
            </a:extLst>
          </p:cNvPr>
          <p:cNvSpPr txBox="1"/>
          <p:nvPr/>
        </p:nvSpPr>
        <p:spPr>
          <a:xfrm>
            <a:off x="1133856" y="3820434"/>
            <a:ext cx="9499710" cy="646331"/>
          </a:xfrm>
          <a:prstGeom prst="rect">
            <a:avLst/>
          </a:prstGeom>
          <a:noFill/>
        </p:spPr>
        <p:txBody>
          <a:bodyPr wrap="square" rtlCol="0">
            <a:spAutoFit/>
          </a:bodyPr>
          <a:lstStyle/>
          <a:p>
            <a:r>
              <a:rPr lang="es-ES" dirty="0"/>
              <a:t>Finalmente, cuando ya hemos hecho todo lo que había que hacer con este código de ejemplo, debemos detener Spark, para que no siga ocupando memoria. Lo hacemos así:</a:t>
            </a:r>
          </a:p>
        </p:txBody>
      </p:sp>
      <p:sp>
        <p:nvSpPr>
          <p:cNvPr id="10" name="CuadroTexto 9">
            <a:extLst>
              <a:ext uri="{FF2B5EF4-FFF2-40B4-BE49-F238E27FC236}">
                <a16:creationId xmlns:a16="http://schemas.microsoft.com/office/drawing/2014/main" id="{25BDC5C7-56C4-D147-847A-AE7E11D30211}"/>
              </a:ext>
            </a:extLst>
          </p:cNvPr>
          <p:cNvSpPr txBox="1"/>
          <p:nvPr/>
        </p:nvSpPr>
        <p:spPr>
          <a:xfrm>
            <a:off x="1254892" y="4642589"/>
            <a:ext cx="1795684" cy="523220"/>
          </a:xfrm>
          <a:prstGeom prst="rect">
            <a:avLst/>
          </a:prstGeom>
          <a:solidFill>
            <a:schemeClr val="tx1"/>
          </a:solidFill>
        </p:spPr>
        <p:txBody>
          <a:bodyPr wrap="none" rtlCol="0">
            <a:spAutoFit/>
          </a:bodyPr>
          <a:lstStyle/>
          <a:p>
            <a:r>
              <a:rPr lang="es-ES" sz="1400" b="0" dirty="0">
                <a:solidFill>
                  <a:srgbClr val="6A9955"/>
                </a:solidFill>
                <a:effectLst/>
                <a:latin typeface="Fira Code" panose="020B0809050000020004" pitchFamily="34" charset="0"/>
              </a:rPr>
              <a:t># Detener Spark</a:t>
            </a:r>
            <a:endParaRPr lang="es-ES" sz="1400" b="0" dirty="0">
              <a:solidFill>
                <a:srgbClr val="CCCCCC"/>
              </a:solidFill>
              <a:effectLst/>
              <a:latin typeface="Fira Code" panose="020B0809050000020004" pitchFamily="34" charset="0"/>
            </a:endParaRPr>
          </a:p>
          <a:p>
            <a:r>
              <a:rPr lang="es-ES" sz="1400" b="0" dirty="0">
                <a:solidFill>
                  <a:srgbClr val="9CDCFE"/>
                </a:solidFill>
                <a:effectLst/>
                <a:latin typeface="Fira Code" panose="020B0809050000020004" pitchFamily="34" charset="0"/>
              </a:rPr>
              <a:t>sc</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stop</a:t>
            </a:r>
            <a:r>
              <a:rPr lang="es-ES" sz="1400" b="0" dirty="0">
                <a:solidFill>
                  <a:srgbClr val="CCCCCC"/>
                </a:solidFill>
                <a:effectLst/>
                <a:latin typeface="Fira Code" panose="020B0809050000020004" pitchFamily="34" charset="0"/>
              </a:rPr>
              <a:t>()</a:t>
            </a:r>
          </a:p>
        </p:txBody>
      </p:sp>
    </p:spTree>
    <p:extLst>
      <p:ext uri="{BB962C8B-B14F-4D97-AF65-F5344CB8AC3E}">
        <p14:creationId xmlns:p14="http://schemas.microsoft.com/office/powerpoint/2010/main" val="320193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034A69BE-0B5D-6CE5-D194-892DC8ADFD15}"/>
              </a:ext>
            </a:extLst>
          </p:cNvPr>
          <p:cNvSpPr txBox="1"/>
          <p:nvPr/>
        </p:nvSpPr>
        <p:spPr>
          <a:xfrm>
            <a:off x="3738084" y="535409"/>
            <a:ext cx="4910383" cy="646331"/>
          </a:xfrm>
          <a:prstGeom prst="rect">
            <a:avLst/>
          </a:prstGeom>
          <a:noFill/>
        </p:spPr>
        <p:txBody>
          <a:bodyPr wrap="none" rtlCol="0">
            <a:spAutoFit/>
          </a:bodyPr>
          <a:lstStyle/>
          <a:p>
            <a:r>
              <a:rPr lang="es-ES" sz="3600" b="1" dirty="0"/>
              <a:t>EJECUTANDO EL CÓDIGO</a:t>
            </a:r>
          </a:p>
        </p:txBody>
      </p:sp>
      <p:sp>
        <p:nvSpPr>
          <p:cNvPr id="3" name="CuadroTexto 2">
            <a:extLst>
              <a:ext uri="{FF2B5EF4-FFF2-40B4-BE49-F238E27FC236}">
                <a16:creationId xmlns:a16="http://schemas.microsoft.com/office/drawing/2014/main" id="{FF47DD7E-6D79-0A25-C2CF-EFFD0E7687DA}"/>
              </a:ext>
            </a:extLst>
          </p:cNvPr>
          <p:cNvSpPr txBox="1"/>
          <p:nvPr/>
        </p:nvSpPr>
        <p:spPr>
          <a:xfrm>
            <a:off x="1148577" y="1519991"/>
            <a:ext cx="9802368" cy="646331"/>
          </a:xfrm>
          <a:prstGeom prst="rect">
            <a:avLst/>
          </a:prstGeom>
          <a:noFill/>
        </p:spPr>
        <p:txBody>
          <a:bodyPr wrap="square" rtlCol="0">
            <a:spAutoFit/>
          </a:bodyPr>
          <a:lstStyle/>
          <a:p>
            <a:r>
              <a:rPr lang="es-ES" dirty="0"/>
              <a:t>A la hora de ejecutar el código, si lo vamos a probar en una máquina local, podemos hacerlo del modo habitual:</a:t>
            </a:r>
          </a:p>
        </p:txBody>
      </p:sp>
      <p:sp>
        <p:nvSpPr>
          <p:cNvPr id="5" name="CuadroTexto 4">
            <a:extLst>
              <a:ext uri="{FF2B5EF4-FFF2-40B4-BE49-F238E27FC236}">
                <a16:creationId xmlns:a16="http://schemas.microsoft.com/office/drawing/2014/main" id="{48733035-42AC-3372-E3DB-419E040AAE32}"/>
              </a:ext>
            </a:extLst>
          </p:cNvPr>
          <p:cNvSpPr txBox="1"/>
          <p:nvPr/>
        </p:nvSpPr>
        <p:spPr>
          <a:xfrm>
            <a:off x="1148577" y="2287035"/>
            <a:ext cx="1688283" cy="307777"/>
          </a:xfrm>
          <a:prstGeom prst="rect">
            <a:avLst/>
          </a:prstGeom>
          <a:solidFill>
            <a:schemeClr val="tx1"/>
          </a:solidFill>
        </p:spPr>
        <p:txBody>
          <a:bodyPr wrap="none" rtlCol="0">
            <a:spAutoFit/>
          </a:bodyPr>
          <a:lstStyle/>
          <a:p>
            <a:r>
              <a:rPr lang="es-ES" sz="1400" dirty="0">
                <a:solidFill>
                  <a:schemeClr val="bg1"/>
                </a:solidFill>
                <a:latin typeface="Fira Code" panose="020B0809050000020004" pitchFamily="34" charset="0"/>
                <a:ea typeface="Fira Code" panose="020B0809050000020004" pitchFamily="34" charset="0"/>
                <a:cs typeface="Fira Code" panose="020B0809050000020004" pitchFamily="34" charset="0"/>
              </a:rPr>
              <a:t>python -m main</a:t>
            </a:r>
          </a:p>
        </p:txBody>
      </p:sp>
      <p:sp>
        <p:nvSpPr>
          <p:cNvPr id="9" name="CuadroTexto 8">
            <a:extLst>
              <a:ext uri="{FF2B5EF4-FFF2-40B4-BE49-F238E27FC236}">
                <a16:creationId xmlns:a16="http://schemas.microsoft.com/office/drawing/2014/main" id="{01318496-0469-7E59-D903-ACC21DFDB48F}"/>
              </a:ext>
            </a:extLst>
          </p:cNvPr>
          <p:cNvSpPr txBox="1"/>
          <p:nvPr/>
        </p:nvSpPr>
        <p:spPr>
          <a:xfrm>
            <a:off x="1148577" y="2810256"/>
            <a:ext cx="6297301" cy="369332"/>
          </a:xfrm>
          <a:prstGeom prst="rect">
            <a:avLst/>
          </a:prstGeom>
          <a:noFill/>
        </p:spPr>
        <p:txBody>
          <a:bodyPr wrap="none" rtlCol="0">
            <a:spAutoFit/>
          </a:bodyPr>
          <a:lstStyle/>
          <a:p>
            <a:r>
              <a:rPr lang="es-ES" dirty="0"/>
              <a:t>Si vamos a ejecutarlo en la nube, tenemos otro modo de hacerlo:</a:t>
            </a:r>
          </a:p>
        </p:txBody>
      </p:sp>
      <p:sp>
        <p:nvSpPr>
          <p:cNvPr id="13" name="CuadroTexto 12">
            <a:extLst>
              <a:ext uri="{FF2B5EF4-FFF2-40B4-BE49-F238E27FC236}">
                <a16:creationId xmlns:a16="http://schemas.microsoft.com/office/drawing/2014/main" id="{7C5F9082-A8B0-2AD4-B7F1-551249817847}"/>
              </a:ext>
            </a:extLst>
          </p:cNvPr>
          <p:cNvSpPr txBox="1"/>
          <p:nvPr/>
        </p:nvSpPr>
        <p:spPr>
          <a:xfrm>
            <a:off x="1148577" y="3395032"/>
            <a:ext cx="6950942" cy="307777"/>
          </a:xfrm>
          <a:prstGeom prst="rect">
            <a:avLst/>
          </a:prstGeom>
          <a:solidFill>
            <a:schemeClr val="tx1"/>
          </a:solidFill>
        </p:spPr>
        <p:txBody>
          <a:bodyPr wrap="none" rtlCol="0">
            <a:spAutoFit/>
          </a:bodyPr>
          <a:lstStyle/>
          <a:p>
            <a:r>
              <a:rPr lang="es-ES" sz="1400" dirty="0">
                <a:solidFill>
                  <a:schemeClr val="bg1"/>
                </a:solidFill>
                <a:latin typeface="Fira Code" panose="020B0809050000020004" pitchFamily="34" charset="0"/>
                <a:ea typeface="Fira Code" panose="020B0809050000020004" pitchFamily="34" charset="0"/>
                <a:cs typeface="Fira Code" panose="020B0809050000020004" pitchFamily="34" charset="0"/>
              </a:rPr>
              <a:t>spark-</a:t>
            </a:r>
            <a:r>
              <a:rPr lang="es-ES" sz="1400" dirty="0" err="1">
                <a:solidFill>
                  <a:schemeClr val="bg1"/>
                </a:solidFill>
                <a:latin typeface="Fira Code" panose="020B0809050000020004" pitchFamily="34" charset="0"/>
                <a:ea typeface="Fira Code" panose="020B0809050000020004" pitchFamily="34" charset="0"/>
                <a:cs typeface="Fira Code" panose="020B0809050000020004" pitchFamily="34" charset="0"/>
              </a:rPr>
              <a:t>submit</a:t>
            </a:r>
            <a:r>
              <a:rPr lang="es-ES" sz="1400" dirty="0">
                <a:solidFill>
                  <a:schemeClr val="bg1"/>
                </a:solidFill>
                <a:latin typeface="Fira Code" panose="020B0809050000020004" pitchFamily="34" charset="0"/>
                <a:ea typeface="Fira Code" panose="020B0809050000020004" pitchFamily="34" charset="0"/>
                <a:cs typeface="Fira Code" panose="020B0809050000020004" pitchFamily="34" charset="0"/>
              </a:rPr>
              <a:t> [opciones] &lt;archivo_script.py&gt; [argumentos_script]</a:t>
            </a:r>
          </a:p>
        </p:txBody>
      </p:sp>
      <p:sp>
        <p:nvSpPr>
          <p:cNvPr id="15" name="CuadroTexto 14">
            <a:extLst>
              <a:ext uri="{FF2B5EF4-FFF2-40B4-BE49-F238E27FC236}">
                <a16:creationId xmlns:a16="http://schemas.microsoft.com/office/drawing/2014/main" id="{F2B4DA64-2410-C514-79C9-E467DFD2E049}"/>
              </a:ext>
            </a:extLst>
          </p:cNvPr>
          <p:cNvSpPr txBox="1"/>
          <p:nvPr/>
        </p:nvSpPr>
        <p:spPr>
          <a:xfrm>
            <a:off x="1109085" y="3953015"/>
            <a:ext cx="9670785" cy="2308324"/>
          </a:xfrm>
          <a:prstGeom prst="rect">
            <a:avLst/>
          </a:prstGeom>
          <a:noFill/>
        </p:spPr>
        <p:txBody>
          <a:bodyPr wrap="square" rtlCol="0">
            <a:spAutoFit/>
          </a:bodyPr>
          <a:lstStyle/>
          <a:p>
            <a:pPr algn="l"/>
            <a:r>
              <a:rPr lang="es-ES" b="0" i="0" u="none" strike="noStrike" dirty="0">
                <a:solidFill>
                  <a:srgbClr val="374151"/>
                </a:solidFill>
                <a:effectLst/>
                <a:latin typeface="Söhne"/>
              </a:rPr>
              <a:t>Donde:</a:t>
            </a:r>
          </a:p>
          <a:p>
            <a:pPr marL="742950" lvl="1" indent="-285750">
              <a:buFont typeface="Arial" panose="020B0604020202020204" pitchFamily="34" charset="0"/>
              <a:buChar char="•"/>
            </a:pPr>
            <a:r>
              <a:rPr lang="es-ES" b="1" i="0" u="none" strike="noStrike" dirty="0">
                <a:solidFill>
                  <a:srgbClr val="374151"/>
                </a:solidFill>
                <a:effectLst/>
                <a:latin typeface="Söhne"/>
              </a:rPr>
              <a:t>[opciones]</a:t>
            </a:r>
            <a:r>
              <a:rPr lang="es-ES" b="0" i="0" u="none" strike="noStrike" dirty="0">
                <a:solidFill>
                  <a:srgbClr val="374151"/>
                </a:solidFill>
                <a:effectLst/>
                <a:latin typeface="Söhne"/>
              </a:rPr>
              <a:t>: Son las opciones de configuración que puedes especificar para tu aplicación Spark, como la cantidad de recursos, las configuraciones específicas de Spark, etc.</a:t>
            </a:r>
          </a:p>
          <a:p>
            <a:pPr marL="742950" lvl="1" indent="-285750">
              <a:buFont typeface="Arial" panose="020B0604020202020204" pitchFamily="34" charset="0"/>
              <a:buChar char="•"/>
            </a:pPr>
            <a:r>
              <a:rPr lang="es-ES" b="1" i="0" u="none" strike="noStrike" dirty="0">
                <a:solidFill>
                  <a:srgbClr val="374151"/>
                </a:solidFill>
                <a:effectLst/>
                <a:latin typeface="Söhne"/>
              </a:rPr>
              <a:t>&lt;archivo_script.py&gt;</a:t>
            </a:r>
            <a:r>
              <a:rPr lang="es-ES" b="0" i="0" u="none" strike="noStrike" dirty="0">
                <a:solidFill>
                  <a:srgbClr val="374151"/>
                </a:solidFill>
                <a:effectLst/>
                <a:latin typeface="Söhne"/>
              </a:rPr>
              <a:t>: Es el archivo Python que contiene tu código de Spark.</a:t>
            </a:r>
          </a:p>
          <a:p>
            <a:pPr marL="742950" lvl="1" indent="-285750">
              <a:buFont typeface="Arial" panose="020B0604020202020204" pitchFamily="34" charset="0"/>
              <a:buChar char="•"/>
            </a:pPr>
            <a:r>
              <a:rPr lang="es-ES" b="1" i="0" u="none" strike="noStrike" dirty="0">
                <a:solidFill>
                  <a:srgbClr val="374151"/>
                </a:solidFill>
                <a:effectLst/>
                <a:latin typeface="Söhne"/>
              </a:rPr>
              <a:t>[argumentos_script]</a:t>
            </a:r>
            <a:r>
              <a:rPr lang="es-ES" b="0" i="0" u="none" strike="noStrike" dirty="0">
                <a:solidFill>
                  <a:srgbClr val="374151"/>
                </a:solidFill>
                <a:effectLst/>
                <a:latin typeface="Söhne"/>
              </a:rPr>
              <a:t>: Son argumentos específicos que puede tomar tu script si está diseñado para recibirlos.</a:t>
            </a:r>
          </a:p>
          <a:p>
            <a:pPr algn="l"/>
            <a:endParaRPr lang="es-ES" dirty="0">
              <a:solidFill>
                <a:srgbClr val="374151"/>
              </a:solidFill>
              <a:latin typeface="Söhne"/>
            </a:endParaRPr>
          </a:p>
          <a:p>
            <a:pPr algn="l"/>
            <a:r>
              <a:rPr lang="es-ES" b="0" i="0" u="none" strike="noStrike" dirty="0">
                <a:solidFill>
                  <a:srgbClr val="374151"/>
                </a:solidFill>
                <a:effectLst/>
                <a:latin typeface="Söhne"/>
              </a:rPr>
              <a:t>Las opciones de ejecución se detallan en la documentación de Spark. </a:t>
            </a:r>
          </a:p>
        </p:txBody>
      </p:sp>
    </p:spTree>
    <p:extLst>
      <p:ext uri="{BB962C8B-B14F-4D97-AF65-F5344CB8AC3E}">
        <p14:creationId xmlns:p14="http://schemas.microsoft.com/office/powerpoint/2010/main" val="281559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717F3E03-618D-D027-F89D-6B379B64CF68}"/>
              </a:ext>
            </a:extLst>
          </p:cNvPr>
          <p:cNvSpPr txBox="1"/>
          <p:nvPr/>
        </p:nvSpPr>
        <p:spPr>
          <a:xfrm>
            <a:off x="3877347" y="229726"/>
            <a:ext cx="4437305" cy="646331"/>
          </a:xfrm>
          <a:prstGeom prst="rect">
            <a:avLst/>
          </a:prstGeom>
          <a:noFill/>
        </p:spPr>
        <p:txBody>
          <a:bodyPr wrap="none" rtlCol="0">
            <a:spAutoFit/>
          </a:bodyPr>
          <a:lstStyle/>
          <a:p>
            <a:r>
              <a:rPr lang="es-ES" sz="3600" b="1" dirty="0"/>
              <a:t>POR QUÉ USAR SPARK</a:t>
            </a:r>
          </a:p>
        </p:txBody>
      </p:sp>
      <p:sp>
        <p:nvSpPr>
          <p:cNvPr id="3" name="CuadroTexto 2">
            <a:extLst>
              <a:ext uri="{FF2B5EF4-FFF2-40B4-BE49-F238E27FC236}">
                <a16:creationId xmlns:a16="http://schemas.microsoft.com/office/drawing/2014/main" id="{C7E8947F-EC35-ACA3-5DA8-F72E702316D8}"/>
              </a:ext>
            </a:extLst>
          </p:cNvPr>
          <p:cNvSpPr txBox="1"/>
          <p:nvPr/>
        </p:nvSpPr>
        <p:spPr>
          <a:xfrm>
            <a:off x="950976" y="1426464"/>
            <a:ext cx="5145024" cy="3970318"/>
          </a:xfrm>
          <a:prstGeom prst="rect">
            <a:avLst/>
          </a:prstGeom>
          <a:noFill/>
        </p:spPr>
        <p:txBody>
          <a:bodyPr wrap="square" rtlCol="0">
            <a:spAutoFit/>
          </a:bodyPr>
          <a:lstStyle/>
          <a:p>
            <a:r>
              <a:rPr lang="es-ES" dirty="0"/>
              <a:t>El problema que hemos planteado en este ejemplo, el conteo de palabras de un texto, es un caso específico que se puede resolver directamente con Python, como vemos en el código </a:t>
            </a:r>
            <a:r>
              <a:rPr lang="es-ES" sz="1600" dirty="0">
                <a:latin typeface="Fira Code" panose="020B0809050000020004" pitchFamily="34" charset="0"/>
                <a:ea typeface="Fira Code" panose="020B0809050000020004" pitchFamily="34" charset="0"/>
                <a:cs typeface="Fira Code" panose="020B0809050000020004" pitchFamily="34" charset="0"/>
              </a:rPr>
              <a:t>sin_spark.py</a:t>
            </a:r>
            <a:r>
              <a:rPr lang="es-ES" dirty="0"/>
              <a:t> que hay adjunto a esta presentación. Así que la cuestión es: ¿Por qué usar Spark?</a:t>
            </a:r>
          </a:p>
          <a:p>
            <a:endParaRPr lang="es-ES" dirty="0"/>
          </a:p>
          <a:p>
            <a:r>
              <a:rPr lang="es-ES" dirty="0"/>
              <a:t>Bien. Los problemas que se resuelven con Spark son aquellos que implican la gestión de volúmenes masivos de datos, y que no pueden resolverse directamente con Python. En esos casos, Spark aporta, entre otras, las ventajas que se detallan en el documento </a:t>
            </a:r>
            <a:r>
              <a:rPr lang="es-ES" b="1" dirty="0"/>
              <a:t>Ventajas de Spark.docx</a:t>
            </a:r>
            <a:r>
              <a:rPr lang="es-ES" dirty="0"/>
              <a:t>, adjunto a esta presentación.</a:t>
            </a:r>
          </a:p>
        </p:txBody>
      </p:sp>
      <p:pic>
        <p:nvPicPr>
          <p:cNvPr id="9" name="Imagen 8">
            <a:extLst>
              <a:ext uri="{FF2B5EF4-FFF2-40B4-BE49-F238E27FC236}">
                <a16:creationId xmlns:a16="http://schemas.microsoft.com/office/drawing/2014/main" id="{32609933-03C6-E939-7423-F202F7A65DCD}"/>
              </a:ext>
            </a:extLst>
          </p:cNvPr>
          <p:cNvPicPr>
            <a:picLocks noChangeAspect="1"/>
          </p:cNvPicPr>
          <p:nvPr/>
        </p:nvPicPr>
        <p:blipFill>
          <a:blip r:embed="rId3"/>
          <a:stretch>
            <a:fillRect/>
          </a:stretch>
        </p:blipFill>
        <p:spPr>
          <a:xfrm>
            <a:off x="6856618" y="2107549"/>
            <a:ext cx="4279900" cy="2857500"/>
          </a:xfrm>
          <a:prstGeom prst="rect">
            <a:avLst/>
          </a:prstGeom>
        </p:spPr>
      </p:pic>
    </p:spTree>
    <p:extLst>
      <p:ext uri="{BB962C8B-B14F-4D97-AF65-F5344CB8AC3E}">
        <p14:creationId xmlns:p14="http://schemas.microsoft.com/office/powerpoint/2010/main" val="391903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pic>
        <p:nvPicPr>
          <p:cNvPr id="3" name="Imagen 2">
            <a:extLst>
              <a:ext uri="{FF2B5EF4-FFF2-40B4-BE49-F238E27FC236}">
                <a16:creationId xmlns:a16="http://schemas.microsoft.com/office/drawing/2014/main" id="{72C5BFF7-AB69-72D7-8A8A-53981B4DD427}"/>
              </a:ext>
            </a:extLst>
          </p:cNvPr>
          <p:cNvPicPr>
            <a:picLocks noChangeAspect="1"/>
          </p:cNvPicPr>
          <p:nvPr/>
        </p:nvPicPr>
        <p:blipFill>
          <a:blip r:embed="rId3"/>
          <a:stretch>
            <a:fillRect/>
          </a:stretch>
        </p:blipFill>
        <p:spPr>
          <a:xfrm>
            <a:off x="2529580" y="1245389"/>
            <a:ext cx="7327392" cy="4892731"/>
          </a:xfrm>
          <a:prstGeom prst="rect">
            <a:avLst/>
          </a:prstGeom>
        </p:spPr>
      </p:pic>
    </p:spTree>
    <p:extLst>
      <p:ext uri="{BB962C8B-B14F-4D97-AF65-F5344CB8AC3E}">
        <p14:creationId xmlns:p14="http://schemas.microsoft.com/office/powerpoint/2010/main" val="32352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25F34711-8DBB-6467-1AF0-038836E13D21}"/>
              </a:ext>
            </a:extLst>
          </p:cNvPr>
          <p:cNvSpPr txBox="1"/>
          <p:nvPr/>
        </p:nvSpPr>
        <p:spPr>
          <a:xfrm>
            <a:off x="4340352" y="414391"/>
            <a:ext cx="3941785" cy="646331"/>
          </a:xfrm>
          <a:prstGeom prst="rect">
            <a:avLst/>
          </a:prstGeom>
          <a:noFill/>
        </p:spPr>
        <p:txBody>
          <a:bodyPr wrap="none" rtlCol="0">
            <a:spAutoFit/>
          </a:bodyPr>
          <a:lstStyle/>
          <a:p>
            <a:r>
              <a:rPr lang="es-ES" sz="3600" b="1" dirty="0"/>
              <a:t>CÓMO USAR SPARK</a:t>
            </a:r>
          </a:p>
        </p:txBody>
      </p:sp>
      <p:sp>
        <p:nvSpPr>
          <p:cNvPr id="3" name="CuadroTexto 2">
            <a:extLst>
              <a:ext uri="{FF2B5EF4-FFF2-40B4-BE49-F238E27FC236}">
                <a16:creationId xmlns:a16="http://schemas.microsoft.com/office/drawing/2014/main" id="{1FFA8EA7-E885-1397-C15F-D927470B8D92}"/>
              </a:ext>
            </a:extLst>
          </p:cNvPr>
          <p:cNvSpPr txBox="1"/>
          <p:nvPr/>
        </p:nvSpPr>
        <p:spPr>
          <a:xfrm>
            <a:off x="6193276" y="2036064"/>
            <a:ext cx="4864608" cy="3416320"/>
          </a:xfrm>
          <a:prstGeom prst="rect">
            <a:avLst/>
          </a:prstGeom>
          <a:noFill/>
        </p:spPr>
        <p:txBody>
          <a:bodyPr wrap="square" rtlCol="0">
            <a:spAutoFit/>
          </a:bodyPr>
          <a:lstStyle/>
          <a:p>
            <a:r>
              <a:rPr lang="es-ES" dirty="0"/>
              <a:t>Para trabajar con Spark es necesario descargarlo desde su página web: </a:t>
            </a:r>
            <a:r>
              <a:rPr lang="es-ES" dirty="0">
                <a:hlinkClick r:id="rId3"/>
              </a:rPr>
              <a:t>https://spark.apache.org/downloads.html</a:t>
            </a:r>
            <a:r>
              <a:rPr lang="es-ES" dirty="0"/>
              <a:t>. Tenemos que tener Apache Spark instalado y configurado en la máquina local desde la que vayamos a trabajar.</a:t>
            </a:r>
          </a:p>
          <a:p>
            <a:endParaRPr lang="es-ES" dirty="0"/>
          </a:p>
          <a:p>
            <a:r>
              <a:rPr lang="es-ES" dirty="0"/>
              <a:t>Una vez descargado tenemos que instalarlo y configurarlo para trabajar. Este proceso depende del sistema operativo que estemos usando. En esta presentación hablaremos de MacOS, Windows y Linux.</a:t>
            </a:r>
          </a:p>
        </p:txBody>
      </p:sp>
      <p:pic>
        <p:nvPicPr>
          <p:cNvPr id="9" name="Imagen 8">
            <a:extLst>
              <a:ext uri="{FF2B5EF4-FFF2-40B4-BE49-F238E27FC236}">
                <a16:creationId xmlns:a16="http://schemas.microsoft.com/office/drawing/2014/main" id="{4D6067D5-963B-EE56-1012-41B1DD169E70}"/>
              </a:ext>
            </a:extLst>
          </p:cNvPr>
          <p:cNvPicPr>
            <a:picLocks noChangeAspect="1"/>
          </p:cNvPicPr>
          <p:nvPr/>
        </p:nvPicPr>
        <p:blipFill>
          <a:blip r:embed="rId4"/>
          <a:stretch>
            <a:fillRect/>
          </a:stretch>
        </p:blipFill>
        <p:spPr>
          <a:xfrm>
            <a:off x="799455" y="2201993"/>
            <a:ext cx="4864608" cy="2532028"/>
          </a:xfrm>
          <a:prstGeom prst="rect">
            <a:avLst/>
          </a:prstGeom>
        </p:spPr>
      </p:pic>
    </p:spTree>
    <p:extLst>
      <p:ext uri="{BB962C8B-B14F-4D97-AF65-F5344CB8AC3E}">
        <p14:creationId xmlns:p14="http://schemas.microsoft.com/office/powerpoint/2010/main" val="325023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87994B93-98D0-B63F-5113-D340D6BC5D5D}"/>
              </a:ext>
            </a:extLst>
          </p:cNvPr>
          <p:cNvSpPr txBox="1"/>
          <p:nvPr/>
        </p:nvSpPr>
        <p:spPr>
          <a:xfrm>
            <a:off x="3950208" y="414391"/>
            <a:ext cx="5458546" cy="646331"/>
          </a:xfrm>
          <a:prstGeom prst="rect">
            <a:avLst/>
          </a:prstGeom>
          <a:noFill/>
        </p:spPr>
        <p:txBody>
          <a:bodyPr wrap="none" rtlCol="0">
            <a:spAutoFit/>
          </a:bodyPr>
          <a:lstStyle/>
          <a:p>
            <a:r>
              <a:rPr lang="es-ES" sz="3600" b="1" dirty="0"/>
              <a:t>INSTALAR SPARK EN MacOS</a:t>
            </a:r>
          </a:p>
        </p:txBody>
      </p:sp>
      <p:sp>
        <p:nvSpPr>
          <p:cNvPr id="3" name="CuadroTexto 2">
            <a:extLst>
              <a:ext uri="{FF2B5EF4-FFF2-40B4-BE49-F238E27FC236}">
                <a16:creationId xmlns:a16="http://schemas.microsoft.com/office/drawing/2014/main" id="{C55A53ED-23B8-21D9-1B8F-929FBED72381}"/>
              </a:ext>
            </a:extLst>
          </p:cNvPr>
          <p:cNvSpPr txBox="1"/>
          <p:nvPr/>
        </p:nvSpPr>
        <p:spPr>
          <a:xfrm>
            <a:off x="792480" y="1305342"/>
            <a:ext cx="10241280" cy="1477328"/>
          </a:xfrm>
          <a:prstGeom prst="rect">
            <a:avLst/>
          </a:prstGeom>
          <a:noFill/>
        </p:spPr>
        <p:txBody>
          <a:bodyPr wrap="square" rtlCol="0">
            <a:spAutoFit/>
          </a:bodyPr>
          <a:lstStyle/>
          <a:p>
            <a:r>
              <a:rPr lang="es-ES" dirty="0"/>
              <a:t>Lo descargamos desde su página oficial en </a:t>
            </a:r>
            <a:r>
              <a:rPr lang="es-ES" sz="1600" dirty="0" err="1">
                <a:latin typeface="Fira Code" panose="020B0809050000020004" pitchFamily="34" charset="0"/>
                <a:ea typeface="Fira Code" panose="020B0809050000020004" pitchFamily="34" charset="0"/>
                <a:cs typeface="Fira Code" panose="020B0809050000020004" pitchFamily="34" charset="0"/>
              </a:rPr>
              <a:t>Downloads</a:t>
            </a:r>
            <a:r>
              <a:rPr lang="es-ES" dirty="0"/>
              <a:t>. Allí se nos descarga un archivo comprimido llamado </a:t>
            </a:r>
            <a:r>
              <a:rPr lang="es-ES" sz="1600" dirty="0">
                <a:latin typeface="Fira Code" panose="020B0809050000020004" pitchFamily="34" charset="0"/>
                <a:ea typeface="Fira Code" panose="020B0809050000020004" pitchFamily="34" charset="0"/>
                <a:cs typeface="Fira Code" panose="020B0809050000020004" pitchFamily="34" charset="0"/>
              </a:rPr>
              <a:t>spark-3.5.0-bin-hadoop3.tar</a:t>
            </a:r>
            <a:r>
              <a:rPr lang="es-ES" dirty="0"/>
              <a:t>. Lo abrimos con el </a:t>
            </a:r>
            <a:r>
              <a:rPr lang="es-ES" sz="1600" dirty="0">
                <a:latin typeface="Fira Code" panose="020B0809050000020004" pitchFamily="34" charset="0"/>
                <a:ea typeface="Fira Code" panose="020B0809050000020004" pitchFamily="34" charset="0"/>
                <a:cs typeface="Fira Code" panose="020B0809050000020004" pitchFamily="34" charset="0"/>
              </a:rPr>
              <a:t>Unarchiver</a:t>
            </a:r>
            <a:r>
              <a:rPr lang="es-ES" dirty="0"/>
              <a:t> de Mac y obtendremos una carpeta a la que renombraremos como </a:t>
            </a:r>
            <a:r>
              <a:rPr lang="es-ES" sz="1600" dirty="0">
                <a:latin typeface="Fira Code" panose="020B0809050000020004" pitchFamily="34" charset="0"/>
                <a:ea typeface="Fira Code" panose="020B0809050000020004" pitchFamily="34" charset="0"/>
                <a:cs typeface="Fira Code" panose="020B0809050000020004" pitchFamily="34" charset="0"/>
              </a:rPr>
              <a:t>Spark</a:t>
            </a:r>
            <a:r>
              <a:rPr lang="es-ES" dirty="0"/>
              <a:t>. La trasladaremos al directorio de </a:t>
            </a:r>
            <a:r>
              <a:rPr lang="es-ES" sz="1600" dirty="0">
                <a:latin typeface="Fira Code" panose="020B0809050000020004" pitchFamily="34" charset="0"/>
                <a:ea typeface="Fira Code" panose="020B0809050000020004" pitchFamily="34" charset="0"/>
                <a:cs typeface="Fira Code" panose="020B0809050000020004" pitchFamily="34" charset="0"/>
              </a:rPr>
              <a:t>Applications</a:t>
            </a:r>
            <a:r>
              <a:rPr lang="es-ES" dirty="0"/>
              <a:t>.</a:t>
            </a:r>
          </a:p>
          <a:p>
            <a:r>
              <a:rPr lang="es-ES" dirty="0"/>
              <a:t>Ahora abriremos el fichero </a:t>
            </a:r>
            <a:r>
              <a:rPr lang="es-ES" b="1" i="0" u="none" strike="noStrike" dirty="0">
                <a:solidFill>
                  <a:srgbClr val="111827"/>
                </a:solidFill>
                <a:effectLst/>
                <a:latin typeface="Söhne Mono"/>
              </a:rPr>
              <a:t>~/.bash_profile</a:t>
            </a:r>
            <a:r>
              <a:rPr lang="es-ES" dirty="0"/>
              <a:t>, o bien </a:t>
            </a:r>
            <a:r>
              <a:rPr lang="es-ES" b="1" i="0" u="none" strike="noStrike" dirty="0">
                <a:solidFill>
                  <a:srgbClr val="111827"/>
                </a:solidFill>
                <a:effectLst/>
                <a:latin typeface="Söhne Mono"/>
              </a:rPr>
              <a:t>~/.zshrc</a:t>
            </a:r>
            <a:r>
              <a:rPr lang="es-ES" dirty="0"/>
              <a:t>, si estamos trabajando con la terminal </a:t>
            </a:r>
            <a:r>
              <a:rPr lang="es-ES" sz="1600" dirty="0">
                <a:latin typeface="Fira Code" panose="020B0809050000020004" pitchFamily="34" charset="0"/>
                <a:ea typeface="Fira Code" panose="020B0809050000020004" pitchFamily="34" charset="0"/>
                <a:cs typeface="Fira Code" panose="020B0809050000020004" pitchFamily="34" charset="0"/>
              </a:rPr>
              <a:t>zsh</a:t>
            </a:r>
            <a:r>
              <a:rPr lang="es-ES" dirty="0"/>
              <a:t> (ese último es mi caso). Al final de ese fichero añadiremos:</a:t>
            </a:r>
          </a:p>
        </p:txBody>
      </p:sp>
      <p:sp>
        <p:nvSpPr>
          <p:cNvPr id="5" name="CuadroTexto 4">
            <a:extLst>
              <a:ext uri="{FF2B5EF4-FFF2-40B4-BE49-F238E27FC236}">
                <a16:creationId xmlns:a16="http://schemas.microsoft.com/office/drawing/2014/main" id="{41A68694-8110-56D6-9A43-228F29BC2023}"/>
              </a:ext>
            </a:extLst>
          </p:cNvPr>
          <p:cNvSpPr txBox="1"/>
          <p:nvPr/>
        </p:nvSpPr>
        <p:spPr>
          <a:xfrm>
            <a:off x="792480" y="2842623"/>
            <a:ext cx="4116383" cy="646331"/>
          </a:xfrm>
          <a:prstGeom prst="rect">
            <a:avLst/>
          </a:prstGeom>
          <a:solidFill>
            <a:schemeClr val="tx1"/>
          </a:solidFill>
        </p:spPr>
        <p:txBody>
          <a:bodyPr wrap="none" rtlCol="0">
            <a:spAutoFit/>
          </a:bodyPr>
          <a:lstStyle/>
          <a:p>
            <a:r>
              <a:rPr lang="es-ES" dirty="0">
                <a:solidFill>
                  <a:srgbClr val="92D050"/>
                </a:solidFill>
              </a:rPr>
              <a:t>export SPARK_HOME=/Applications/Spark</a:t>
            </a:r>
          </a:p>
          <a:p>
            <a:r>
              <a:rPr lang="es-ES" dirty="0">
                <a:solidFill>
                  <a:srgbClr val="92D050"/>
                </a:solidFill>
              </a:rPr>
              <a:t>export PATH=$SPARK_HOME/bin:$PATH</a:t>
            </a:r>
          </a:p>
        </p:txBody>
      </p:sp>
      <p:sp>
        <p:nvSpPr>
          <p:cNvPr id="9" name="CuadroTexto 8">
            <a:extLst>
              <a:ext uri="{FF2B5EF4-FFF2-40B4-BE49-F238E27FC236}">
                <a16:creationId xmlns:a16="http://schemas.microsoft.com/office/drawing/2014/main" id="{C8431B4F-E741-70E0-A440-E4FDB3F5BFDE}"/>
              </a:ext>
            </a:extLst>
          </p:cNvPr>
          <p:cNvSpPr txBox="1"/>
          <p:nvPr/>
        </p:nvSpPr>
        <p:spPr>
          <a:xfrm>
            <a:off x="746241" y="3535120"/>
            <a:ext cx="10582656" cy="646331"/>
          </a:xfrm>
          <a:prstGeom prst="rect">
            <a:avLst/>
          </a:prstGeom>
          <a:noFill/>
        </p:spPr>
        <p:txBody>
          <a:bodyPr wrap="square" rtlCol="0">
            <a:spAutoFit/>
          </a:bodyPr>
          <a:lstStyle/>
          <a:p>
            <a:r>
              <a:rPr lang="es-ES" dirty="0"/>
              <a:t>Guardaremos el archivo con los cambios, y cerraremos el editor </a:t>
            </a:r>
            <a:r>
              <a:rPr lang="es-ES" sz="1600" dirty="0">
                <a:latin typeface="Fira Code" panose="020B0809050000020004" pitchFamily="34" charset="0"/>
                <a:ea typeface="Fira Code" panose="020B0809050000020004" pitchFamily="34" charset="0"/>
                <a:cs typeface="Fira Code" panose="020B0809050000020004" pitchFamily="34" charset="0"/>
              </a:rPr>
              <a:t>nano</a:t>
            </a:r>
            <a:r>
              <a:rPr lang="es-ES" dirty="0"/>
              <a:t>. Lo haremos con </a:t>
            </a:r>
            <a:r>
              <a:rPr lang="es-ES" sz="1600" dirty="0">
                <a:latin typeface="Fira Code" panose="020B0809050000020004" pitchFamily="34" charset="0"/>
                <a:ea typeface="Fira Code" panose="020B0809050000020004" pitchFamily="34" charset="0"/>
                <a:cs typeface="Fira Code" panose="020B0809050000020004" pitchFamily="34" charset="0"/>
              </a:rPr>
              <a:t>Ctrl-O</a:t>
            </a:r>
            <a:r>
              <a:rPr lang="es-ES" dirty="0"/>
              <a:t> para grabar, confirmando el mismo nombre que tiene el archivo, y </a:t>
            </a:r>
            <a:r>
              <a:rPr lang="es-ES" sz="1600" dirty="0">
                <a:latin typeface="Fira Code" panose="020B0809050000020004" pitchFamily="34" charset="0"/>
                <a:ea typeface="Fira Code" panose="020B0809050000020004" pitchFamily="34" charset="0"/>
                <a:cs typeface="Fira Code" panose="020B0809050000020004" pitchFamily="34" charset="0"/>
              </a:rPr>
              <a:t>Ctrl-X</a:t>
            </a:r>
            <a:r>
              <a:rPr lang="es-ES" dirty="0"/>
              <a:t> para salir del editor.</a:t>
            </a:r>
          </a:p>
        </p:txBody>
      </p:sp>
      <p:sp>
        <p:nvSpPr>
          <p:cNvPr id="10" name="CuadroTexto 9">
            <a:extLst>
              <a:ext uri="{FF2B5EF4-FFF2-40B4-BE49-F238E27FC236}">
                <a16:creationId xmlns:a16="http://schemas.microsoft.com/office/drawing/2014/main" id="{DA19EF0B-A50D-1535-1425-18976E7EA067}"/>
              </a:ext>
            </a:extLst>
          </p:cNvPr>
          <p:cNvSpPr txBox="1"/>
          <p:nvPr/>
        </p:nvSpPr>
        <p:spPr>
          <a:xfrm>
            <a:off x="746241" y="4187476"/>
            <a:ext cx="10235879" cy="369332"/>
          </a:xfrm>
          <a:prstGeom prst="rect">
            <a:avLst/>
          </a:prstGeom>
          <a:noFill/>
        </p:spPr>
        <p:txBody>
          <a:bodyPr wrap="none" rtlCol="0">
            <a:spAutoFit/>
          </a:bodyPr>
          <a:lstStyle/>
          <a:p>
            <a:r>
              <a:rPr lang="es-ES" dirty="0"/>
              <a:t>A continuación deberemos actualizar las variables de entorno. Si estamos usando bash-profile teclearemos:</a:t>
            </a:r>
          </a:p>
        </p:txBody>
      </p:sp>
      <p:sp>
        <p:nvSpPr>
          <p:cNvPr id="11" name="CuadroTexto 10">
            <a:extLst>
              <a:ext uri="{FF2B5EF4-FFF2-40B4-BE49-F238E27FC236}">
                <a16:creationId xmlns:a16="http://schemas.microsoft.com/office/drawing/2014/main" id="{CFD7F9B8-65AC-7BA0-33E0-372069D31A63}"/>
              </a:ext>
            </a:extLst>
          </p:cNvPr>
          <p:cNvSpPr txBox="1"/>
          <p:nvPr/>
        </p:nvSpPr>
        <p:spPr>
          <a:xfrm>
            <a:off x="792480" y="4660408"/>
            <a:ext cx="2295115" cy="369332"/>
          </a:xfrm>
          <a:prstGeom prst="rect">
            <a:avLst/>
          </a:prstGeom>
          <a:solidFill>
            <a:schemeClr val="tx1"/>
          </a:solidFill>
        </p:spPr>
        <p:txBody>
          <a:bodyPr wrap="none" rtlCol="0">
            <a:spAutoFit/>
          </a:bodyPr>
          <a:lstStyle/>
          <a:p>
            <a:r>
              <a:rPr lang="es-ES" dirty="0">
                <a:solidFill>
                  <a:srgbClr val="92D050"/>
                </a:solidFill>
              </a:rPr>
              <a:t>source ~/.bash_profile</a:t>
            </a:r>
          </a:p>
        </p:txBody>
      </p:sp>
      <p:sp>
        <p:nvSpPr>
          <p:cNvPr id="12" name="CuadroTexto 11">
            <a:extLst>
              <a:ext uri="{FF2B5EF4-FFF2-40B4-BE49-F238E27FC236}">
                <a16:creationId xmlns:a16="http://schemas.microsoft.com/office/drawing/2014/main" id="{2617A45A-BBEF-99AA-0619-90803B0DDE5E}"/>
              </a:ext>
            </a:extLst>
          </p:cNvPr>
          <p:cNvSpPr txBox="1"/>
          <p:nvPr/>
        </p:nvSpPr>
        <p:spPr>
          <a:xfrm>
            <a:off x="681915" y="5142944"/>
            <a:ext cx="3823291" cy="369332"/>
          </a:xfrm>
          <a:prstGeom prst="rect">
            <a:avLst/>
          </a:prstGeom>
          <a:noFill/>
        </p:spPr>
        <p:txBody>
          <a:bodyPr wrap="none" rtlCol="0">
            <a:spAutoFit/>
          </a:bodyPr>
          <a:lstStyle/>
          <a:p>
            <a:r>
              <a:rPr lang="es-ES" dirty="0"/>
              <a:t>Si nuestra terminal es zsh teclearemos:</a:t>
            </a:r>
          </a:p>
        </p:txBody>
      </p:sp>
      <p:sp>
        <p:nvSpPr>
          <p:cNvPr id="13" name="CuadroTexto 12">
            <a:extLst>
              <a:ext uri="{FF2B5EF4-FFF2-40B4-BE49-F238E27FC236}">
                <a16:creationId xmlns:a16="http://schemas.microsoft.com/office/drawing/2014/main" id="{4CA4186B-8B4A-4F7C-6F09-0FF228B8D178}"/>
              </a:ext>
            </a:extLst>
          </p:cNvPr>
          <p:cNvSpPr txBox="1"/>
          <p:nvPr/>
        </p:nvSpPr>
        <p:spPr>
          <a:xfrm>
            <a:off x="793989" y="5560420"/>
            <a:ext cx="1599990" cy="369332"/>
          </a:xfrm>
          <a:prstGeom prst="rect">
            <a:avLst/>
          </a:prstGeom>
          <a:solidFill>
            <a:schemeClr val="tx1"/>
          </a:solidFill>
        </p:spPr>
        <p:txBody>
          <a:bodyPr wrap="none" rtlCol="0">
            <a:spAutoFit/>
          </a:bodyPr>
          <a:lstStyle/>
          <a:p>
            <a:r>
              <a:rPr lang="es-ES" dirty="0">
                <a:solidFill>
                  <a:srgbClr val="92D050"/>
                </a:solidFill>
              </a:rPr>
              <a:t>source ~/.zshrc</a:t>
            </a:r>
          </a:p>
        </p:txBody>
      </p:sp>
    </p:spTree>
    <p:extLst>
      <p:ext uri="{BB962C8B-B14F-4D97-AF65-F5344CB8AC3E}">
        <p14:creationId xmlns:p14="http://schemas.microsoft.com/office/powerpoint/2010/main" val="281323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0873B837-7731-0FBC-83D7-63F9069D0AFF}"/>
              </a:ext>
            </a:extLst>
          </p:cNvPr>
          <p:cNvSpPr txBox="1"/>
          <p:nvPr/>
        </p:nvSpPr>
        <p:spPr>
          <a:xfrm>
            <a:off x="3913632" y="414391"/>
            <a:ext cx="5338064" cy="646331"/>
          </a:xfrm>
          <a:prstGeom prst="rect">
            <a:avLst/>
          </a:prstGeom>
          <a:noFill/>
        </p:spPr>
        <p:txBody>
          <a:bodyPr wrap="none" rtlCol="0">
            <a:spAutoFit/>
          </a:bodyPr>
          <a:lstStyle/>
          <a:p>
            <a:r>
              <a:rPr lang="es-ES" sz="3600" b="1" dirty="0"/>
              <a:t>PROBAR SPARK EN MacOS</a:t>
            </a:r>
          </a:p>
        </p:txBody>
      </p:sp>
      <p:sp>
        <p:nvSpPr>
          <p:cNvPr id="3" name="CuadroTexto 2">
            <a:extLst>
              <a:ext uri="{FF2B5EF4-FFF2-40B4-BE49-F238E27FC236}">
                <a16:creationId xmlns:a16="http://schemas.microsoft.com/office/drawing/2014/main" id="{05C903FA-D5A9-7858-E1D7-0F423DF421D3}"/>
              </a:ext>
            </a:extLst>
          </p:cNvPr>
          <p:cNvSpPr txBox="1"/>
          <p:nvPr/>
        </p:nvSpPr>
        <p:spPr>
          <a:xfrm>
            <a:off x="914400" y="1357108"/>
            <a:ext cx="8949886" cy="369332"/>
          </a:xfrm>
          <a:prstGeom prst="rect">
            <a:avLst/>
          </a:prstGeom>
          <a:noFill/>
        </p:spPr>
        <p:txBody>
          <a:bodyPr wrap="none" rtlCol="0">
            <a:spAutoFit/>
          </a:bodyPr>
          <a:lstStyle/>
          <a:p>
            <a:r>
              <a:rPr lang="es-ES" dirty="0"/>
              <a:t>Una vez instalado vamos a comprobar que ha quedado correctamente. Para ello teclearemos:</a:t>
            </a:r>
          </a:p>
        </p:txBody>
      </p:sp>
      <p:sp>
        <p:nvSpPr>
          <p:cNvPr id="5" name="CuadroTexto 4">
            <a:extLst>
              <a:ext uri="{FF2B5EF4-FFF2-40B4-BE49-F238E27FC236}">
                <a16:creationId xmlns:a16="http://schemas.microsoft.com/office/drawing/2014/main" id="{370DD743-F2D2-7499-EE75-86609B2D60F6}"/>
              </a:ext>
            </a:extLst>
          </p:cNvPr>
          <p:cNvSpPr txBox="1"/>
          <p:nvPr/>
        </p:nvSpPr>
        <p:spPr>
          <a:xfrm>
            <a:off x="999744" y="1770514"/>
            <a:ext cx="1542410" cy="338554"/>
          </a:xfrm>
          <a:prstGeom prst="rect">
            <a:avLst/>
          </a:prstGeom>
          <a:solidFill>
            <a:schemeClr val="tx1"/>
          </a:solidFill>
        </p:spPr>
        <p:txBody>
          <a:bodyPr wrap="none" rtlCol="0">
            <a:spAutoFit/>
          </a:bodyPr>
          <a:lstStyle/>
          <a:p>
            <a:r>
              <a:rPr lang="es-ES" sz="1600" i="0" u="none" strike="noStrike" dirty="0">
                <a:solidFill>
                  <a:srgbClr val="92D050"/>
                </a:solidFill>
                <a:effectLst/>
                <a:latin typeface="Fira Code" panose="020B0809050000020004" pitchFamily="34" charset="0"/>
                <a:ea typeface="Fira Code" panose="020B0809050000020004" pitchFamily="34" charset="0"/>
                <a:cs typeface="Fira Code" panose="020B0809050000020004" pitchFamily="34" charset="0"/>
              </a:rPr>
              <a:t>spark-shell</a:t>
            </a:r>
            <a:endParaRPr lang="es-ES" sz="1600" dirty="0">
              <a:solidFill>
                <a:srgbClr val="92D050"/>
              </a:solidFill>
              <a:latin typeface="Fira Code" panose="020B0809050000020004" pitchFamily="34" charset="0"/>
              <a:ea typeface="Fira Code" panose="020B0809050000020004" pitchFamily="34" charset="0"/>
              <a:cs typeface="Fira Code" panose="020B0809050000020004" pitchFamily="34" charset="0"/>
            </a:endParaRPr>
          </a:p>
        </p:txBody>
      </p:sp>
      <p:sp>
        <p:nvSpPr>
          <p:cNvPr id="9" name="CuadroTexto 8">
            <a:extLst>
              <a:ext uri="{FF2B5EF4-FFF2-40B4-BE49-F238E27FC236}">
                <a16:creationId xmlns:a16="http://schemas.microsoft.com/office/drawing/2014/main" id="{3D4FE5BF-A9A0-B408-6B54-46D51B020445}"/>
              </a:ext>
            </a:extLst>
          </p:cNvPr>
          <p:cNvSpPr txBox="1"/>
          <p:nvPr/>
        </p:nvSpPr>
        <p:spPr>
          <a:xfrm>
            <a:off x="914400" y="2167353"/>
            <a:ext cx="9572236" cy="369332"/>
          </a:xfrm>
          <a:prstGeom prst="rect">
            <a:avLst/>
          </a:prstGeom>
          <a:noFill/>
        </p:spPr>
        <p:txBody>
          <a:bodyPr wrap="none" rtlCol="0">
            <a:spAutoFit/>
          </a:bodyPr>
          <a:lstStyle/>
          <a:p>
            <a:r>
              <a:rPr lang="es-ES" dirty="0"/>
              <a:t>Si todo ha quedado bien veremos un mensaje de bienvenida y el prompt de Spark en la terminal, así:</a:t>
            </a:r>
          </a:p>
        </p:txBody>
      </p:sp>
      <p:sp>
        <p:nvSpPr>
          <p:cNvPr id="10" name="CuadroTexto 9">
            <a:extLst>
              <a:ext uri="{FF2B5EF4-FFF2-40B4-BE49-F238E27FC236}">
                <a16:creationId xmlns:a16="http://schemas.microsoft.com/office/drawing/2014/main" id="{4F438135-E659-AA17-1850-8F98E1FB28FE}"/>
              </a:ext>
            </a:extLst>
          </p:cNvPr>
          <p:cNvSpPr txBox="1"/>
          <p:nvPr/>
        </p:nvSpPr>
        <p:spPr>
          <a:xfrm>
            <a:off x="999744" y="2594970"/>
            <a:ext cx="829073" cy="307777"/>
          </a:xfrm>
          <a:prstGeom prst="rect">
            <a:avLst/>
          </a:prstGeom>
          <a:solidFill>
            <a:schemeClr val="tx1"/>
          </a:solidFill>
        </p:spPr>
        <p:txBody>
          <a:bodyPr wrap="none" rtlCol="0">
            <a:spAutoFit/>
          </a:bodyPr>
          <a:lstStyle/>
          <a:p>
            <a:r>
              <a:rPr lang="es-ES" sz="1400" dirty="0">
                <a:solidFill>
                  <a:srgbClr val="C814C9"/>
                </a:solidFill>
                <a:effectLst/>
                <a:latin typeface="Andale Mono" panose="020B0509000000000004" pitchFamily="49" charset="0"/>
              </a:rPr>
              <a:t>scala&gt;</a:t>
            </a:r>
            <a:endParaRPr lang="es-ES" sz="1400" dirty="0">
              <a:solidFill>
                <a:srgbClr val="2FFF12"/>
              </a:solidFill>
              <a:effectLst/>
              <a:latin typeface="Andale Mono" panose="020B0509000000000004" pitchFamily="49" charset="0"/>
            </a:endParaRPr>
          </a:p>
        </p:txBody>
      </p:sp>
      <p:sp>
        <p:nvSpPr>
          <p:cNvPr id="11" name="CuadroTexto 10">
            <a:extLst>
              <a:ext uri="{FF2B5EF4-FFF2-40B4-BE49-F238E27FC236}">
                <a16:creationId xmlns:a16="http://schemas.microsoft.com/office/drawing/2014/main" id="{1A6C94A4-4284-B810-E1C4-7E02E07D2669}"/>
              </a:ext>
            </a:extLst>
          </p:cNvPr>
          <p:cNvSpPr txBox="1"/>
          <p:nvPr/>
        </p:nvSpPr>
        <p:spPr>
          <a:xfrm>
            <a:off x="914400" y="3034253"/>
            <a:ext cx="10168128" cy="646331"/>
          </a:xfrm>
          <a:prstGeom prst="rect">
            <a:avLst/>
          </a:prstGeom>
          <a:noFill/>
        </p:spPr>
        <p:txBody>
          <a:bodyPr wrap="square" rtlCol="0">
            <a:spAutoFit/>
          </a:bodyPr>
          <a:lstStyle/>
          <a:p>
            <a:r>
              <a:rPr lang="es-ES" dirty="0"/>
              <a:t>Teclearemos un comando simple. El que mostramos aquí suma los números del 1 al 10. No es nada especial, pero nos vale como prueba. </a:t>
            </a:r>
          </a:p>
        </p:txBody>
      </p:sp>
      <p:sp>
        <p:nvSpPr>
          <p:cNvPr id="12" name="CuadroTexto 11">
            <a:extLst>
              <a:ext uri="{FF2B5EF4-FFF2-40B4-BE49-F238E27FC236}">
                <a16:creationId xmlns:a16="http://schemas.microsoft.com/office/drawing/2014/main" id="{E4E77002-3106-E95D-97B5-4F8D60CCF01A}"/>
              </a:ext>
            </a:extLst>
          </p:cNvPr>
          <p:cNvSpPr txBox="1"/>
          <p:nvPr/>
        </p:nvSpPr>
        <p:spPr>
          <a:xfrm>
            <a:off x="966898" y="3767459"/>
            <a:ext cx="3299301" cy="307777"/>
          </a:xfrm>
          <a:prstGeom prst="rect">
            <a:avLst/>
          </a:prstGeom>
          <a:solidFill>
            <a:schemeClr val="tx1"/>
          </a:solidFill>
        </p:spPr>
        <p:txBody>
          <a:bodyPr wrap="none" rtlCol="0">
            <a:spAutoFit/>
          </a:bodyPr>
          <a:lstStyle/>
          <a:p>
            <a:r>
              <a:rPr lang="es-ES" sz="1400" dirty="0">
                <a:solidFill>
                  <a:srgbClr val="2FFF12"/>
                </a:solidFill>
                <a:effectLst/>
                <a:latin typeface="Andale Mono" panose="020B0509000000000004" pitchFamily="49" charset="0"/>
              </a:rPr>
              <a:t>sc.parallelize(1 to 10).sum()</a:t>
            </a:r>
          </a:p>
        </p:txBody>
      </p:sp>
      <p:sp>
        <p:nvSpPr>
          <p:cNvPr id="13" name="CuadroTexto 12">
            <a:extLst>
              <a:ext uri="{FF2B5EF4-FFF2-40B4-BE49-F238E27FC236}">
                <a16:creationId xmlns:a16="http://schemas.microsoft.com/office/drawing/2014/main" id="{3666218D-308E-03EE-2975-436C2F59D95C}"/>
              </a:ext>
            </a:extLst>
          </p:cNvPr>
          <p:cNvSpPr txBox="1"/>
          <p:nvPr/>
        </p:nvSpPr>
        <p:spPr>
          <a:xfrm>
            <a:off x="899997" y="4240526"/>
            <a:ext cx="5330115" cy="646331"/>
          </a:xfrm>
          <a:prstGeom prst="rect">
            <a:avLst/>
          </a:prstGeom>
          <a:noFill/>
        </p:spPr>
        <p:txBody>
          <a:bodyPr wrap="square" rtlCol="0">
            <a:spAutoFit/>
          </a:bodyPr>
          <a:lstStyle/>
          <a:p>
            <a:r>
              <a:rPr lang="es-ES" dirty="0"/>
              <a:t>Si todo ha ido bien, nos mostrará la suma, que es 55, como número flotante:</a:t>
            </a:r>
          </a:p>
        </p:txBody>
      </p:sp>
      <p:sp>
        <p:nvSpPr>
          <p:cNvPr id="14" name="CuadroTexto 13">
            <a:extLst>
              <a:ext uri="{FF2B5EF4-FFF2-40B4-BE49-F238E27FC236}">
                <a16:creationId xmlns:a16="http://schemas.microsoft.com/office/drawing/2014/main" id="{817B7C3C-B2AA-BDBA-F7F9-640163FA73FB}"/>
              </a:ext>
            </a:extLst>
          </p:cNvPr>
          <p:cNvSpPr txBox="1"/>
          <p:nvPr/>
        </p:nvSpPr>
        <p:spPr>
          <a:xfrm>
            <a:off x="929121" y="4951681"/>
            <a:ext cx="2225289" cy="307777"/>
          </a:xfrm>
          <a:prstGeom prst="rect">
            <a:avLst/>
          </a:prstGeom>
          <a:solidFill>
            <a:schemeClr val="tx1"/>
          </a:solidFill>
        </p:spPr>
        <p:txBody>
          <a:bodyPr wrap="none" rtlCol="0">
            <a:spAutoFit/>
          </a:bodyPr>
          <a:lstStyle/>
          <a:p>
            <a:r>
              <a:rPr lang="es-ES" sz="1400" dirty="0">
                <a:solidFill>
                  <a:srgbClr val="400BD9"/>
                </a:solidFill>
                <a:effectLst/>
                <a:latin typeface="Andale Mono" panose="020B0509000000000004" pitchFamily="49" charset="0"/>
              </a:rPr>
              <a:t>res0</a:t>
            </a:r>
            <a:r>
              <a:rPr lang="es-ES" sz="1400" dirty="0">
                <a:solidFill>
                  <a:srgbClr val="2FFF12"/>
                </a:solidFill>
                <a:effectLst/>
                <a:latin typeface="Andale Mono" panose="020B0509000000000004" pitchFamily="49" charset="0"/>
              </a:rPr>
              <a:t>: </a:t>
            </a:r>
            <a:r>
              <a:rPr lang="es-ES" sz="1400" dirty="0">
                <a:solidFill>
                  <a:srgbClr val="2FB41D"/>
                </a:solidFill>
                <a:effectLst/>
                <a:latin typeface="Andale Mono" panose="020B0509000000000004" pitchFamily="49" charset="0"/>
              </a:rPr>
              <a:t>Double</a:t>
            </a:r>
            <a:r>
              <a:rPr lang="es-ES" sz="1400" dirty="0">
                <a:solidFill>
                  <a:srgbClr val="2FFF12"/>
                </a:solidFill>
                <a:effectLst/>
                <a:latin typeface="Andale Mono" panose="020B0509000000000004" pitchFamily="49" charset="0"/>
              </a:rPr>
              <a:t> = 55.0</a:t>
            </a:r>
          </a:p>
        </p:txBody>
      </p:sp>
      <p:pic>
        <p:nvPicPr>
          <p:cNvPr id="18" name="Imagen 17">
            <a:extLst>
              <a:ext uri="{FF2B5EF4-FFF2-40B4-BE49-F238E27FC236}">
                <a16:creationId xmlns:a16="http://schemas.microsoft.com/office/drawing/2014/main" id="{AE5A4961-5044-6655-82C5-049AC4436BA9}"/>
              </a:ext>
            </a:extLst>
          </p:cNvPr>
          <p:cNvPicPr>
            <a:picLocks noChangeAspect="1"/>
          </p:cNvPicPr>
          <p:nvPr/>
        </p:nvPicPr>
        <p:blipFill>
          <a:blip r:embed="rId3"/>
          <a:stretch>
            <a:fillRect/>
          </a:stretch>
        </p:blipFill>
        <p:spPr>
          <a:xfrm>
            <a:off x="8314886" y="3921347"/>
            <a:ext cx="1549400" cy="1905000"/>
          </a:xfrm>
          <a:prstGeom prst="rect">
            <a:avLst/>
          </a:prstGeom>
        </p:spPr>
      </p:pic>
    </p:spTree>
    <p:extLst>
      <p:ext uri="{BB962C8B-B14F-4D97-AF65-F5344CB8AC3E}">
        <p14:creationId xmlns:p14="http://schemas.microsoft.com/office/powerpoint/2010/main" val="187823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66F49656-CB3D-F83D-2F8A-D5B17F84ECD3}"/>
              </a:ext>
            </a:extLst>
          </p:cNvPr>
          <p:cNvSpPr txBox="1"/>
          <p:nvPr/>
        </p:nvSpPr>
        <p:spPr>
          <a:xfrm>
            <a:off x="3791712" y="414391"/>
            <a:ext cx="6181629" cy="646331"/>
          </a:xfrm>
          <a:prstGeom prst="rect">
            <a:avLst/>
          </a:prstGeom>
          <a:noFill/>
        </p:spPr>
        <p:txBody>
          <a:bodyPr wrap="none" rtlCol="0">
            <a:spAutoFit/>
          </a:bodyPr>
          <a:lstStyle/>
          <a:p>
            <a:r>
              <a:rPr lang="es-ES" sz="3600" b="1" dirty="0"/>
              <a:t>INSTALAR SPARK EN WINDOWS</a:t>
            </a:r>
          </a:p>
        </p:txBody>
      </p:sp>
      <p:sp>
        <p:nvSpPr>
          <p:cNvPr id="3" name="CuadroTexto 2">
            <a:extLst>
              <a:ext uri="{FF2B5EF4-FFF2-40B4-BE49-F238E27FC236}">
                <a16:creationId xmlns:a16="http://schemas.microsoft.com/office/drawing/2014/main" id="{322CA3E1-EAB4-66AD-F34E-548F13237EE8}"/>
              </a:ext>
            </a:extLst>
          </p:cNvPr>
          <p:cNvSpPr txBox="1"/>
          <p:nvPr/>
        </p:nvSpPr>
        <p:spPr>
          <a:xfrm>
            <a:off x="835152" y="1529678"/>
            <a:ext cx="10521696" cy="4801314"/>
          </a:xfrm>
          <a:prstGeom prst="rect">
            <a:avLst/>
          </a:prstGeom>
          <a:noFill/>
        </p:spPr>
        <p:txBody>
          <a:bodyPr wrap="square" rtlCol="0">
            <a:spAutoFit/>
          </a:bodyPr>
          <a:lstStyle/>
          <a:p>
            <a:pPr algn="l"/>
            <a:r>
              <a:rPr lang="es-ES" b="0" i="0" u="none" strike="noStrike" dirty="0">
                <a:solidFill>
                  <a:srgbClr val="374151"/>
                </a:solidFill>
                <a:effectLst/>
                <a:latin typeface="Söhne"/>
              </a:rPr>
              <a:t>La instalación de Apache Spark en Windows puede ser un poco diferente debido a las diferencias en la plataforma. Aquí, es común usar Spark en un entorno de desarrollo como PyCharm o Anaconda. </a:t>
            </a:r>
            <a:r>
              <a:rPr lang="es-ES" dirty="0">
                <a:solidFill>
                  <a:srgbClr val="374151"/>
                </a:solidFill>
                <a:latin typeface="Söhne"/>
              </a:rPr>
              <a:t>Seguiremos </a:t>
            </a:r>
            <a:r>
              <a:rPr lang="es-ES" b="0" i="0" u="none" strike="noStrike" dirty="0">
                <a:solidFill>
                  <a:srgbClr val="374151"/>
                </a:solidFill>
                <a:effectLst/>
                <a:latin typeface="Söhne"/>
              </a:rPr>
              <a:t>estos pasos generales:</a:t>
            </a:r>
          </a:p>
          <a:p>
            <a:pPr algn="l"/>
            <a:endParaRPr lang="es-ES" b="0" i="0" u="none" strike="noStrike" dirty="0">
              <a:solidFill>
                <a:srgbClr val="374151"/>
              </a:solidFill>
              <a:effectLst/>
              <a:latin typeface="Söhne"/>
            </a:endParaRPr>
          </a:p>
          <a:p>
            <a:pPr marL="342900" indent="-342900" algn="l">
              <a:buFont typeface="+mj-lt"/>
              <a:buAutoNum type="arabicPeriod"/>
            </a:pPr>
            <a:r>
              <a:rPr lang="es-ES" b="0" i="0" u="none" strike="noStrike" dirty="0">
                <a:solidFill>
                  <a:srgbClr val="374151"/>
                </a:solidFill>
                <a:effectLst/>
                <a:latin typeface="Söhne"/>
              </a:rPr>
              <a:t>Descarga la versión preconstruida de Spark para Windows desde el sitio web oficial de Spark (</a:t>
            </a:r>
            <a:r>
              <a:rPr lang="es-ES" b="0" i="0" u="none" strike="noStrike" dirty="0">
                <a:solidFill>
                  <a:srgbClr val="374151"/>
                </a:solidFill>
                <a:effectLst/>
                <a:latin typeface="Söhne"/>
                <a:hlinkClick r:id="rId3"/>
              </a:rPr>
              <a:t>https://spark.apache.org/downloads.html</a:t>
            </a:r>
            <a:r>
              <a:rPr lang="es-ES" b="0" i="0" u="none" strike="noStrike" dirty="0">
                <a:solidFill>
                  <a:srgbClr val="374151"/>
                </a:solidFill>
                <a:effectLst/>
                <a:latin typeface="Söhne"/>
              </a:rPr>
              <a:t>).</a:t>
            </a:r>
          </a:p>
          <a:p>
            <a:pPr marL="342900" indent="-342900" algn="l">
              <a:buFont typeface="+mj-lt"/>
              <a:buAutoNum type="arabicPeriod"/>
            </a:pPr>
            <a:r>
              <a:rPr lang="es-ES" b="0" i="0" u="none" strike="noStrike" dirty="0">
                <a:solidFill>
                  <a:srgbClr val="374151"/>
                </a:solidFill>
                <a:effectLst/>
                <a:latin typeface="Söhne"/>
              </a:rPr>
              <a:t>Descomprimiremos el archivo en una ubicación de nuestra elección (para este caso, la carpeta </a:t>
            </a:r>
            <a:r>
              <a:rPr lang="es-ES" sz="1400" b="0" i="0" u="none" strike="noStrike" dirty="0">
                <a:solidFill>
                  <a:srgbClr val="374151"/>
                </a:solidFill>
                <a:effectLst/>
                <a:latin typeface="Fira Code" panose="020B0809050000020004" pitchFamily="34" charset="0"/>
                <a:ea typeface="Fira Code" panose="020B0809050000020004" pitchFamily="34" charset="0"/>
                <a:cs typeface="Fira Code" panose="020B0809050000020004" pitchFamily="34" charset="0"/>
              </a:rPr>
              <a:t>Spark</a:t>
            </a:r>
            <a:r>
              <a:rPr lang="es-ES" b="0" i="0" u="none" strike="noStrike" dirty="0">
                <a:solidFill>
                  <a:srgbClr val="374151"/>
                </a:solidFill>
                <a:effectLst/>
                <a:latin typeface="Söhne"/>
              </a:rPr>
              <a:t> la pondremos en </a:t>
            </a:r>
            <a:r>
              <a:rPr lang="es-ES" sz="1400" b="0" i="0" u="none" strike="noStrike" dirty="0">
                <a:solidFill>
                  <a:srgbClr val="374151"/>
                </a:solidFill>
                <a:effectLst/>
                <a:latin typeface="Fira Code" panose="020B0809050000020004" pitchFamily="34" charset="0"/>
                <a:ea typeface="Fira Code" panose="020B0809050000020004" pitchFamily="34" charset="0"/>
                <a:cs typeface="Fira Code" panose="020B0809050000020004" pitchFamily="34" charset="0"/>
              </a:rPr>
              <a:t>Archivos de programa</a:t>
            </a:r>
            <a:r>
              <a:rPr lang="es-ES" b="0" i="0" u="none" strike="noStrike" dirty="0">
                <a:solidFill>
                  <a:srgbClr val="374151"/>
                </a:solidFill>
                <a:effectLst/>
                <a:latin typeface="Söhne"/>
              </a:rPr>
              <a:t>).</a:t>
            </a:r>
          </a:p>
          <a:p>
            <a:pPr marL="342900" indent="-342900" algn="l">
              <a:buFont typeface="+mj-lt"/>
              <a:buAutoNum type="arabicPeriod"/>
            </a:pPr>
            <a:r>
              <a:rPr lang="es-ES" b="0" i="0" u="none" strike="noStrike" dirty="0">
                <a:solidFill>
                  <a:srgbClr val="374151"/>
                </a:solidFill>
                <a:effectLst/>
                <a:latin typeface="Söhne"/>
              </a:rPr>
              <a:t>Configuraremos las variables del sistema:</a:t>
            </a:r>
          </a:p>
          <a:p>
            <a:pPr marL="742950" lvl="1" indent="-285750">
              <a:buFont typeface="Arial" panose="020B0604020202020204" pitchFamily="34" charset="0"/>
              <a:buChar char="•"/>
            </a:pPr>
            <a:r>
              <a:rPr lang="es-ES" b="0" i="0" u="none" strike="noStrike" dirty="0">
                <a:solidFill>
                  <a:srgbClr val="374151"/>
                </a:solidFill>
                <a:effectLst/>
                <a:latin typeface="Söhne"/>
              </a:rPr>
              <a:t>Abre el "Panel de control" y busca "Variables de entorno" o "Editar las variables de entorno del sistema" en la barra de búsqueda. También puedes acceder a esta configuración a través de las Propiedades del Sistema.</a:t>
            </a:r>
          </a:p>
          <a:p>
            <a:pPr marL="742950" lvl="1" indent="-285750">
              <a:buFont typeface="Arial" panose="020B0604020202020204" pitchFamily="34" charset="0"/>
              <a:buChar char="•"/>
            </a:pPr>
            <a:r>
              <a:rPr lang="es-ES" b="0" i="0" u="none" strike="noStrike" dirty="0">
                <a:solidFill>
                  <a:srgbClr val="374151"/>
                </a:solidFill>
                <a:effectLst/>
                <a:latin typeface="Söhne"/>
              </a:rPr>
              <a:t>En la sección "Variables del sistema", haz clic en "Nueva" para agregar una nueva variable del sistema.</a:t>
            </a:r>
          </a:p>
          <a:p>
            <a:pPr marL="742950" lvl="1" indent="-285750">
              <a:buFont typeface="Arial" panose="020B0604020202020204" pitchFamily="34" charset="0"/>
              <a:buChar char="•"/>
            </a:pPr>
            <a:r>
              <a:rPr lang="es-ES" b="0" i="0" u="none" strike="noStrike" dirty="0">
                <a:solidFill>
                  <a:srgbClr val="374151"/>
                </a:solidFill>
                <a:effectLst/>
                <a:latin typeface="Söhne"/>
              </a:rPr>
              <a:t>Define SPARK_HOME como la ubicación de tu instalación de Spark en Windows. Por ejemplo, si instalaste Spark en C:\Spark, entonces SPARK_HOME debería ser C:\Spark.</a:t>
            </a:r>
          </a:p>
          <a:p>
            <a:pPr marL="742950" lvl="1" indent="-285750">
              <a:buFont typeface="Arial" panose="020B0604020202020204" pitchFamily="34" charset="0"/>
              <a:buChar char="•"/>
            </a:pPr>
            <a:r>
              <a:rPr lang="es-ES" b="0" i="0" u="none" strike="noStrike" dirty="0">
                <a:solidFill>
                  <a:srgbClr val="374151"/>
                </a:solidFill>
                <a:effectLst/>
                <a:latin typeface="Söhne"/>
              </a:rPr>
              <a:t>Agrega %SPARK_HOME%\bin al PATH del sistema para que puedas acceder a los comandos de Spark desde cualquier ubicación en la línea de comandos.</a:t>
            </a:r>
            <a:endParaRPr lang="es-ES" dirty="0">
              <a:solidFill>
                <a:srgbClr val="374151"/>
              </a:solidFill>
              <a:latin typeface="Söhne"/>
            </a:endParaRPr>
          </a:p>
        </p:txBody>
      </p:sp>
    </p:spTree>
    <p:extLst>
      <p:ext uri="{BB962C8B-B14F-4D97-AF65-F5344CB8AC3E}">
        <p14:creationId xmlns:p14="http://schemas.microsoft.com/office/powerpoint/2010/main" val="294784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D4EB8CF4-7C79-6888-FED3-91A8A9C47464}"/>
              </a:ext>
            </a:extLst>
          </p:cNvPr>
          <p:cNvSpPr txBox="1"/>
          <p:nvPr/>
        </p:nvSpPr>
        <p:spPr>
          <a:xfrm>
            <a:off x="3718560" y="414391"/>
            <a:ext cx="5937716" cy="646331"/>
          </a:xfrm>
          <a:prstGeom prst="rect">
            <a:avLst/>
          </a:prstGeom>
          <a:noFill/>
        </p:spPr>
        <p:txBody>
          <a:bodyPr wrap="none" rtlCol="0">
            <a:spAutoFit/>
          </a:bodyPr>
          <a:lstStyle/>
          <a:p>
            <a:r>
              <a:rPr lang="es-ES" sz="3600" b="1" dirty="0"/>
              <a:t>PROBAR SPARK EN WINDOWS</a:t>
            </a:r>
          </a:p>
        </p:txBody>
      </p:sp>
      <p:sp>
        <p:nvSpPr>
          <p:cNvPr id="3" name="CuadroTexto 2">
            <a:extLst>
              <a:ext uri="{FF2B5EF4-FFF2-40B4-BE49-F238E27FC236}">
                <a16:creationId xmlns:a16="http://schemas.microsoft.com/office/drawing/2014/main" id="{CD6A9F24-A16B-744A-328E-FE35FF4346A5}"/>
              </a:ext>
            </a:extLst>
          </p:cNvPr>
          <p:cNvSpPr txBox="1"/>
          <p:nvPr/>
        </p:nvSpPr>
        <p:spPr>
          <a:xfrm>
            <a:off x="681915" y="1917602"/>
            <a:ext cx="4681728" cy="2031325"/>
          </a:xfrm>
          <a:prstGeom prst="rect">
            <a:avLst/>
          </a:prstGeom>
          <a:noFill/>
        </p:spPr>
        <p:txBody>
          <a:bodyPr wrap="square" rtlCol="0">
            <a:spAutoFit/>
          </a:bodyPr>
          <a:lstStyle/>
          <a:p>
            <a:r>
              <a:rPr lang="es-ES" dirty="0"/>
              <a:t>Para probar el funcionamiento de Spark en Windows abriremos una terminal con </a:t>
            </a:r>
            <a:r>
              <a:rPr lang="es-ES" sz="1600" dirty="0">
                <a:latin typeface="Fira Code" panose="020B0809050000020004" pitchFamily="34" charset="0"/>
                <a:ea typeface="Fira Code" panose="020B0809050000020004" pitchFamily="34" charset="0"/>
                <a:cs typeface="Fira Code" panose="020B0809050000020004" pitchFamily="34" charset="0"/>
              </a:rPr>
              <a:t>cmd</a:t>
            </a:r>
            <a:r>
              <a:rPr lang="es-ES" dirty="0"/>
              <a:t> o la consola que usemos en nuestro ordenador.</a:t>
            </a:r>
          </a:p>
          <a:p>
            <a:endParaRPr lang="es-ES" dirty="0"/>
          </a:p>
          <a:p>
            <a:r>
              <a:rPr lang="es-ES" dirty="0"/>
              <a:t>Ejecutaremos el mismo comando sencillo que usábamos en MacOS, u otro de nuestra elección, y deberemos ver el resultado.</a:t>
            </a:r>
          </a:p>
        </p:txBody>
      </p:sp>
      <p:pic>
        <p:nvPicPr>
          <p:cNvPr id="9" name="Imagen 8">
            <a:extLst>
              <a:ext uri="{FF2B5EF4-FFF2-40B4-BE49-F238E27FC236}">
                <a16:creationId xmlns:a16="http://schemas.microsoft.com/office/drawing/2014/main" id="{FA47BC2C-A7DA-FCB2-C02A-360706FDF8C2}"/>
              </a:ext>
            </a:extLst>
          </p:cNvPr>
          <p:cNvPicPr>
            <a:picLocks noChangeAspect="1"/>
          </p:cNvPicPr>
          <p:nvPr/>
        </p:nvPicPr>
        <p:blipFill>
          <a:blip r:embed="rId3"/>
          <a:stretch>
            <a:fillRect/>
          </a:stretch>
        </p:blipFill>
        <p:spPr>
          <a:xfrm>
            <a:off x="5996940" y="2503878"/>
            <a:ext cx="4435997" cy="3168569"/>
          </a:xfrm>
          <a:prstGeom prst="rect">
            <a:avLst/>
          </a:prstGeom>
        </p:spPr>
      </p:pic>
    </p:spTree>
    <p:extLst>
      <p:ext uri="{BB962C8B-B14F-4D97-AF65-F5344CB8AC3E}">
        <p14:creationId xmlns:p14="http://schemas.microsoft.com/office/powerpoint/2010/main" val="96858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ADB3BDCE-7CC1-E929-FFE3-06036737E642}"/>
              </a:ext>
            </a:extLst>
          </p:cNvPr>
          <p:cNvSpPr txBox="1"/>
          <p:nvPr/>
        </p:nvSpPr>
        <p:spPr>
          <a:xfrm>
            <a:off x="3791712" y="414391"/>
            <a:ext cx="5282215" cy="646331"/>
          </a:xfrm>
          <a:prstGeom prst="rect">
            <a:avLst/>
          </a:prstGeom>
          <a:noFill/>
        </p:spPr>
        <p:txBody>
          <a:bodyPr wrap="none" rtlCol="0">
            <a:spAutoFit/>
          </a:bodyPr>
          <a:lstStyle/>
          <a:p>
            <a:r>
              <a:rPr lang="es-ES" sz="3600" b="1" dirty="0"/>
              <a:t>INSTALAR SPARK EN LINUX</a:t>
            </a:r>
          </a:p>
        </p:txBody>
      </p:sp>
      <p:sp>
        <p:nvSpPr>
          <p:cNvPr id="3" name="CuadroTexto 2">
            <a:extLst>
              <a:ext uri="{FF2B5EF4-FFF2-40B4-BE49-F238E27FC236}">
                <a16:creationId xmlns:a16="http://schemas.microsoft.com/office/drawing/2014/main" id="{82B0CC48-72DE-0030-ED0F-AD6EE57AD734}"/>
              </a:ext>
            </a:extLst>
          </p:cNvPr>
          <p:cNvSpPr txBox="1"/>
          <p:nvPr/>
        </p:nvSpPr>
        <p:spPr>
          <a:xfrm>
            <a:off x="5890878" y="1282811"/>
            <a:ext cx="4888992" cy="2031325"/>
          </a:xfrm>
          <a:prstGeom prst="rect">
            <a:avLst/>
          </a:prstGeom>
          <a:noFill/>
        </p:spPr>
        <p:txBody>
          <a:bodyPr wrap="square" rtlCol="0">
            <a:spAutoFit/>
          </a:bodyPr>
          <a:lstStyle/>
          <a:p>
            <a:r>
              <a:rPr lang="es-ES" b="0" i="0" u="none" strike="noStrike" dirty="0">
                <a:solidFill>
                  <a:srgbClr val="374151"/>
                </a:solidFill>
                <a:effectLst/>
                <a:latin typeface="Söhne"/>
              </a:rPr>
              <a:t>La instalación en Linux puede variar según la distribución específica que estés utilizando. A menudo, en sistemas basados en Debian (como Ubuntu) o Red Hat (como CentOS), puedes instalar Spark usando los administradores de paquetes de la distribución. Por ejemplo, en Ubuntu, puedes usar </a:t>
            </a:r>
            <a:r>
              <a:rPr lang="es-ES" sz="1600" dirty="0">
                <a:latin typeface="Fira Code" panose="020B0809050000020004" pitchFamily="34" charset="0"/>
                <a:ea typeface="Fira Code" panose="020B0809050000020004" pitchFamily="34" charset="0"/>
                <a:cs typeface="Fira Code" panose="020B0809050000020004" pitchFamily="34" charset="0"/>
              </a:rPr>
              <a:t>apt</a:t>
            </a:r>
            <a:r>
              <a:rPr lang="es-ES" b="0" i="0" u="none" strike="noStrike" dirty="0">
                <a:solidFill>
                  <a:srgbClr val="374151"/>
                </a:solidFill>
                <a:effectLst/>
                <a:latin typeface="Söhne"/>
              </a:rPr>
              <a:t>:</a:t>
            </a:r>
            <a:endParaRPr lang="es-ES" dirty="0"/>
          </a:p>
        </p:txBody>
      </p:sp>
      <p:sp>
        <p:nvSpPr>
          <p:cNvPr id="5" name="CuadroTexto 4">
            <a:extLst>
              <a:ext uri="{FF2B5EF4-FFF2-40B4-BE49-F238E27FC236}">
                <a16:creationId xmlns:a16="http://schemas.microsoft.com/office/drawing/2014/main" id="{E7D96546-58AF-CD5D-0213-E6B42D3E1B99}"/>
              </a:ext>
            </a:extLst>
          </p:cNvPr>
          <p:cNvSpPr txBox="1"/>
          <p:nvPr/>
        </p:nvSpPr>
        <p:spPr>
          <a:xfrm>
            <a:off x="5988414" y="3429000"/>
            <a:ext cx="2527615" cy="369332"/>
          </a:xfrm>
          <a:prstGeom prst="rect">
            <a:avLst/>
          </a:prstGeom>
          <a:solidFill>
            <a:schemeClr val="tx1"/>
          </a:solidFill>
        </p:spPr>
        <p:txBody>
          <a:bodyPr wrap="none" rtlCol="0">
            <a:spAutoFit/>
          </a:bodyPr>
          <a:lstStyle/>
          <a:p>
            <a:r>
              <a:rPr lang="es-ES" dirty="0">
                <a:solidFill>
                  <a:srgbClr val="92D050"/>
                </a:solidFill>
              </a:rPr>
              <a:t>sudo apt-</a:t>
            </a:r>
            <a:r>
              <a:rPr lang="es-ES" dirty="0" err="1">
                <a:solidFill>
                  <a:srgbClr val="92D050"/>
                </a:solidFill>
              </a:rPr>
              <a:t>get</a:t>
            </a:r>
            <a:r>
              <a:rPr lang="es-ES" dirty="0">
                <a:solidFill>
                  <a:srgbClr val="92D050"/>
                </a:solidFill>
              </a:rPr>
              <a:t> install spark</a:t>
            </a:r>
          </a:p>
        </p:txBody>
      </p:sp>
      <p:sp>
        <p:nvSpPr>
          <p:cNvPr id="9" name="CuadroTexto 8">
            <a:extLst>
              <a:ext uri="{FF2B5EF4-FFF2-40B4-BE49-F238E27FC236}">
                <a16:creationId xmlns:a16="http://schemas.microsoft.com/office/drawing/2014/main" id="{3A562B8E-D1FA-2E05-551B-C4F7DE377932}"/>
              </a:ext>
            </a:extLst>
          </p:cNvPr>
          <p:cNvSpPr txBox="1"/>
          <p:nvPr/>
        </p:nvSpPr>
        <p:spPr>
          <a:xfrm>
            <a:off x="5876764" y="4243806"/>
            <a:ext cx="5108448" cy="646331"/>
          </a:xfrm>
          <a:prstGeom prst="rect">
            <a:avLst/>
          </a:prstGeom>
          <a:noFill/>
        </p:spPr>
        <p:txBody>
          <a:bodyPr wrap="square" rtlCol="0">
            <a:spAutoFit/>
          </a:bodyPr>
          <a:lstStyle/>
          <a:p>
            <a:r>
              <a:rPr lang="es-ES" dirty="0"/>
              <a:t>Probaremos Spark del mismo modo que en las otras plataformas. </a:t>
            </a:r>
          </a:p>
        </p:txBody>
      </p:sp>
      <p:pic>
        <p:nvPicPr>
          <p:cNvPr id="11" name="Imagen 10">
            <a:extLst>
              <a:ext uri="{FF2B5EF4-FFF2-40B4-BE49-F238E27FC236}">
                <a16:creationId xmlns:a16="http://schemas.microsoft.com/office/drawing/2014/main" id="{C683B335-2050-6130-C702-3A70770020E0}"/>
              </a:ext>
            </a:extLst>
          </p:cNvPr>
          <p:cNvPicPr>
            <a:picLocks noChangeAspect="1"/>
          </p:cNvPicPr>
          <p:nvPr/>
        </p:nvPicPr>
        <p:blipFill>
          <a:blip r:embed="rId3"/>
          <a:stretch>
            <a:fillRect/>
          </a:stretch>
        </p:blipFill>
        <p:spPr>
          <a:xfrm>
            <a:off x="1541287" y="1480263"/>
            <a:ext cx="3477103" cy="4636137"/>
          </a:xfrm>
          <a:prstGeom prst="rect">
            <a:avLst/>
          </a:prstGeom>
        </p:spPr>
      </p:pic>
    </p:spTree>
    <p:extLst>
      <p:ext uri="{BB962C8B-B14F-4D97-AF65-F5344CB8AC3E}">
        <p14:creationId xmlns:p14="http://schemas.microsoft.com/office/powerpoint/2010/main" val="86737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C582C8E3-51C7-185F-708B-191A7FEADD36}"/>
              </a:ext>
            </a:extLst>
          </p:cNvPr>
          <p:cNvSpPr txBox="1"/>
          <p:nvPr/>
        </p:nvSpPr>
        <p:spPr>
          <a:xfrm>
            <a:off x="4115110" y="414391"/>
            <a:ext cx="4663200" cy="646331"/>
          </a:xfrm>
          <a:prstGeom prst="rect">
            <a:avLst/>
          </a:prstGeom>
          <a:noFill/>
        </p:spPr>
        <p:txBody>
          <a:bodyPr wrap="none" rtlCol="0">
            <a:spAutoFit/>
          </a:bodyPr>
          <a:lstStyle/>
          <a:p>
            <a:r>
              <a:rPr lang="es-ES" sz="3600" b="1" dirty="0"/>
              <a:t>PREPARANDO PYSPARK</a:t>
            </a:r>
          </a:p>
        </p:txBody>
      </p:sp>
      <p:sp>
        <p:nvSpPr>
          <p:cNvPr id="3" name="CuadroTexto 2">
            <a:extLst>
              <a:ext uri="{FF2B5EF4-FFF2-40B4-BE49-F238E27FC236}">
                <a16:creationId xmlns:a16="http://schemas.microsoft.com/office/drawing/2014/main" id="{1DC9EA57-5571-9B9B-022F-A6B1F5A1281A}"/>
              </a:ext>
            </a:extLst>
          </p:cNvPr>
          <p:cNvSpPr txBox="1"/>
          <p:nvPr/>
        </p:nvSpPr>
        <p:spPr>
          <a:xfrm>
            <a:off x="681915" y="1293460"/>
            <a:ext cx="10229088" cy="646331"/>
          </a:xfrm>
          <a:prstGeom prst="rect">
            <a:avLst/>
          </a:prstGeom>
          <a:noFill/>
        </p:spPr>
        <p:txBody>
          <a:bodyPr wrap="square" rtlCol="0">
            <a:spAutoFit/>
          </a:bodyPr>
          <a:lstStyle/>
          <a:p>
            <a:r>
              <a:rPr lang="es-ES" dirty="0"/>
              <a:t>Una vez instalado Spark, y probado su funcionamiento, vamos a crear un directorio para trabajar con Python. Crearemos un entorno virtual e instalaremos PySpark, con:</a:t>
            </a:r>
          </a:p>
        </p:txBody>
      </p:sp>
      <p:sp>
        <p:nvSpPr>
          <p:cNvPr id="5" name="CuadroTexto 4">
            <a:extLst>
              <a:ext uri="{FF2B5EF4-FFF2-40B4-BE49-F238E27FC236}">
                <a16:creationId xmlns:a16="http://schemas.microsoft.com/office/drawing/2014/main" id="{530F6DEC-C82F-DBF9-D598-EA911FB67854}"/>
              </a:ext>
            </a:extLst>
          </p:cNvPr>
          <p:cNvSpPr txBox="1"/>
          <p:nvPr/>
        </p:nvSpPr>
        <p:spPr>
          <a:xfrm>
            <a:off x="778076" y="2051989"/>
            <a:ext cx="2529860" cy="338554"/>
          </a:xfrm>
          <a:prstGeom prst="rect">
            <a:avLst/>
          </a:prstGeom>
          <a:solidFill>
            <a:schemeClr val="tx1"/>
          </a:solidFill>
        </p:spPr>
        <p:txBody>
          <a:bodyPr wrap="none" rtlCol="0">
            <a:spAutoFit/>
          </a:bodyPr>
          <a:lstStyle/>
          <a:p>
            <a:r>
              <a:rPr lang="es-ES" sz="1600" dirty="0">
                <a:solidFill>
                  <a:srgbClr val="92D050"/>
                </a:solidFill>
                <a:latin typeface="Fira Code" panose="020B0809050000020004" pitchFamily="34" charset="0"/>
                <a:ea typeface="Fira Code" panose="020B0809050000020004" pitchFamily="34" charset="0"/>
                <a:cs typeface="Fira Code" panose="020B0809050000020004" pitchFamily="34" charset="0"/>
              </a:rPr>
              <a:t>pip install pyspark</a:t>
            </a:r>
          </a:p>
        </p:txBody>
      </p:sp>
      <p:sp>
        <p:nvSpPr>
          <p:cNvPr id="10" name="CuadroTexto 9">
            <a:extLst>
              <a:ext uri="{FF2B5EF4-FFF2-40B4-BE49-F238E27FC236}">
                <a16:creationId xmlns:a16="http://schemas.microsoft.com/office/drawing/2014/main" id="{EB40C7F5-59F8-A2C7-5D9E-62DCF91285B5}"/>
              </a:ext>
            </a:extLst>
          </p:cNvPr>
          <p:cNvSpPr txBox="1"/>
          <p:nvPr/>
        </p:nvSpPr>
        <p:spPr>
          <a:xfrm>
            <a:off x="681915" y="2707817"/>
            <a:ext cx="10339653" cy="1477328"/>
          </a:xfrm>
          <a:prstGeom prst="rect">
            <a:avLst/>
          </a:prstGeom>
          <a:noFill/>
        </p:spPr>
        <p:txBody>
          <a:bodyPr wrap="square" rtlCol="0">
            <a:spAutoFit/>
          </a:bodyPr>
          <a:lstStyle/>
          <a:p>
            <a:r>
              <a:rPr lang="es-ES" dirty="0"/>
              <a:t>Para probar el funcionamiento de PySpark hemos creado un código Python que está en el mismo directorio que esta presentación. No lo reproducimos aquí entero por ser suficientemente largo como para que no quepa entero en una diapositiva. El objetivo de este código es leer un archivo de texto y realizar un conteo de las veces que se repite cada palabra. Iremos mostrando cada parte poco a poco. Básicamente, su funcionamiento es el siguiente: </a:t>
            </a:r>
          </a:p>
        </p:txBody>
      </p:sp>
      <p:sp>
        <p:nvSpPr>
          <p:cNvPr id="11" name="CuadroTexto 10">
            <a:extLst>
              <a:ext uri="{FF2B5EF4-FFF2-40B4-BE49-F238E27FC236}">
                <a16:creationId xmlns:a16="http://schemas.microsoft.com/office/drawing/2014/main" id="{A9845B34-AF6A-5C63-D957-EA75C7DCDC6B}"/>
              </a:ext>
            </a:extLst>
          </p:cNvPr>
          <p:cNvSpPr txBox="1"/>
          <p:nvPr/>
        </p:nvSpPr>
        <p:spPr>
          <a:xfrm>
            <a:off x="681915" y="4214507"/>
            <a:ext cx="7289816" cy="1477328"/>
          </a:xfrm>
          <a:prstGeom prst="rect">
            <a:avLst/>
          </a:prstGeom>
          <a:noFill/>
        </p:spPr>
        <p:txBody>
          <a:bodyPr wrap="none" rtlCol="0">
            <a:spAutoFit/>
          </a:bodyPr>
          <a:lstStyle/>
          <a:p>
            <a:pPr marL="742950" lvl="1" indent="-285750">
              <a:buFont typeface="Arial" panose="020B0604020202020204" pitchFamily="34" charset="0"/>
              <a:buChar char="•"/>
            </a:pPr>
            <a:r>
              <a:rPr lang="es-ES" dirty="0"/>
              <a:t>Carga la librería pyspark.</a:t>
            </a:r>
          </a:p>
          <a:p>
            <a:pPr marL="742950" lvl="1" indent="-285750">
              <a:buFont typeface="Arial" panose="020B0604020202020204" pitchFamily="34" charset="0"/>
              <a:buChar char="•"/>
            </a:pPr>
            <a:r>
              <a:rPr lang="es-ES" dirty="0"/>
              <a:t>Configura Spark.</a:t>
            </a:r>
          </a:p>
          <a:p>
            <a:pPr marL="742950" lvl="1" indent="-285750">
              <a:buFont typeface="Arial" panose="020B0604020202020204" pitchFamily="34" charset="0"/>
              <a:buChar char="•"/>
            </a:pPr>
            <a:r>
              <a:rPr lang="es-ES" dirty="0"/>
              <a:t>Carga un archivo de texto en un RDD (Resilient Distributed Dataset).</a:t>
            </a:r>
          </a:p>
          <a:p>
            <a:pPr marL="742950" lvl="1" indent="-285750">
              <a:buFont typeface="Arial" panose="020B0604020202020204" pitchFamily="34" charset="0"/>
              <a:buChar char="•"/>
            </a:pPr>
            <a:r>
              <a:rPr lang="es-ES" dirty="0"/>
              <a:t>Cuenta las veces que se repite cada palabra del texto.</a:t>
            </a:r>
          </a:p>
          <a:p>
            <a:pPr marL="742950" lvl="1" indent="-285750">
              <a:buFont typeface="Arial" panose="020B0604020202020204" pitchFamily="34" charset="0"/>
              <a:buChar char="•"/>
            </a:pPr>
            <a:r>
              <a:rPr lang="es-ES" dirty="0"/>
              <a:t>Muestra los resultados del conteo de palabras.</a:t>
            </a:r>
          </a:p>
        </p:txBody>
      </p:sp>
      <p:sp>
        <p:nvSpPr>
          <p:cNvPr id="12" name="CuadroTexto 11">
            <a:extLst>
              <a:ext uri="{FF2B5EF4-FFF2-40B4-BE49-F238E27FC236}">
                <a16:creationId xmlns:a16="http://schemas.microsoft.com/office/drawing/2014/main" id="{D7A7CA57-41C5-2344-CCA4-9E0EDF67DD90}"/>
              </a:ext>
            </a:extLst>
          </p:cNvPr>
          <p:cNvSpPr txBox="1"/>
          <p:nvPr/>
        </p:nvSpPr>
        <p:spPr>
          <a:xfrm>
            <a:off x="681915" y="5933872"/>
            <a:ext cx="6397905" cy="369332"/>
          </a:xfrm>
          <a:prstGeom prst="rect">
            <a:avLst/>
          </a:prstGeom>
          <a:noFill/>
        </p:spPr>
        <p:txBody>
          <a:bodyPr wrap="none" rtlCol="0">
            <a:spAutoFit/>
          </a:bodyPr>
          <a:lstStyle/>
          <a:p>
            <a:r>
              <a:rPr lang="es-ES" dirty="0"/>
              <a:t>A continuación vamos a describir los aspectos clave de estas fases.</a:t>
            </a:r>
          </a:p>
        </p:txBody>
      </p:sp>
    </p:spTree>
    <p:extLst>
      <p:ext uri="{BB962C8B-B14F-4D97-AF65-F5344CB8AC3E}">
        <p14:creationId xmlns:p14="http://schemas.microsoft.com/office/powerpoint/2010/main" val="175901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8288055-BD11-D9F4-ACFE-40868E6AA803}"/>
              </a:ext>
            </a:extLst>
          </p:cNvPr>
          <p:cNvSpPr txBox="1"/>
          <p:nvPr/>
        </p:nvSpPr>
        <p:spPr>
          <a:xfrm>
            <a:off x="681915" y="229726"/>
            <a:ext cx="2941638" cy="1015663"/>
          </a:xfrm>
          <a:prstGeom prst="rect">
            <a:avLst/>
          </a:prstGeom>
          <a:noFill/>
        </p:spPr>
        <p:txBody>
          <a:bodyPr wrap="square" rtlCol="0">
            <a:spAutoFit/>
          </a:bodyPr>
          <a:lstStyle/>
          <a:p>
            <a:r>
              <a:rPr lang="es-ES" sz="6000" dirty="0">
                <a:gradFill>
                  <a:gsLst>
                    <a:gs pos="100000">
                      <a:schemeClr val="tx1"/>
                    </a:gs>
                    <a:gs pos="0">
                      <a:srgbClr val="FF0000"/>
                    </a:gs>
                  </a:gsLst>
                  <a:lin ang="14400000" scaled="0"/>
                </a:gradFill>
                <a:latin typeface="Blueberry Personal Use" panose="02000500000000000000" pitchFamily="2" charset="0"/>
              </a:rPr>
              <a:t>Spark</a:t>
            </a:r>
          </a:p>
        </p:txBody>
      </p:sp>
      <p:sp>
        <p:nvSpPr>
          <p:cNvPr id="4" name="Rectángulo 3">
            <a:extLst>
              <a:ext uri="{FF2B5EF4-FFF2-40B4-BE49-F238E27FC236}">
                <a16:creationId xmlns:a16="http://schemas.microsoft.com/office/drawing/2014/main" id="{D3DB11BA-448C-8306-39C2-8E1E6B109296}"/>
              </a:ext>
            </a:extLst>
          </p:cNvPr>
          <p:cNvSpPr/>
          <p:nvPr/>
        </p:nvSpPr>
        <p:spPr>
          <a:xfrm rot="5400000">
            <a:off x="-3333823" y="3333821"/>
            <a:ext cx="6858002" cy="190359"/>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FC587B4-6678-85CA-F951-5AEA672EA40C}"/>
              </a:ext>
            </a:extLst>
          </p:cNvPr>
          <p:cNvSpPr/>
          <p:nvPr/>
        </p:nvSpPr>
        <p:spPr>
          <a:xfrm>
            <a:off x="2152734" y="4510216"/>
            <a:ext cx="2643804" cy="541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52C503-86F0-32F6-B632-5AE446D7952F}"/>
              </a:ext>
            </a:extLst>
          </p:cNvPr>
          <p:cNvSpPr/>
          <p:nvPr/>
        </p:nvSpPr>
        <p:spPr>
          <a:xfrm>
            <a:off x="194552" y="6628274"/>
            <a:ext cx="11997448" cy="229727"/>
          </a:xfrm>
          <a:prstGeom prst="rect">
            <a:avLst/>
          </a:prstGeom>
          <a:gradFill flip="none" rotWithShape="1">
            <a:gsLst>
              <a:gs pos="100000">
                <a:schemeClr val="tx1"/>
              </a:gs>
              <a:gs pos="0">
                <a:srgbClr val="FF000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6E735C99-7353-064D-7FAE-6693ACBEC25F}"/>
              </a:ext>
            </a:extLst>
          </p:cNvPr>
          <p:cNvPicPr>
            <a:picLocks noChangeAspect="1"/>
          </p:cNvPicPr>
          <p:nvPr/>
        </p:nvPicPr>
        <p:blipFill>
          <a:blip r:embed="rId2"/>
          <a:stretch>
            <a:fillRect/>
          </a:stretch>
        </p:blipFill>
        <p:spPr>
          <a:xfrm>
            <a:off x="10779870" y="229726"/>
            <a:ext cx="1257698" cy="1257698"/>
          </a:xfrm>
          <a:prstGeom prst="rect">
            <a:avLst/>
          </a:prstGeom>
        </p:spPr>
      </p:pic>
      <p:sp>
        <p:nvSpPr>
          <p:cNvPr id="2" name="CuadroTexto 1">
            <a:extLst>
              <a:ext uri="{FF2B5EF4-FFF2-40B4-BE49-F238E27FC236}">
                <a16:creationId xmlns:a16="http://schemas.microsoft.com/office/drawing/2014/main" id="{78ADF2B0-1272-3553-E2B2-80EEE6AD6C25}"/>
              </a:ext>
            </a:extLst>
          </p:cNvPr>
          <p:cNvSpPr txBox="1"/>
          <p:nvPr/>
        </p:nvSpPr>
        <p:spPr>
          <a:xfrm>
            <a:off x="3623553" y="275893"/>
            <a:ext cx="5586401" cy="646331"/>
          </a:xfrm>
          <a:prstGeom prst="rect">
            <a:avLst/>
          </a:prstGeom>
          <a:noFill/>
        </p:spPr>
        <p:txBody>
          <a:bodyPr wrap="none" rtlCol="0">
            <a:spAutoFit/>
          </a:bodyPr>
          <a:lstStyle/>
          <a:p>
            <a:r>
              <a:rPr lang="es-ES" sz="3600" b="1" dirty="0"/>
              <a:t>LA CARGA DE LAS LIBRERÍAS</a:t>
            </a:r>
          </a:p>
        </p:txBody>
      </p:sp>
      <p:sp>
        <p:nvSpPr>
          <p:cNvPr id="3" name="CuadroTexto 2">
            <a:extLst>
              <a:ext uri="{FF2B5EF4-FFF2-40B4-BE49-F238E27FC236}">
                <a16:creationId xmlns:a16="http://schemas.microsoft.com/office/drawing/2014/main" id="{B24EFACA-0047-3886-F76E-25FB4E306796}"/>
              </a:ext>
            </a:extLst>
          </p:cNvPr>
          <p:cNvSpPr txBox="1"/>
          <p:nvPr/>
        </p:nvSpPr>
        <p:spPr>
          <a:xfrm>
            <a:off x="829056" y="1570459"/>
            <a:ext cx="8534324" cy="369332"/>
          </a:xfrm>
          <a:prstGeom prst="rect">
            <a:avLst/>
          </a:prstGeom>
          <a:noFill/>
        </p:spPr>
        <p:txBody>
          <a:bodyPr wrap="none" rtlCol="0">
            <a:spAutoFit/>
          </a:bodyPr>
          <a:lstStyle/>
          <a:p>
            <a:r>
              <a:rPr lang="es-ES" dirty="0"/>
              <a:t>El primer paso es cargar las librerías Python necesarias para este trabajo. Lo hacemos así:</a:t>
            </a:r>
          </a:p>
        </p:txBody>
      </p:sp>
      <p:sp>
        <p:nvSpPr>
          <p:cNvPr id="5" name="CuadroTexto 4">
            <a:extLst>
              <a:ext uri="{FF2B5EF4-FFF2-40B4-BE49-F238E27FC236}">
                <a16:creationId xmlns:a16="http://schemas.microsoft.com/office/drawing/2014/main" id="{57F9874A-5A85-376A-C8A4-B7C35137D92B}"/>
              </a:ext>
            </a:extLst>
          </p:cNvPr>
          <p:cNvSpPr txBox="1"/>
          <p:nvPr/>
        </p:nvSpPr>
        <p:spPr>
          <a:xfrm>
            <a:off x="975360" y="2346804"/>
            <a:ext cx="4802918" cy="1384995"/>
          </a:xfrm>
          <a:prstGeom prst="rect">
            <a:avLst/>
          </a:prstGeom>
          <a:solidFill>
            <a:schemeClr val="tx1"/>
          </a:solidFill>
        </p:spPr>
        <p:txBody>
          <a:bodyPr wrap="none" rtlCol="0">
            <a:spAutoFit/>
          </a:bodyPr>
          <a:lstStyle/>
          <a:p>
            <a:r>
              <a:rPr lang="es-ES" sz="1400" b="0" dirty="0">
                <a:solidFill>
                  <a:srgbClr val="6A9955"/>
                </a:solidFill>
                <a:effectLst/>
                <a:latin typeface="Fira Code" panose="020B0809050000020004" pitchFamily="34" charset="0"/>
              </a:rPr>
              <a:t># Importar las bibliotecas de PySpark</a:t>
            </a:r>
            <a:endParaRPr lang="es-ES" sz="1400" b="0" dirty="0">
              <a:solidFill>
                <a:srgbClr val="CCCCCC"/>
              </a:solidFill>
              <a:effectLst/>
              <a:latin typeface="Fira Code" panose="020B0809050000020004" pitchFamily="34" charset="0"/>
            </a:endParaRPr>
          </a:p>
          <a:p>
            <a:r>
              <a:rPr lang="es-ES" sz="1400" b="0" dirty="0">
                <a:solidFill>
                  <a:srgbClr val="C586C0"/>
                </a:solidFill>
                <a:effectLst/>
                <a:latin typeface="Fira Code" panose="020B0809050000020004" pitchFamily="34" charset="0"/>
              </a:rPr>
              <a:t>from</a:t>
            </a:r>
            <a:r>
              <a:rPr lang="es-ES" sz="1400" b="0" dirty="0">
                <a:solidFill>
                  <a:srgbClr val="CCCCCC"/>
                </a:solidFill>
                <a:effectLst/>
                <a:latin typeface="Fira Code" panose="020B0809050000020004" pitchFamily="34" charset="0"/>
              </a:rPr>
              <a:t> </a:t>
            </a:r>
            <a:r>
              <a:rPr lang="es-ES" sz="1400" b="0" dirty="0">
                <a:solidFill>
                  <a:srgbClr val="4EC9B0"/>
                </a:solidFill>
                <a:effectLst/>
                <a:latin typeface="Fira Code" panose="020B0809050000020004" pitchFamily="34" charset="0"/>
              </a:rPr>
              <a:t>pyspark</a:t>
            </a:r>
            <a:r>
              <a:rPr lang="es-ES" sz="1400" b="0" dirty="0">
                <a:solidFill>
                  <a:srgbClr val="CCCCCC"/>
                </a:solidFill>
                <a:effectLst/>
                <a:latin typeface="Fira Code" panose="020B0809050000020004" pitchFamily="34" charset="0"/>
              </a:rPr>
              <a:t> </a:t>
            </a:r>
            <a:r>
              <a:rPr lang="es-ES" sz="1400" b="0" dirty="0">
                <a:solidFill>
                  <a:srgbClr val="C586C0"/>
                </a:solidFill>
                <a:effectLst/>
                <a:latin typeface="Fira Code" panose="020B0809050000020004" pitchFamily="34" charset="0"/>
              </a:rPr>
              <a:t>import</a:t>
            </a:r>
            <a:r>
              <a:rPr lang="es-ES" sz="1400" b="0" dirty="0">
                <a:solidFill>
                  <a:srgbClr val="CCCCCC"/>
                </a:solidFill>
                <a:effectLst/>
                <a:latin typeface="Fira Code" panose="020B0809050000020004" pitchFamily="34" charset="0"/>
              </a:rPr>
              <a:t> </a:t>
            </a:r>
            <a:r>
              <a:rPr lang="es-ES" sz="1400" b="0" dirty="0">
                <a:solidFill>
                  <a:srgbClr val="4EC9B0"/>
                </a:solidFill>
                <a:effectLst/>
                <a:latin typeface="Fira Code" panose="020B0809050000020004" pitchFamily="34" charset="0"/>
              </a:rPr>
              <a:t>SparkConf</a:t>
            </a:r>
            <a:r>
              <a:rPr lang="es-ES" sz="1400" b="0" dirty="0">
                <a:solidFill>
                  <a:srgbClr val="CCCCCC"/>
                </a:solidFill>
                <a:effectLst/>
                <a:latin typeface="Fira Code" panose="020B0809050000020004" pitchFamily="34" charset="0"/>
              </a:rPr>
              <a:t>, </a:t>
            </a:r>
            <a:r>
              <a:rPr lang="es-ES" sz="1400" b="0" dirty="0">
                <a:solidFill>
                  <a:srgbClr val="4EC9B0"/>
                </a:solidFill>
                <a:effectLst/>
                <a:latin typeface="Fira Code" panose="020B0809050000020004" pitchFamily="34" charset="0"/>
              </a:rPr>
              <a:t>SparkContext</a:t>
            </a:r>
            <a:endParaRPr lang="es-ES" sz="1400" b="0" dirty="0">
              <a:solidFill>
                <a:srgbClr val="CCCCCC"/>
              </a:solidFill>
              <a:effectLst/>
              <a:latin typeface="Fira Code" panose="020B0809050000020004" pitchFamily="34" charset="0"/>
            </a:endParaRPr>
          </a:p>
          <a:p>
            <a:br>
              <a:rPr lang="es-ES" sz="1400" b="0" dirty="0">
                <a:solidFill>
                  <a:srgbClr val="CCCCCC"/>
                </a:solidFill>
                <a:effectLst/>
                <a:latin typeface="Fira Code" panose="020B0809050000020004" pitchFamily="34" charset="0"/>
              </a:rPr>
            </a:br>
            <a:r>
              <a:rPr lang="es-ES" sz="1400" b="0" dirty="0">
                <a:solidFill>
                  <a:srgbClr val="C586C0"/>
                </a:solidFill>
                <a:effectLst/>
                <a:latin typeface="Fira Code" panose="020B0809050000020004" pitchFamily="34" charset="0"/>
              </a:rPr>
              <a:t>import</a:t>
            </a:r>
            <a:r>
              <a:rPr lang="es-ES" sz="1400" b="0" dirty="0">
                <a:solidFill>
                  <a:srgbClr val="CCCCCC"/>
                </a:solidFill>
                <a:effectLst/>
                <a:latin typeface="Fira Code" panose="020B0809050000020004" pitchFamily="34" charset="0"/>
              </a:rPr>
              <a:t> </a:t>
            </a:r>
            <a:r>
              <a:rPr lang="es-ES" sz="1400" b="0" dirty="0">
                <a:solidFill>
                  <a:srgbClr val="4EC9B0"/>
                </a:solidFill>
                <a:effectLst/>
                <a:latin typeface="Fira Code" panose="020B0809050000020004" pitchFamily="34" charset="0"/>
              </a:rPr>
              <a:t>logging</a:t>
            </a:r>
            <a:endParaRPr lang="es-ES" sz="1400" b="0" dirty="0">
              <a:solidFill>
                <a:srgbClr val="CCCCCC"/>
              </a:solidFill>
              <a:effectLst/>
              <a:latin typeface="Fira Code" panose="020B0809050000020004" pitchFamily="34" charset="0"/>
            </a:endParaRPr>
          </a:p>
          <a:p>
            <a:r>
              <a:rPr lang="es-ES" sz="1400" b="0" dirty="0">
                <a:solidFill>
                  <a:srgbClr val="9CDCFE"/>
                </a:solidFill>
                <a:effectLst/>
                <a:latin typeface="Fira Code" panose="020B0809050000020004" pitchFamily="34" charset="0"/>
              </a:rPr>
              <a:t>logger</a:t>
            </a:r>
            <a:r>
              <a:rPr lang="es-ES" sz="1400" b="0" dirty="0">
                <a:solidFill>
                  <a:srgbClr val="CCCCCC"/>
                </a:solidFill>
                <a:effectLst/>
                <a:latin typeface="Fira Code" panose="020B0809050000020004" pitchFamily="34" charset="0"/>
              </a:rPr>
              <a:t> </a:t>
            </a:r>
            <a:r>
              <a:rPr lang="es-ES" sz="1400" b="0" dirty="0">
                <a:solidFill>
                  <a:srgbClr val="D4D4D4"/>
                </a:solidFill>
                <a:effectLst/>
                <a:latin typeface="Fira Code" panose="020B0809050000020004" pitchFamily="34" charset="0"/>
              </a:rPr>
              <a:t>=</a:t>
            </a:r>
            <a:r>
              <a:rPr lang="es-ES" sz="1400" b="0" dirty="0">
                <a:solidFill>
                  <a:srgbClr val="CCCCCC"/>
                </a:solidFill>
                <a:effectLst/>
                <a:latin typeface="Fira Code" panose="020B0809050000020004" pitchFamily="34" charset="0"/>
              </a:rPr>
              <a:t> </a:t>
            </a:r>
            <a:r>
              <a:rPr lang="es-ES" sz="1400" b="0" dirty="0">
                <a:solidFill>
                  <a:srgbClr val="4EC9B0"/>
                </a:solidFill>
                <a:effectLst/>
                <a:latin typeface="Fira Code" panose="020B0809050000020004" pitchFamily="34" charset="0"/>
              </a:rPr>
              <a:t>logging</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getLogger</a:t>
            </a:r>
            <a:r>
              <a:rPr lang="es-ES" sz="1400" b="0" dirty="0">
                <a:solidFill>
                  <a:srgbClr val="CCCCCC"/>
                </a:solidFill>
                <a:effectLst/>
                <a:latin typeface="Fira Code" panose="020B0809050000020004" pitchFamily="34" charset="0"/>
              </a:rPr>
              <a:t>(</a:t>
            </a:r>
            <a:r>
              <a:rPr lang="es-ES" sz="1400" b="0" dirty="0">
                <a:solidFill>
                  <a:srgbClr val="CE9178"/>
                </a:solidFill>
                <a:effectLst/>
                <a:latin typeface="Fira Code" panose="020B0809050000020004" pitchFamily="34" charset="0"/>
              </a:rPr>
              <a:t>"py4j"</a:t>
            </a:r>
            <a:r>
              <a:rPr lang="es-ES" sz="1400" b="0" dirty="0">
                <a:solidFill>
                  <a:srgbClr val="CCCCCC"/>
                </a:solidFill>
                <a:effectLst/>
                <a:latin typeface="Fira Code" panose="020B0809050000020004" pitchFamily="34" charset="0"/>
              </a:rPr>
              <a:t>)</a:t>
            </a:r>
          </a:p>
          <a:p>
            <a:r>
              <a:rPr lang="es-ES" sz="1400" b="0" dirty="0">
                <a:solidFill>
                  <a:srgbClr val="9CDCFE"/>
                </a:solidFill>
                <a:effectLst/>
                <a:latin typeface="Fira Code" panose="020B0809050000020004" pitchFamily="34" charset="0"/>
              </a:rPr>
              <a:t>logger</a:t>
            </a:r>
            <a:r>
              <a:rPr lang="es-ES" sz="1400" b="0" dirty="0">
                <a:solidFill>
                  <a:srgbClr val="CCCCCC"/>
                </a:solidFill>
                <a:effectLst/>
                <a:latin typeface="Fira Code" panose="020B0809050000020004" pitchFamily="34" charset="0"/>
              </a:rPr>
              <a:t>.</a:t>
            </a:r>
            <a:r>
              <a:rPr lang="es-ES" sz="1400" b="0" dirty="0">
                <a:solidFill>
                  <a:srgbClr val="DCDCAA"/>
                </a:solidFill>
                <a:effectLst/>
                <a:latin typeface="Fira Code" panose="020B0809050000020004" pitchFamily="34" charset="0"/>
              </a:rPr>
              <a:t>setLevel</a:t>
            </a:r>
            <a:r>
              <a:rPr lang="es-ES" sz="1400" b="0" dirty="0">
                <a:solidFill>
                  <a:srgbClr val="CCCCCC"/>
                </a:solidFill>
                <a:effectLst/>
                <a:latin typeface="Fira Code" panose="020B0809050000020004" pitchFamily="34" charset="0"/>
              </a:rPr>
              <a:t>(</a:t>
            </a:r>
            <a:r>
              <a:rPr lang="es-ES" sz="1400" b="0" dirty="0">
                <a:solidFill>
                  <a:srgbClr val="4EC9B0"/>
                </a:solidFill>
                <a:effectLst/>
                <a:latin typeface="Fira Code" panose="020B0809050000020004" pitchFamily="34" charset="0"/>
              </a:rPr>
              <a:t>logging</a:t>
            </a:r>
            <a:r>
              <a:rPr lang="es-ES" sz="1400" b="0" dirty="0">
                <a:solidFill>
                  <a:srgbClr val="CCCCCC"/>
                </a:solidFill>
                <a:effectLst/>
                <a:latin typeface="Fira Code" panose="020B0809050000020004" pitchFamily="34" charset="0"/>
              </a:rPr>
              <a:t>.</a:t>
            </a:r>
            <a:r>
              <a:rPr lang="es-ES" sz="1400" b="0" dirty="0">
                <a:solidFill>
                  <a:srgbClr val="9CDCFE"/>
                </a:solidFill>
                <a:effectLst/>
                <a:latin typeface="Fira Code" panose="020B0809050000020004" pitchFamily="34" charset="0"/>
              </a:rPr>
              <a:t>ERROR</a:t>
            </a:r>
            <a:r>
              <a:rPr lang="es-ES" sz="1400" b="0" dirty="0">
                <a:solidFill>
                  <a:srgbClr val="CCCCCC"/>
                </a:solidFill>
                <a:effectLst/>
                <a:latin typeface="Fira Code" panose="020B0809050000020004" pitchFamily="34" charset="0"/>
              </a:rPr>
              <a:t>)</a:t>
            </a:r>
          </a:p>
        </p:txBody>
      </p:sp>
      <p:sp>
        <p:nvSpPr>
          <p:cNvPr id="9" name="CuadroTexto 8">
            <a:extLst>
              <a:ext uri="{FF2B5EF4-FFF2-40B4-BE49-F238E27FC236}">
                <a16:creationId xmlns:a16="http://schemas.microsoft.com/office/drawing/2014/main" id="{2892FAA0-EA76-598E-CBE2-51B71A9362EA}"/>
              </a:ext>
            </a:extLst>
          </p:cNvPr>
          <p:cNvSpPr txBox="1"/>
          <p:nvPr/>
        </p:nvSpPr>
        <p:spPr>
          <a:xfrm>
            <a:off x="829056" y="4318045"/>
            <a:ext cx="9792318" cy="1200329"/>
          </a:xfrm>
          <a:prstGeom prst="rect">
            <a:avLst/>
          </a:prstGeom>
          <a:noFill/>
        </p:spPr>
        <p:txBody>
          <a:bodyPr wrap="square" rtlCol="0">
            <a:spAutoFit/>
          </a:bodyPr>
          <a:lstStyle/>
          <a:p>
            <a:r>
              <a:rPr lang="es-ES" dirty="0"/>
              <a:t>Esta parte carga los módulos necesarios de pyspark. Luego carga la librería logging, para poder establecer el nivel de los mensajes de log. </a:t>
            </a:r>
          </a:p>
          <a:p>
            <a:endParaRPr lang="es-ES" dirty="0"/>
          </a:p>
          <a:p>
            <a:r>
              <a:rPr lang="es-ES" dirty="0"/>
              <a:t>Con esto quedan hechas las importaciones necesarias para empezar a trabajar.</a:t>
            </a:r>
          </a:p>
        </p:txBody>
      </p:sp>
    </p:spTree>
    <p:extLst>
      <p:ext uri="{BB962C8B-B14F-4D97-AF65-F5344CB8AC3E}">
        <p14:creationId xmlns:p14="http://schemas.microsoft.com/office/powerpoint/2010/main" val="5238983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2024</Words>
  <Application>Microsoft Macintosh PowerPoint</Application>
  <PresentationFormat>Panorámica</PresentationFormat>
  <Paragraphs>140</Paragraphs>
  <Slides>17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Andale Mono</vt:lpstr>
      <vt:lpstr>Arial</vt:lpstr>
      <vt:lpstr>Blueberry Personal Use</vt:lpstr>
      <vt:lpstr>Calibri</vt:lpstr>
      <vt:lpstr>Calibri Light</vt:lpstr>
      <vt:lpstr>Fira Code</vt:lpstr>
      <vt:lpstr>Söhne</vt:lpstr>
      <vt:lpstr>Söhne Mono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López Quijado</dc:creator>
  <cp:lastModifiedBy>José López Quijado</cp:lastModifiedBy>
  <cp:revision>15</cp:revision>
  <dcterms:created xsi:type="dcterms:W3CDTF">2023-09-09T19:45:54Z</dcterms:created>
  <dcterms:modified xsi:type="dcterms:W3CDTF">2023-10-10T16:32:17Z</dcterms:modified>
</cp:coreProperties>
</file>