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9"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9" r:id="rId20"/>
    <p:sldId id="327" r:id="rId21"/>
    <p:sldId id="330"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p:restoredTop sz="96405"/>
  </p:normalViewPr>
  <p:slideViewPr>
    <p:cSldViewPr snapToGrid="0">
      <p:cViewPr varScale="1">
        <p:scale>
          <a:sx n="131" d="100"/>
          <a:sy n="131" d="100"/>
        </p:scale>
        <p:origin x="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5EDE0-9F22-951A-86F7-716638177F0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F7AEA9A-9104-A249-9FE1-F26AFEAB8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394C66A-DF9E-2EDF-7A2C-DB1AFE0150E5}"/>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5" name="Marcador de pie de página 4">
            <a:extLst>
              <a:ext uri="{FF2B5EF4-FFF2-40B4-BE49-F238E27FC236}">
                <a16:creationId xmlns:a16="http://schemas.microsoft.com/office/drawing/2014/main" id="{BC26E9EA-4BE6-2494-DA73-2727A245613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4BA7DE4-FE7A-ADA4-F2D0-27E37AA347F2}"/>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292371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64DAB-FBA6-163B-B069-A889460770D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19B5928-A638-BB2B-D7DB-2FE559FEDE2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BC02967-C930-EB53-B744-7B00E2930938}"/>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5" name="Marcador de pie de página 4">
            <a:extLst>
              <a:ext uri="{FF2B5EF4-FFF2-40B4-BE49-F238E27FC236}">
                <a16:creationId xmlns:a16="http://schemas.microsoft.com/office/drawing/2014/main" id="{563411FE-2003-CD46-F7F3-E90CCA957E3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9CB4DA-E8FF-972B-97CC-A0271A073D6E}"/>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354777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0B4731A-2F30-EED5-7521-29FF19B4202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E5EBF4F-AB2C-899F-FDB0-871057F391D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35BD956-E299-D97B-2537-AF08B2002842}"/>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5" name="Marcador de pie de página 4">
            <a:extLst>
              <a:ext uri="{FF2B5EF4-FFF2-40B4-BE49-F238E27FC236}">
                <a16:creationId xmlns:a16="http://schemas.microsoft.com/office/drawing/2014/main" id="{183C7B58-5C50-0C9D-6ABA-FAADFD8FA3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75506CB-8F0B-6755-CF7A-12A2F5450D90}"/>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156767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7337F-B188-5DED-4C0E-58A11ACFC7D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6D51A7A-08D1-9309-F99C-21B3D8AEC6B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693295-99ED-8B1B-2779-1D6B122D2B79}"/>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5" name="Marcador de pie de página 4">
            <a:extLst>
              <a:ext uri="{FF2B5EF4-FFF2-40B4-BE49-F238E27FC236}">
                <a16:creationId xmlns:a16="http://schemas.microsoft.com/office/drawing/2014/main" id="{45BFF233-351D-F75D-0AB1-ECB69164D55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D50FE3-6F81-F167-0D6C-90D3F5B62F87}"/>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101381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A16AB-3B94-9EAD-00BE-2AFA970D565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829B18-298A-3C2E-5A95-642168EB6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47EC3B2-4F76-D16D-C664-ED23BC8FF938}"/>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5" name="Marcador de pie de página 4">
            <a:extLst>
              <a:ext uri="{FF2B5EF4-FFF2-40B4-BE49-F238E27FC236}">
                <a16:creationId xmlns:a16="http://schemas.microsoft.com/office/drawing/2014/main" id="{0EC2DFEE-95C6-8F66-E795-857EC2C097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D44741-FAF2-68FB-9FEA-668D95158E9D}"/>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144220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B038F-2F53-9E6D-C3B9-81ACCD10EC4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3A82218-56D1-D8FA-F3C4-A233081CEDF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57E8246-32C0-C5B4-8A8B-183DE13909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1D22705-B972-BE5A-A7FE-920B5CA53947}"/>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6" name="Marcador de pie de página 5">
            <a:extLst>
              <a:ext uri="{FF2B5EF4-FFF2-40B4-BE49-F238E27FC236}">
                <a16:creationId xmlns:a16="http://schemas.microsoft.com/office/drawing/2014/main" id="{9739F750-9F39-DB54-2B0D-317FFB083D1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A59913-F76F-175F-714B-0DA62F8BAD87}"/>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137029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08441-4D09-228D-2C05-B8F0FE75270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D19078C-1B54-033B-032F-41D78D022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43AF99-34DE-B727-5A00-2519DF60AFA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89C51BC-3C3B-77C0-F728-505FECB718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751D54-5D6A-45D6-B856-3F47ABC0EB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3534C2D-D8A9-03A3-E572-1E5C40F2956D}"/>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8" name="Marcador de pie de página 7">
            <a:extLst>
              <a:ext uri="{FF2B5EF4-FFF2-40B4-BE49-F238E27FC236}">
                <a16:creationId xmlns:a16="http://schemas.microsoft.com/office/drawing/2014/main" id="{A5AEED19-6998-4D17-B154-C0A246AF26C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1730F34-8DAF-3A8D-B817-8B0FFF6A5269}"/>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329534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22F6F1-45F4-C6AA-2403-1672C5083EE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98E4F35-6F10-D41E-8B77-0F59CFC0C789}"/>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4" name="Marcador de pie de página 3">
            <a:extLst>
              <a:ext uri="{FF2B5EF4-FFF2-40B4-BE49-F238E27FC236}">
                <a16:creationId xmlns:a16="http://schemas.microsoft.com/office/drawing/2014/main" id="{5A0AC230-6987-EC7B-7E03-8345A5C6912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1D91321-D736-BFED-59D4-A9DB215DFBB3}"/>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27581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A1053E-20A7-6770-AE5B-802E5D3F327D}"/>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3" name="Marcador de pie de página 2">
            <a:extLst>
              <a:ext uri="{FF2B5EF4-FFF2-40B4-BE49-F238E27FC236}">
                <a16:creationId xmlns:a16="http://schemas.microsoft.com/office/drawing/2014/main" id="{75BB44D7-A34F-2346-200B-3CA0EFCC702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286B340-9BA2-2807-FB7D-97B06EE9924B}"/>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178839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90D6C-6568-E3EB-A383-43F3119C806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39D9D9-1B4F-45B2-65E9-A98B6DBA1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997B0B4-0C40-A976-1CAD-CF89C9AC2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3FC2FDA-1435-D911-EC12-ABEA9840561C}"/>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6" name="Marcador de pie de página 5">
            <a:extLst>
              <a:ext uri="{FF2B5EF4-FFF2-40B4-BE49-F238E27FC236}">
                <a16:creationId xmlns:a16="http://schemas.microsoft.com/office/drawing/2014/main" id="{5D93DE24-363A-AB80-5FA5-04FD7F4DB7E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F294238-E2F3-D575-166F-52DDE7C1EB7C}"/>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14611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30A74-DDE4-97DB-0635-DF75CD0E3C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165910D-D797-4D53-A980-5AC808AF0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014C768-99E8-BD8D-C78C-293EAA701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3EF683-093E-E5C1-D571-2FE1029A4F9D}"/>
              </a:ext>
            </a:extLst>
          </p:cNvPr>
          <p:cNvSpPr>
            <a:spLocks noGrp="1"/>
          </p:cNvSpPr>
          <p:nvPr>
            <p:ph type="dt" sz="half" idx="10"/>
          </p:nvPr>
        </p:nvSpPr>
        <p:spPr/>
        <p:txBody>
          <a:bodyPr/>
          <a:lstStyle/>
          <a:p>
            <a:fld id="{C6A14087-4EA9-5248-A805-BB528E815BB2}" type="datetimeFigureOut">
              <a:rPr lang="es-ES" smtClean="0"/>
              <a:t>19/6/23</a:t>
            </a:fld>
            <a:endParaRPr lang="es-ES"/>
          </a:p>
        </p:txBody>
      </p:sp>
      <p:sp>
        <p:nvSpPr>
          <p:cNvPr id="6" name="Marcador de pie de página 5">
            <a:extLst>
              <a:ext uri="{FF2B5EF4-FFF2-40B4-BE49-F238E27FC236}">
                <a16:creationId xmlns:a16="http://schemas.microsoft.com/office/drawing/2014/main" id="{25596EFA-ED9F-5E0D-7CF2-C85F6D58DBF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887D407-FF70-F101-0E7E-B00018269E8E}"/>
              </a:ext>
            </a:extLst>
          </p:cNvPr>
          <p:cNvSpPr>
            <a:spLocks noGrp="1"/>
          </p:cNvSpPr>
          <p:nvPr>
            <p:ph type="sldNum" sz="quarter" idx="12"/>
          </p:nvPr>
        </p:nvSpPr>
        <p:spPr/>
        <p:txBody>
          <a:bodyPr/>
          <a:lstStyle/>
          <a:p>
            <a:fld id="{89728154-3748-CB4B-9EC0-A5667BACB1A0}" type="slidenum">
              <a:rPr lang="es-ES" smtClean="0"/>
              <a:t>‹Nº›</a:t>
            </a:fld>
            <a:endParaRPr lang="es-ES"/>
          </a:p>
        </p:txBody>
      </p:sp>
    </p:spTree>
    <p:extLst>
      <p:ext uri="{BB962C8B-B14F-4D97-AF65-F5344CB8AC3E}">
        <p14:creationId xmlns:p14="http://schemas.microsoft.com/office/powerpoint/2010/main" val="288496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5BBC0B6-92A2-A5A1-EE4E-9981C16C2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D4A9DE2-CE44-1BA8-88B1-01D8D6894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B5C630-CEDD-3B1B-C870-16C7ADA2D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14087-4EA9-5248-A805-BB528E815BB2}" type="datetimeFigureOut">
              <a:rPr lang="es-ES" smtClean="0"/>
              <a:t>19/6/23</a:t>
            </a:fld>
            <a:endParaRPr lang="es-ES"/>
          </a:p>
        </p:txBody>
      </p:sp>
      <p:sp>
        <p:nvSpPr>
          <p:cNvPr id="5" name="Marcador de pie de página 4">
            <a:extLst>
              <a:ext uri="{FF2B5EF4-FFF2-40B4-BE49-F238E27FC236}">
                <a16:creationId xmlns:a16="http://schemas.microsoft.com/office/drawing/2014/main" id="{5C9E6A3D-C872-3FF8-EBC8-EC469D5E8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EA270AC-B410-36C6-8885-1DA6050C3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28154-3748-CB4B-9EC0-A5667BACB1A0}" type="slidenum">
              <a:rPr lang="es-ES" smtClean="0"/>
              <a:t>‹Nº›</a:t>
            </a:fld>
            <a:endParaRPr lang="es-ES"/>
          </a:p>
        </p:txBody>
      </p:sp>
    </p:spTree>
    <p:extLst>
      <p:ext uri="{BB962C8B-B14F-4D97-AF65-F5344CB8AC3E}">
        <p14:creationId xmlns:p14="http://schemas.microsoft.com/office/powerpoint/2010/main" val="157752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fastapi.tiangolo.com/"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www.youtube.com/watch?v=YlW5yM8UhY4" TargetMode="External"/><Relationship Id="rId5" Type="http://schemas.openxmlformats.org/officeDocument/2006/relationships/hyperlink" Target="https://www.youtube.com/watch?v=J0y2tjBz2Ao&amp;t=1s" TargetMode="External"/><Relationship Id="rId4" Type="http://schemas.openxmlformats.org/officeDocument/2006/relationships/hyperlink" Target="https://www.youtube.com/watch?v=iOZ28g2fe-U&amp;t=1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4055700" y="2767279"/>
            <a:ext cx="4080600" cy="1323439"/>
          </a:xfrm>
          <a:prstGeom prst="rect">
            <a:avLst/>
          </a:prstGeom>
          <a:noFill/>
        </p:spPr>
        <p:txBody>
          <a:bodyPr wrap="square" rtlCol="0">
            <a:spAutoFit/>
          </a:bodyPr>
          <a:lstStyle/>
          <a:p>
            <a:r>
              <a:rPr lang="es-ES" sz="80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Tree>
    <p:extLst>
      <p:ext uri="{BB962C8B-B14F-4D97-AF65-F5344CB8AC3E}">
        <p14:creationId xmlns:p14="http://schemas.microsoft.com/office/powerpoint/2010/main" val="364137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3762E3C6-0967-6ADE-218B-DB54DB9229BB}"/>
              </a:ext>
            </a:extLst>
          </p:cNvPr>
          <p:cNvSpPr txBox="1"/>
          <p:nvPr/>
        </p:nvSpPr>
        <p:spPr>
          <a:xfrm>
            <a:off x="4563908" y="307720"/>
            <a:ext cx="3879460" cy="646331"/>
          </a:xfrm>
          <a:prstGeom prst="rect">
            <a:avLst/>
          </a:prstGeom>
          <a:noFill/>
        </p:spPr>
        <p:txBody>
          <a:bodyPr wrap="none" rtlCol="0">
            <a:spAutoFit/>
          </a:bodyPr>
          <a:lstStyle/>
          <a:p>
            <a:r>
              <a:rPr lang="es-ES" sz="3600" b="1" dirty="0"/>
              <a:t>VALIDANDO DATOS</a:t>
            </a:r>
          </a:p>
        </p:txBody>
      </p:sp>
      <p:sp>
        <p:nvSpPr>
          <p:cNvPr id="4" name="CuadroTexto 3">
            <a:extLst>
              <a:ext uri="{FF2B5EF4-FFF2-40B4-BE49-F238E27FC236}">
                <a16:creationId xmlns:a16="http://schemas.microsoft.com/office/drawing/2014/main" id="{34D67D08-651A-74E3-60D8-96DB25B0F535}"/>
              </a:ext>
            </a:extLst>
          </p:cNvPr>
          <p:cNvSpPr txBox="1"/>
          <p:nvPr/>
        </p:nvSpPr>
        <p:spPr>
          <a:xfrm>
            <a:off x="954860" y="979281"/>
            <a:ext cx="10584382" cy="5262979"/>
          </a:xfrm>
          <a:prstGeom prst="rect">
            <a:avLst/>
          </a:prstGeom>
          <a:noFill/>
        </p:spPr>
        <p:txBody>
          <a:bodyPr wrap="square" rtlCol="0">
            <a:spAutoFit/>
          </a:bodyPr>
          <a:lstStyle/>
          <a:p>
            <a:r>
              <a:rPr lang="es-ES" sz="1600" dirty="0"/>
              <a:t>Cuando una API puede recibir datos de una aplicación externa, esos datos no deben aceptarse “como vengan”. Deben someterse a una validación, para ver que sean adecuados para nuestra aplicación. Cuando instalamos FastAPI se instaló también, automáticamente, otro paquete llamado </a:t>
            </a:r>
            <a:r>
              <a:rPr lang="es-ES" sz="1600" b="1" dirty="0" err="1"/>
              <a:t>PyDantic</a:t>
            </a:r>
            <a:r>
              <a:rPr lang="es-ES" sz="1600" dirty="0"/>
              <a:t>, que será el que se ocupe de las validaciones. Lo deberemos importar al principio de nuestro código, con la instrucción:</a:t>
            </a:r>
          </a:p>
          <a:p>
            <a:endParaRPr lang="es-ES" sz="1200" dirty="0"/>
          </a:p>
          <a:p>
            <a:r>
              <a:rPr lang="es-ES" sz="1600" dirty="0" err="1">
                <a:latin typeface="Courier New" panose="02070309020205020404" pitchFamily="49" charset="0"/>
                <a:cs typeface="Courier New" panose="02070309020205020404" pitchFamily="49" charset="0"/>
              </a:rPr>
              <a:t>from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pydantic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BaseModel</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A partir de ahí definiremos una clase para que los diccionarios que manejamos sean objetos, precisamente, de esa clase. Esa clase heredará de </a:t>
            </a:r>
            <a:r>
              <a:rPr lang="es-ES" sz="1600" dirty="0" err="1">
                <a:latin typeface="Courier New" panose="02070309020205020404" pitchFamily="49" charset="0"/>
                <a:cs typeface="Courier New" panose="02070309020205020404" pitchFamily="49" charset="0"/>
              </a:rPr>
              <a:t>BaseModel</a:t>
            </a:r>
            <a:r>
              <a:rPr lang="es-ES" sz="1600" dirty="0"/>
              <a:t>. Podemos definirla así:</a:t>
            </a:r>
          </a:p>
          <a:p>
            <a:endParaRPr lang="es-ES" sz="1200" dirty="0"/>
          </a:p>
          <a:p>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Vehiculo</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BaseModel</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marca: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modelo: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color: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matricula: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anios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itv</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bool</a:t>
            </a:r>
            <a:endParaRPr lang="es-ES" sz="1600" dirty="0">
              <a:latin typeface="Courier New" panose="02070309020205020404" pitchFamily="49" charset="0"/>
              <a:cs typeface="Courier New" panose="02070309020205020404" pitchFamily="49" charset="0"/>
            </a:endParaRPr>
          </a:p>
          <a:p>
            <a:endParaRPr lang="es-ES" sz="1200" dirty="0"/>
          </a:p>
          <a:p>
            <a:r>
              <a:rPr lang="es-ES" sz="1600" dirty="0"/>
              <a:t>En el ejemplo que he usado para esta presentación las clases están definidas en un paquete aparte, por lo que en </a:t>
            </a:r>
            <a:r>
              <a:rPr lang="es-ES" sz="1600" dirty="0" err="1"/>
              <a:t>main.py</a:t>
            </a:r>
            <a:r>
              <a:rPr lang="es-ES" sz="1600" dirty="0"/>
              <a:t> incluiremos la siguiente llamada a esta última clase:</a:t>
            </a:r>
          </a:p>
          <a:p>
            <a:endParaRPr lang="es-ES" sz="1200" dirty="0"/>
          </a:p>
          <a:p>
            <a:r>
              <a:rPr lang="es-ES" sz="1600" dirty="0" err="1">
                <a:latin typeface="Courier New" panose="02070309020205020404" pitchFamily="49" charset="0"/>
                <a:cs typeface="Courier New" panose="02070309020205020404" pitchFamily="49" charset="0"/>
              </a:rPr>
              <a:t>from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classes.files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Archivo, </a:t>
            </a:r>
            <a:r>
              <a:rPr lang="es-ES" sz="1600" dirty="0" err="1">
                <a:latin typeface="Courier New" panose="02070309020205020404" pitchFamily="49" charset="0"/>
                <a:cs typeface="Courier New" panose="02070309020205020404" pitchFamily="49" charset="0"/>
              </a:rPr>
              <a:t>Vehiculo</a:t>
            </a:r>
            <a:endParaRPr lang="es-E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167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7C363C98-2BD9-AA75-3EAF-AEDC8BB83F26}"/>
              </a:ext>
            </a:extLst>
          </p:cNvPr>
          <p:cNvSpPr txBox="1"/>
          <p:nvPr/>
        </p:nvSpPr>
        <p:spPr>
          <a:xfrm>
            <a:off x="3971847" y="169221"/>
            <a:ext cx="6545766" cy="646331"/>
          </a:xfrm>
          <a:prstGeom prst="rect">
            <a:avLst/>
          </a:prstGeom>
          <a:noFill/>
        </p:spPr>
        <p:txBody>
          <a:bodyPr wrap="none" rtlCol="0">
            <a:spAutoFit/>
          </a:bodyPr>
          <a:lstStyle/>
          <a:p>
            <a:r>
              <a:rPr lang="es-ES" sz="3600" b="1" dirty="0"/>
              <a:t>LA DOCUMENTACIÓN DE FASTAPI</a:t>
            </a:r>
          </a:p>
        </p:txBody>
      </p:sp>
      <p:sp>
        <p:nvSpPr>
          <p:cNvPr id="4" name="CuadroTexto 3">
            <a:extLst>
              <a:ext uri="{FF2B5EF4-FFF2-40B4-BE49-F238E27FC236}">
                <a16:creationId xmlns:a16="http://schemas.microsoft.com/office/drawing/2014/main" id="{F3EFE673-8CB0-C28C-FA81-05AE64604233}"/>
              </a:ext>
            </a:extLst>
          </p:cNvPr>
          <p:cNvSpPr txBox="1"/>
          <p:nvPr/>
        </p:nvSpPr>
        <p:spPr>
          <a:xfrm>
            <a:off x="796162" y="1307574"/>
            <a:ext cx="5510675" cy="3785652"/>
          </a:xfrm>
          <a:prstGeom prst="rect">
            <a:avLst/>
          </a:prstGeom>
          <a:noFill/>
        </p:spPr>
        <p:txBody>
          <a:bodyPr wrap="square" rtlCol="0">
            <a:spAutoFit/>
          </a:bodyPr>
          <a:lstStyle/>
          <a:p>
            <a:r>
              <a:rPr lang="es-ES" sz="1600" dirty="0"/>
              <a:t>Llegados a este punto, vamos a hacer un alto en el camino, para ver una función de FastAPI que vamos a necesitar en esta presentación para seguir aprendiendo. Se trata de la documentación de nuestro proyecto. FastAPI la crea de forma automática, “por debajo”, sin que nosotros tengamos que hacer nada. Veamos como lo hace. Hasta ahora tenemos tres rutas de tipo </a:t>
            </a:r>
            <a:r>
              <a:rPr lang="es-ES" sz="1600" dirty="0" err="1">
                <a:latin typeface="Courier New" panose="02070309020205020404" pitchFamily="49" charset="0"/>
                <a:cs typeface="Courier New" panose="02070309020205020404" pitchFamily="49" charset="0"/>
              </a:rPr>
              <a:t>get</a:t>
            </a:r>
            <a:r>
              <a:rPr lang="es-ES" sz="1600" dirty="0"/>
              <a:t> (la ruta principal, la de listar todos los objetos JSON, y la de listar un objeto JSON específico identificado por el id que tiene en la lista). Vamos a teclear en nuestro navegador </a:t>
            </a:r>
            <a:r>
              <a:rPr lang="es-ES" sz="1600" b="1" dirty="0"/>
              <a:t>127.0.0.1/docs</a:t>
            </a:r>
            <a:r>
              <a:rPr lang="es-ES" sz="1600" dirty="0"/>
              <a:t>.</a:t>
            </a:r>
          </a:p>
          <a:p>
            <a:endParaRPr lang="es-ES" sz="1600" dirty="0"/>
          </a:p>
          <a:p>
            <a:r>
              <a:rPr lang="es-ES" sz="1600" dirty="0"/>
              <a:t>Veremos algo como la imagen de la derecha. Aparecen las tres rutas, con el verbo       , indicando el tipo de petición HTTP que son. Además, cada una tiene a la derecha un icono como este que vemos     para desplegarla.</a:t>
            </a:r>
          </a:p>
        </p:txBody>
      </p:sp>
      <p:pic>
        <p:nvPicPr>
          <p:cNvPr id="9" name="Imagen 8">
            <a:extLst>
              <a:ext uri="{FF2B5EF4-FFF2-40B4-BE49-F238E27FC236}">
                <a16:creationId xmlns:a16="http://schemas.microsoft.com/office/drawing/2014/main" id="{D435773F-0BA2-6716-4944-1D4DD92EC2F8}"/>
              </a:ext>
            </a:extLst>
          </p:cNvPr>
          <p:cNvPicPr>
            <a:picLocks noChangeAspect="1"/>
          </p:cNvPicPr>
          <p:nvPr/>
        </p:nvPicPr>
        <p:blipFill>
          <a:blip r:embed="rId3"/>
          <a:stretch>
            <a:fillRect/>
          </a:stretch>
        </p:blipFill>
        <p:spPr>
          <a:xfrm>
            <a:off x="6492509" y="1065737"/>
            <a:ext cx="5479331" cy="3924385"/>
          </a:xfrm>
          <a:prstGeom prst="rect">
            <a:avLst/>
          </a:prstGeom>
        </p:spPr>
      </p:pic>
      <p:pic>
        <p:nvPicPr>
          <p:cNvPr id="11" name="Imagen 10">
            <a:extLst>
              <a:ext uri="{FF2B5EF4-FFF2-40B4-BE49-F238E27FC236}">
                <a16:creationId xmlns:a16="http://schemas.microsoft.com/office/drawing/2014/main" id="{05811642-79C7-D241-EA60-11CFA8B245E8}"/>
              </a:ext>
            </a:extLst>
          </p:cNvPr>
          <p:cNvPicPr>
            <a:picLocks noChangeAspect="1"/>
          </p:cNvPicPr>
          <p:nvPr/>
        </p:nvPicPr>
        <p:blipFill>
          <a:blip r:embed="rId4"/>
          <a:stretch>
            <a:fillRect/>
          </a:stretch>
        </p:blipFill>
        <p:spPr>
          <a:xfrm>
            <a:off x="2442453" y="4312150"/>
            <a:ext cx="286537" cy="186582"/>
          </a:xfrm>
          <a:prstGeom prst="rect">
            <a:avLst/>
          </a:prstGeom>
        </p:spPr>
      </p:pic>
      <p:pic>
        <p:nvPicPr>
          <p:cNvPr id="13" name="Imagen 12">
            <a:extLst>
              <a:ext uri="{FF2B5EF4-FFF2-40B4-BE49-F238E27FC236}">
                <a16:creationId xmlns:a16="http://schemas.microsoft.com/office/drawing/2014/main" id="{3899019D-29FC-40D5-B859-3F5EDBD676CB}"/>
              </a:ext>
            </a:extLst>
          </p:cNvPr>
          <p:cNvPicPr>
            <a:picLocks noChangeAspect="1"/>
          </p:cNvPicPr>
          <p:nvPr/>
        </p:nvPicPr>
        <p:blipFill>
          <a:blip r:embed="rId5"/>
          <a:stretch>
            <a:fillRect/>
          </a:stretch>
        </p:blipFill>
        <p:spPr>
          <a:xfrm>
            <a:off x="1803968" y="4798191"/>
            <a:ext cx="195602" cy="189489"/>
          </a:xfrm>
          <a:prstGeom prst="rect">
            <a:avLst/>
          </a:prstGeom>
        </p:spPr>
      </p:pic>
      <p:sp>
        <p:nvSpPr>
          <p:cNvPr id="14" name="CuadroTexto 13">
            <a:extLst>
              <a:ext uri="{FF2B5EF4-FFF2-40B4-BE49-F238E27FC236}">
                <a16:creationId xmlns:a16="http://schemas.microsoft.com/office/drawing/2014/main" id="{B6B86886-1E86-8460-5F6B-D84382CE4479}"/>
              </a:ext>
            </a:extLst>
          </p:cNvPr>
          <p:cNvSpPr txBox="1"/>
          <p:nvPr/>
        </p:nvSpPr>
        <p:spPr>
          <a:xfrm>
            <a:off x="860897" y="5174726"/>
            <a:ext cx="10891880" cy="830997"/>
          </a:xfrm>
          <a:prstGeom prst="rect">
            <a:avLst/>
          </a:prstGeom>
          <a:noFill/>
        </p:spPr>
        <p:txBody>
          <a:bodyPr wrap="square" rtlCol="0">
            <a:spAutoFit/>
          </a:bodyPr>
          <a:lstStyle/>
          <a:p>
            <a:r>
              <a:rPr lang="es-ES" sz="1600" dirty="0"/>
              <a:t>Si la desplegamos veremos un botón                     para probar la ruta desde esta documentación. En el caso de las rutas de tipo </a:t>
            </a:r>
            <a:r>
              <a:rPr lang="es-ES" sz="1600" dirty="0" err="1">
                <a:latin typeface="Courier New" panose="02070309020205020404" pitchFamily="49" charset="0"/>
                <a:cs typeface="Courier New" panose="02070309020205020404" pitchFamily="49" charset="0"/>
              </a:rPr>
              <a:t>get</a:t>
            </a:r>
            <a:r>
              <a:rPr lang="es-ES" sz="1600" dirty="0"/>
              <a:t> no nos hace falta, porque podemos, como hemos visto, probarlas directamente desde el navegador. Sin embargo, para rutas de otros tipos HTTP nos va a venir muy bien, como empezaremos a ver desde la siguiente diapositiva.</a:t>
            </a:r>
          </a:p>
        </p:txBody>
      </p:sp>
      <p:pic>
        <p:nvPicPr>
          <p:cNvPr id="16" name="Imagen 15">
            <a:extLst>
              <a:ext uri="{FF2B5EF4-FFF2-40B4-BE49-F238E27FC236}">
                <a16:creationId xmlns:a16="http://schemas.microsoft.com/office/drawing/2014/main" id="{9AA897D1-387B-A479-625A-52DED1C9A630}"/>
              </a:ext>
            </a:extLst>
          </p:cNvPr>
          <p:cNvPicPr>
            <a:picLocks noChangeAspect="1"/>
          </p:cNvPicPr>
          <p:nvPr/>
        </p:nvPicPr>
        <p:blipFill>
          <a:blip r:embed="rId6"/>
          <a:stretch>
            <a:fillRect/>
          </a:stretch>
        </p:blipFill>
        <p:spPr>
          <a:xfrm>
            <a:off x="3996123" y="5217553"/>
            <a:ext cx="901756" cy="271325"/>
          </a:xfrm>
          <a:prstGeom prst="rect">
            <a:avLst/>
          </a:prstGeom>
        </p:spPr>
      </p:pic>
    </p:spTree>
    <p:extLst>
      <p:ext uri="{BB962C8B-B14F-4D97-AF65-F5344CB8AC3E}">
        <p14:creationId xmlns:p14="http://schemas.microsoft.com/office/powerpoint/2010/main" val="426355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E0F1C591-1346-2653-4CFC-19845A4B654D}"/>
              </a:ext>
            </a:extLst>
          </p:cNvPr>
          <p:cNvSpPr txBox="1"/>
          <p:nvPr/>
        </p:nvSpPr>
        <p:spPr>
          <a:xfrm>
            <a:off x="4078385" y="169221"/>
            <a:ext cx="5296963" cy="646331"/>
          </a:xfrm>
          <a:prstGeom prst="rect">
            <a:avLst/>
          </a:prstGeom>
          <a:noFill/>
        </p:spPr>
        <p:txBody>
          <a:bodyPr wrap="none" rtlCol="0">
            <a:spAutoFit/>
          </a:bodyPr>
          <a:lstStyle/>
          <a:p>
            <a:r>
              <a:rPr lang="es-ES" sz="3600" b="1" dirty="0"/>
              <a:t>ENVIANDO DATOS POST (I)</a:t>
            </a:r>
          </a:p>
        </p:txBody>
      </p:sp>
      <p:sp>
        <p:nvSpPr>
          <p:cNvPr id="4" name="CuadroTexto 3">
            <a:extLst>
              <a:ext uri="{FF2B5EF4-FFF2-40B4-BE49-F238E27FC236}">
                <a16:creationId xmlns:a16="http://schemas.microsoft.com/office/drawing/2014/main" id="{073075A9-66F3-E162-2D9F-8B40C00E4E76}"/>
              </a:ext>
            </a:extLst>
          </p:cNvPr>
          <p:cNvSpPr txBox="1"/>
          <p:nvPr/>
        </p:nvSpPr>
        <p:spPr>
          <a:xfrm>
            <a:off x="898216" y="1092551"/>
            <a:ext cx="10560106" cy="5262979"/>
          </a:xfrm>
          <a:prstGeom prst="rect">
            <a:avLst/>
          </a:prstGeom>
          <a:noFill/>
        </p:spPr>
        <p:txBody>
          <a:bodyPr wrap="square" rtlCol="0">
            <a:spAutoFit/>
          </a:bodyPr>
          <a:lstStyle/>
          <a:p>
            <a:r>
              <a:rPr lang="es-ES" sz="1600" dirty="0"/>
              <a:t>Vamos a crear un método para que la API reciba datos de una aplicación externa, y los incorpore a la lista de vehículos que gestiona nuestra propia aplicación.</a:t>
            </a:r>
          </a:p>
          <a:p>
            <a:endParaRPr lang="es-ES" sz="1600" dirty="0"/>
          </a:p>
          <a:p>
            <a:r>
              <a:rPr lang="es-ES" sz="1600" dirty="0"/>
              <a:t>Aquí ya estamos hablando de recibir y gestionar un conjunto de datos. Lo primero que vamos a hacer es definir una clase al respecto. El objetivo de esto es poder establecer los tipos de datos y otras funcionalidades. La haremos así:</a:t>
            </a:r>
          </a:p>
          <a:p>
            <a:endParaRPr lang="es-ES" sz="1600" dirty="0"/>
          </a:p>
          <a:p>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Vehiculo</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BaseModel</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marca: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modelo: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color: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matricula: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anios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itv</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bool</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Esta clase hereda que </a:t>
            </a:r>
            <a:r>
              <a:rPr lang="es-ES" sz="1600" dirty="0" err="1">
                <a:latin typeface="Courier New" panose="02070309020205020404" pitchFamily="49" charset="0"/>
                <a:cs typeface="Courier New" panose="02070309020205020404" pitchFamily="49" charset="0"/>
              </a:rPr>
              <a:t>BaseModel</a:t>
            </a:r>
            <a:r>
              <a:rPr lang="es-ES" sz="1600" dirty="0"/>
              <a:t>. Es una clase del módulo </a:t>
            </a:r>
            <a:r>
              <a:rPr lang="es-ES" sz="1600" b="1" dirty="0" err="1"/>
              <a:t>Pydantic</a:t>
            </a:r>
            <a:r>
              <a:rPr lang="es-ES" sz="1600" dirty="0"/>
              <a:t>, que deberemos importar en nuestro programa así:</a:t>
            </a:r>
          </a:p>
          <a:p>
            <a:endParaRPr lang="es-ES" sz="1600" dirty="0"/>
          </a:p>
          <a:p>
            <a:r>
              <a:rPr lang="es-ES" sz="1600" dirty="0" err="1">
                <a:latin typeface="Courier New" panose="02070309020205020404" pitchFamily="49" charset="0"/>
                <a:cs typeface="Courier New" panose="02070309020205020404" pitchFamily="49" charset="0"/>
              </a:rPr>
              <a:t>from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pydantic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BaseModel</a:t>
            </a:r>
            <a:endParaRPr lang="es-ES" sz="1600" dirty="0">
              <a:latin typeface="Courier New" panose="02070309020205020404" pitchFamily="49" charset="0"/>
              <a:cs typeface="Courier New" panose="02070309020205020404" pitchFamily="49" charset="0"/>
            </a:endParaRPr>
          </a:p>
          <a:p>
            <a:endParaRPr lang="es-ES" sz="1600" dirty="0"/>
          </a:p>
          <a:p>
            <a:r>
              <a:rPr lang="es-ES" sz="1600" b="1" dirty="0" err="1"/>
              <a:t>Pydantic</a:t>
            </a:r>
            <a:r>
              <a:rPr lang="es-ES" sz="1600" dirty="0"/>
              <a:t> es un módulo para validación de datos que se ha instalado automáticamente cuando instalamos FastAPI en nuestro entorno virtual, por lo que no tenemos que preocuparnos de instalarlo. La clase </a:t>
            </a:r>
            <a:r>
              <a:rPr lang="es-ES" sz="1600" dirty="0" err="1">
                <a:latin typeface="Courier New" panose="02070309020205020404" pitchFamily="49" charset="0"/>
                <a:cs typeface="Courier New" panose="02070309020205020404" pitchFamily="49" charset="0"/>
              </a:rPr>
              <a:t>BaseModel</a:t>
            </a:r>
            <a:r>
              <a:rPr lang="es-ES" sz="1600" dirty="0"/>
              <a:t> hará que se compruebe que los datos que nos envíen sean del tipo especificado en la clase </a:t>
            </a:r>
            <a:r>
              <a:rPr lang="es-ES" sz="1600" dirty="0" err="1">
                <a:latin typeface="Courier New" panose="02070309020205020404" pitchFamily="49" charset="0"/>
                <a:cs typeface="Courier New" panose="02070309020205020404" pitchFamily="49" charset="0"/>
              </a:rPr>
              <a:t>Vehiculo</a:t>
            </a:r>
            <a:r>
              <a:rPr lang="es-ES" sz="1600" dirty="0"/>
              <a:t>.</a:t>
            </a:r>
          </a:p>
        </p:txBody>
      </p:sp>
    </p:spTree>
    <p:extLst>
      <p:ext uri="{BB962C8B-B14F-4D97-AF65-F5344CB8AC3E}">
        <p14:creationId xmlns:p14="http://schemas.microsoft.com/office/powerpoint/2010/main" val="34554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A062D239-3FA9-5E6E-3D67-D7295FBEEC95}"/>
              </a:ext>
            </a:extLst>
          </p:cNvPr>
          <p:cNvSpPr txBox="1"/>
          <p:nvPr/>
        </p:nvSpPr>
        <p:spPr>
          <a:xfrm>
            <a:off x="4078385" y="169221"/>
            <a:ext cx="5591597" cy="646331"/>
          </a:xfrm>
          <a:prstGeom prst="rect">
            <a:avLst/>
          </a:prstGeom>
          <a:noFill/>
        </p:spPr>
        <p:txBody>
          <a:bodyPr wrap="square" rtlCol="0">
            <a:spAutoFit/>
          </a:bodyPr>
          <a:lstStyle/>
          <a:p>
            <a:r>
              <a:rPr lang="es-ES" sz="3600" b="1" dirty="0"/>
              <a:t>ENVIANDO DATOS POST (II)</a:t>
            </a:r>
          </a:p>
        </p:txBody>
      </p:sp>
      <p:sp>
        <p:nvSpPr>
          <p:cNvPr id="4" name="CuadroTexto 3">
            <a:extLst>
              <a:ext uri="{FF2B5EF4-FFF2-40B4-BE49-F238E27FC236}">
                <a16:creationId xmlns:a16="http://schemas.microsoft.com/office/drawing/2014/main" id="{E224C1E8-61E5-5882-014C-AB7B324D60E2}"/>
              </a:ext>
            </a:extLst>
          </p:cNvPr>
          <p:cNvSpPr txBox="1"/>
          <p:nvPr/>
        </p:nvSpPr>
        <p:spPr>
          <a:xfrm>
            <a:off x="898216" y="1197621"/>
            <a:ext cx="4903773" cy="5016758"/>
          </a:xfrm>
          <a:prstGeom prst="rect">
            <a:avLst/>
          </a:prstGeom>
          <a:noFill/>
        </p:spPr>
        <p:txBody>
          <a:bodyPr wrap="square" rtlCol="0">
            <a:spAutoFit/>
          </a:bodyPr>
          <a:lstStyle/>
          <a:p>
            <a:r>
              <a:rPr lang="es-ES" sz="1600" dirty="0"/>
              <a:t>Ahora que ya tenemos definida una clase que establece la estructura de los objetos json que vamos a recibir, vamos a crear una ruta por post, para que se puedan enviar conjuntos de datos a nuestra API. Lo haremos así:</a:t>
            </a:r>
          </a:p>
          <a:p>
            <a:endParaRPr lang="es-ES" sz="1600" dirty="0"/>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obj.post</a:t>
            </a:r>
            <a:r>
              <a:rPr lang="es-ES" sz="1600" dirty="0">
                <a:latin typeface="Courier New" panose="02070309020205020404" pitchFamily="49" charset="0"/>
                <a:cs typeface="Courier New" panose="02070309020205020404" pitchFamily="49" charset="0"/>
              </a:rPr>
              <a:t>("/Insertar")</a:t>
            </a:r>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insertar(</a:t>
            </a:r>
            <a:r>
              <a:rPr lang="es-ES" sz="1600" dirty="0" err="1">
                <a:latin typeface="Courier New" panose="02070309020205020404" pitchFamily="49" charset="0"/>
                <a:cs typeface="Courier New" panose="02070309020205020404" pitchFamily="49" charset="0"/>
              </a:rPr>
              <a:t>MiVehiculo:Vehiculo</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vehiculos.append</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dict</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Vehiculo</a:t>
            </a:r>
            <a:r>
              <a:rPr lang="es-ES" sz="1600" dirty="0">
                <a:latin typeface="Courier New" panose="02070309020205020404" pitchFamily="49" charset="0"/>
                <a:cs typeface="Courier New" panose="02070309020205020404" pitchFamily="49" charset="0"/>
              </a:rPr>
              <a:t>))</a:t>
            </a:r>
          </a:p>
          <a:p>
            <a:endParaRPr lang="es-ES" sz="1600" dirty="0"/>
          </a:p>
          <a:p>
            <a:r>
              <a:rPr lang="es-ES" sz="1600" dirty="0"/>
              <a:t>Con esto le decimos a FastAPI que esta función recibirá un objeto al que llamaremos </a:t>
            </a:r>
            <a:r>
              <a:rPr lang="es-ES" sz="1600" dirty="0" err="1">
                <a:latin typeface="Courier New" panose="02070309020205020404" pitchFamily="49" charset="0"/>
                <a:cs typeface="Courier New" panose="02070309020205020404" pitchFamily="49" charset="0"/>
              </a:rPr>
              <a:t>MiVehiculo</a:t>
            </a:r>
            <a:r>
              <a:rPr lang="es-ES" sz="1600" dirty="0"/>
              <a:t>, que se deberá ajustar a la clase </a:t>
            </a:r>
            <a:r>
              <a:rPr lang="es-ES" sz="1600" dirty="0" err="1">
                <a:latin typeface="Courier New" panose="02070309020205020404" pitchFamily="49" charset="0"/>
                <a:cs typeface="Courier New" panose="02070309020205020404" pitchFamily="49" charset="0"/>
              </a:rPr>
              <a:t>Vehiculo</a:t>
            </a:r>
            <a:r>
              <a:rPr lang="es-ES" sz="1600" dirty="0"/>
              <a:t> que hemos visto en la diapositiva anterior, y que añadiremos ese objeto a la lista </a:t>
            </a:r>
            <a:r>
              <a:rPr lang="es-ES" sz="1600" dirty="0" err="1">
                <a:latin typeface="Courier New" panose="02070309020205020404" pitchFamily="49" charset="0"/>
                <a:cs typeface="Courier New" panose="02070309020205020404" pitchFamily="49" charset="0"/>
              </a:rPr>
              <a:t>vehiculos</a:t>
            </a:r>
            <a:r>
              <a:rPr lang="es-ES" sz="1600" dirty="0"/>
              <a:t>.</a:t>
            </a:r>
          </a:p>
          <a:p>
            <a:endParaRPr lang="es-ES" sz="1600" dirty="0"/>
          </a:p>
          <a:p>
            <a:r>
              <a:rPr lang="es-ES" sz="1600" dirty="0"/>
              <a:t>Si ahora abrimos de nuevo la página de la documentación de la API veremos que hay una nueva ruta similar a la que aparece a la derecha. Se muestra la estructura de la clase </a:t>
            </a:r>
            <a:r>
              <a:rPr lang="es-ES" sz="1600" dirty="0" err="1">
                <a:latin typeface="Courier New" panose="02070309020205020404" pitchFamily="49" charset="0"/>
                <a:cs typeface="Courier New" panose="02070309020205020404" pitchFamily="49" charset="0"/>
              </a:rPr>
              <a:t>Vehiculo</a:t>
            </a:r>
            <a:r>
              <a:rPr lang="es-ES" sz="1600" dirty="0"/>
              <a:t> y el botón de prueba, que vamos a usar en la próxima diapositiva.</a:t>
            </a:r>
          </a:p>
        </p:txBody>
      </p:sp>
      <p:pic>
        <p:nvPicPr>
          <p:cNvPr id="9" name="Imagen 8">
            <a:extLst>
              <a:ext uri="{FF2B5EF4-FFF2-40B4-BE49-F238E27FC236}">
                <a16:creationId xmlns:a16="http://schemas.microsoft.com/office/drawing/2014/main" id="{F7A540F3-C722-AF37-094A-154868B83DAE}"/>
              </a:ext>
            </a:extLst>
          </p:cNvPr>
          <p:cNvPicPr>
            <a:picLocks noChangeAspect="1"/>
          </p:cNvPicPr>
          <p:nvPr/>
        </p:nvPicPr>
        <p:blipFill>
          <a:blip r:embed="rId3"/>
          <a:stretch>
            <a:fillRect/>
          </a:stretch>
        </p:blipFill>
        <p:spPr>
          <a:xfrm>
            <a:off x="5801989" y="1197621"/>
            <a:ext cx="6065025" cy="4791285"/>
          </a:xfrm>
          <a:prstGeom prst="rect">
            <a:avLst/>
          </a:prstGeom>
        </p:spPr>
      </p:pic>
    </p:spTree>
    <p:extLst>
      <p:ext uri="{BB962C8B-B14F-4D97-AF65-F5344CB8AC3E}">
        <p14:creationId xmlns:p14="http://schemas.microsoft.com/office/powerpoint/2010/main" val="21436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58125D85-B04A-4BE0-FA76-47CBA694E3C7}"/>
              </a:ext>
            </a:extLst>
          </p:cNvPr>
          <p:cNvSpPr txBox="1"/>
          <p:nvPr/>
        </p:nvSpPr>
        <p:spPr>
          <a:xfrm>
            <a:off x="4078385" y="209681"/>
            <a:ext cx="5591597" cy="646331"/>
          </a:xfrm>
          <a:prstGeom prst="rect">
            <a:avLst/>
          </a:prstGeom>
          <a:noFill/>
        </p:spPr>
        <p:txBody>
          <a:bodyPr wrap="square" rtlCol="0">
            <a:spAutoFit/>
          </a:bodyPr>
          <a:lstStyle/>
          <a:p>
            <a:r>
              <a:rPr lang="es-ES" sz="3600" b="1" dirty="0"/>
              <a:t>ENVIANDO DATOS POST (III)</a:t>
            </a:r>
          </a:p>
        </p:txBody>
      </p:sp>
      <p:sp>
        <p:nvSpPr>
          <p:cNvPr id="4" name="CuadroTexto 3">
            <a:extLst>
              <a:ext uri="{FF2B5EF4-FFF2-40B4-BE49-F238E27FC236}">
                <a16:creationId xmlns:a16="http://schemas.microsoft.com/office/drawing/2014/main" id="{04704033-5E80-EACA-DDD6-4B5DB2611AFF}"/>
              </a:ext>
            </a:extLst>
          </p:cNvPr>
          <p:cNvSpPr txBox="1"/>
          <p:nvPr/>
        </p:nvSpPr>
        <p:spPr>
          <a:xfrm>
            <a:off x="865848" y="1181437"/>
            <a:ext cx="10329374" cy="1077218"/>
          </a:xfrm>
          <a:prstGeom prst="rect">
            <a:avLst/>
          </a:prstGeom>
          <a:noFill/>
        </p:spPr>
        <p:txBody>
          <a:bodyPr wrap="square" rtlCol="0">
            <a:spAutoFit/>
          </a:bodyPr>
          <a:lstStyle/>
          <a:p>
            <a:r>
              <a:rPr lang="es-ES" sz="1600" dirty="0"/>
              <a:t>Desde la sección de la función de envío de datos por post a la API de la página de la documentación vamos a emular lo que sería ese envío de datos desde una aplicación externa. Pulsamos el botón                    . Se nos muestra la estructura de datos que tenemos definida en la clase </a:t>
            </a:r>
            <a:r>
              <a:rPr lang="es-ES" sz="1600" dirty="0" err="1">
                <a:latin typeface="Courier New" panose="02070309020205020404" pitchFamily="49" charset="0"/>
                <a:cs typeface="Courier New" panose="02070309020205020404" pitchFamily="49" charset="0"/>
              </a:rPr>
              <a:t>Vehiculo</a:t>
            </a:r>
            <a:r>
              <a:rPr lang="es-ES" sz="1600" dirty="0"/>
              <a:t>, porque en el código le hemos dicho que a través de ese método va a entrar un objeto de esa clase.</a:t>
            </a:r>
          </a:p>
        </p:txBody>
      </p:sp>
      <p:pic>
        <p:nvPicPr>
          <p:cNvPr id="9" name="Imagen 8">
            <a:extLst>
              <a:ext uri="{FF2B5EF4-FFF2-40B4-BE49-F238E27FC236}">
                <a16:creationId xmlns:a16="http://schemas.microsoft.com/office/drawing/2014/main" id="{D373B2A9-5B68-864C-8850-3BD0314A5798}"/>
              </a:ext>
            </a:extLst>
          </p:cNvPr>
          <p:cNvPicPr>
            <a:picLocks noChangeAspect="1"/>
          </p:cNvPicPr>
          <p:nvPr/>
        </p:nvPicPr>
        <p:blipFill>
          <a:blip r:embed="rId3"/>
          <a:stretch>
            <a:fillRect/>
          </a:stretch>
        </p:blipFill>
        <p:spPr>
          <a:xfrm>
            <a:off x="7003207" y="1471302"/>
            <a:ext cx="918896" cy="262542"/>
          </a:xfrm>
          <a:prstGeom prst="rect">
            <a:avLst/>
          </a:prstGeom>
        </p:spPr>
      </p:pic>
      <p:sp>
        <p:nvSpPr>
          <p:cNvPr id="10" name="CuadroTexto 9">
            <a:extLst>
              <a:ext uri="{FF2B5EF4-FFF2-40B4-BE49-F238E27FC236}">
                <a16:creationId xmlns:a16="http://schemas.microsoft.com/office/drawing/2014/main" id="{2B446743-BD66-8AAD-4E10-F69787FF193E}"/>
              </a:ext>
            </a:extLst>
          </p:cNvPr>
          <p:cNvSpPr txBox="1"/>
          <p:nvPr/>
        </p:nvSpPr>
        <p:spPr>
          <a:xfrm>
            <a:off x="3316385" y="2500180"/>
            <a:ext cx="4411509" cy="1323439"/>
          </a:xfrm>
          <a:prstGeom prst="rect">
            <a:avLst/>
          </a:prstGeom>
          <a:noFill/>
        </p:spPr>
        <p:txBody>
          <a:bodyPr wrap="square" rtlCol="0">
            <a:spAutoFit/>
          </a:bodyPr>
          <a:lstStyle/>
          <a:p>
            <a:r>
              <a:rPr lang="es-ES" sz="1600" dirty="0"/>
              <a:t>En la imagen de la izquierda vemos como se nos muestra el patrón de los datos que espera el método. En la imagen de la derecha vemos un ejemplo de cómo quedaría un objeto que vamos a introducir.</a:t>
            </a:r>
          </a:p>
        </p:txBody>
      </p:sp>
      <p:pic>
        <p:nvPicPr>
          <p:cNvPr id="12" name="Imagen 11">
            <a:extLst>
              <a:ext uri="{FF2B5EF4-FFF2-40B4-BE49-F238E27FC236}">
                <a16:creationId xmlns:a16="http://schemas.microsoft.com/office/drawing/2014/main" id="{12724C4E-63FC-D972-8EF9-0FFE86511879}"/>
              </a:ext>
            </a:extLst>
          </p:cNvPr>
          <p:cNvPicPr>
            <a:picLocks noChangeAspect="1"/>
          </p:cNvPicPr>
          <p:nvPr/>
        </p:nvPicPr>
        <p:blipFill>
          <a:blip r:embed="rId4"/>
          <a:stretch>
            <a:fillRect/>
          </a:stretch>
        </p:blipFill>
        <p:spPr>
          <a:xfrm>
            <a:off x="933056" y="2311314"/>
            <a:ext cx="1907473" cy="1734814"/>
          </a:xfrm>
          <a:prstGeom prst="rect">
            <a:avLst/>
          </a:prstGeom>
        </p:spPr>
      </p:pic>
      <p:pic>
        <p:nvPicPr>
          <p:cNvPr id="14" name="Imagen 13">
            <a:extLst>
              <a:ext uri="{FF2B5EF4-FFF2-40B4-BE49-F238E27FC236}">
                <a16:creationId xmlns:a16="http://schemas.microsoft.com/office/drawing/2014/main" id="{926D8376-1DDB-6F75-7BD8-C17D63021768}"/>
              </a:ext>
            </a:extLst>
          </p:cNvPr>
          <p:cNvPicPr>
            <a:picLocks noChangeAspect="1"/>
          </p:cNvPicPr>
          <p:nvPr/>
        </p:nvPicPr>
        <p:blipFill>
          <a:blip r:embed="rId5"/>
          <a:stretch>
            <a:fillRect/>
          </a:stretch>
        </p:blipFill>
        <p:spPr>
          <a:xfrm>
            <a:off x="8644825" y="2202974"/>
            <a:ext cx="1907473" cy="1734814"/>
          </a:xfrm>
          <a:prstGeom prst="rect">
            <a:avLst/>
          </a:prstGeom>
        </p:spPr>
      </p:pic>
      <p:sp>
        <p:nvSpPr>
          <p:cNvPr id="15" name="CuadroTexto 14">
            <a:extLst>
              <a:ext uri="{FF2B5EF4-FFF2-40B4-BE49-F238E27FC236}">
                <a16:creationId xmlns:a16="http://schemas.microsoft.com/office/drawing/2014/main" id="{98A19E86-150D-5DFC-414C-FE301DF990A4}"/>
              </a:ext>
            </a:extLst>
          </p:cNvPr>
          <p:cNvSpPr txBox="1"/>
          <p:nvPr/>
        </p:nvSpPr>
        <p:spPr>
          <a:xfrm>
            <a:off x="1003411" y="4354555"/>
            <a:ext cx="10329373" cy="1077218"/>
          </a:xfrm>
          <a:prstGeom prst="rect">
            <a:avLst/>
          </a:prstGeom>
          <a:noFill/>
        </p:spPr>
        <p:txBody>
          <a:bodyPr wrap="square" rtlCol="0">
            <a:spAutoFit/>
          </a:bodyPr>
          <a:lstStyle/>
          <a:p>
            <a:r>
              <a:rPr lang="es-ES" sz="1600" dirty="0"/>
              <a:t>Si el objeto no cumple el patrón no podremos grabarlo. El método no funcionará, y no se añadirá el objeto. Esta es una de las ventajas de FastAPI. Gracias al uso de </a:t>
            </a:r>
            <a:r>
              <a:rPr lang="es-ES" sz="1600" dirty="0" err="1"/>
              <a:t>PyDantic</a:t>
            </a:r>
            <a:r>
              <a:rPr lang="es-ES" sz="1600" dirty="0"/>
              <a:t> valida los datos, y el método que los recibe los acepta o no, en función de que estén correctamente. Cuando tenemos los datos correctos pulsamos el botón             y el objeto es añadido a la lista. Ahora podemos mirar en el navegador la ruta 127.0.0.1:8000/listar y comprobaremos que el objeto se ha añadido.</a:t>
            </a:r>
          </a:p>
        </p:txBody>
      </p:sp>
      <p:pic>
        <p:nvPicPr>
          <p:cNvPr id="17" name="Imagen 16">
            <a:extLst>
              <a:ext uri="{FF2B5EF4-FFF2-40B4-BE49-F238E27FC236}">
                <a16:creationId xmlns:a16="http://schemas.microsoft.com/office/drawing/2014/main" id="{BD8914DB-AC37-8A38-7663-FE15B45EEACC}"/>
              </a:ext>
            </a:extLst>
          </p:cNvPr>
          <p:cNvPicPr>
            <a:picLocks noChangeAspect="1"/>
          </p:cNvPicPr>
          <p:nvPr/>
        </p:nvPicPr>
        <p:blipFill>
          <a:blip r:embed="rId6"/>
          <a:stretch>
            <a:fillRect/>
          </a:stretch>
        </p:blipFill>
        <p:spPr>
          <a:xfrm>
            <a:off x="8111257" y="4887763"/>
            <a:ext cx="533568" cy="220787"/>
          </a:xfrm>
          <a:prstGeom prst="rect">
            <a:avLst/>
          </a:prstGeom>
        </p:spPr>
      </p:pic>
    </p:spTree>
    <p:extLst>
      <p:ext uri="{BB962C8B-B14F-4D97-AF65-F5344CB8AC3E}">
        <p14:creationId xmlns:p14="http://schemas.microsoft.com/office/powerpoint/2010/main" val="348872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DD056AD6-5E0C-A300-077D-B0CA64548D7B}"/>
              </a:ext>
            </a:extLst>
          </p:cNvPr>
          <p:cNvSpPr txBox="1"/>
          <p:nvPr/>
        </p:nvSpPr>
        <p:spPr>
          <a:xfrm>
            <a:off x="4887589" y="332950"/>
            <a:ext cx="4017767" cy="646331"/>
          </a:xfrm>
          <a:prstGeom prst="rect">
            <a:avLst/>
          </a:prstGeom>
          <a:noFill/>
        </p:spPr>
        <p:txBody>
          <a:bodyPr wrap="none" rtlCol="0">
            <a:spAutoFit/>
          </a:bodyPr>
          <a:lstStyle/>
          <a:p>
            <a:r>
              <a:rPr lang="es-ES" sz="3600" b="1" dirty="0"/>
              <a:t>DATOS OPCIONALES</a:t>
            </a:r>
          </a:p>
        </p:txBody>
      </p:sp>
      <p:sp>
        <p:nvSpPr>
          <p:cNvPr id="4" name="CuadroTexto 3">
            <a:extLst>
              <a:ext uri="{FF2B5EF4-FFF2-40B4-BE49-F238E27FC236}">
                <a16:creationId xmlns:a16="http://schemas.microsoft.com/office/drawing/2014/main" id="{0C1217E4-B05A-33A3-576E-6FD253E50F79}"/>
              </a:ext>
            </a:extLst>
          </p:cNvPr>
          <p:cNvSpPr txBox="1"/>
          <p:nvPr/>
        </p:nvSpPr>
        <p:spPr>
          <a:xfrm>
            <a:off x="906309" y="1213806"/>
            <a:ext cx="10835234" cy="4524315"/>
          </a:xfrm>
          <a:prstGeom prst="rect">
            <a:avLst/>
          </a:prstGeom>
          <a:noFill/>
        </p:spPr>
        <p:txBody>
          <a:bodyPr wrap="square" rtlCol="0">
            <a:spAutoFit/>
          </a:bodyPr>
          <a:lstStyle/>
          <a:p>
            <a:r>
              <a:rPr lang="es-ES" sz="1600" dirty="0"/>
              <a:t>Hemos definido una estructura de datos que se valida en la grabación de datos gracias a la librería </a:t>
            </a:r>
            <a:r>
              <a:rPr lang="es-ES" sz="1600" dirty="0" err="1"/>
              <a:t>PyDantic</a:t>
            </a:r>
            <a:r>
              <a:rPr lang="es-ES" sz="1600" dirty="0"/>
              <a:t>. FastAPI tiene otra característica que nos va a ayudar a crear </a:t>
            </a:r>
            <a:r>
              <a:rPr lang="es-ES" sz="1600" dirty="0" err="1"/>
              <a:t>API’s</a:t>
            </a:r>
            <a:r>
              <a:rPr lang="es-ES" sz="1600" dirty="0"/>
              <a:t> funcionales: permite definir uno o más de los datos del objeto como opcionales. Para ello empezaremos importando la clase </a:t>
            </a:r>
            <a:r>
              <a:rPr lang="es-ES" sz="1600" dirty="0" err="1">
                <a:latin typeface="Courier New" panose="02070309020205020404" pitchFamily="49" charset="0"/>
                <a:cs typeface="Courier New" panose="02070309020205020404" pitchFamily="49" charset="0"/>
              </a:rPr>
              <a:t>Optional</a:t>
            </a:r>
            <a:r>
              <a:rPr lang="es-ES" sz="1600" dirty="0"/>
              <a:t> del módulo </a:t>
            </a:r>
            <a:r>
              <a:rPr lang="es-ES" sz="1600" dirty="0" err="1">
                <a:latin typeface="Courier New" panose="02070309020205020404" pitchFamily="49" charset="0"/>
                <a:cs typeface="Courier New" panose="02070309020205020404" pitchFamily="49" charset="0"/>
              </a:rPr>
              <a:t>typing</a:t>
            </a:r>
            <a:r>
              <a:rPr lang="es-ES" sz="1600" dirty="0"/>
              <a:t>. Este módulo se ha instalado automáticamente al instalar FastAPI. Lo haremos así:</a:t>
            </a:r>
          </a:p>
          <a:p>
            <a:r>
              <a:rPr lang="es-ES" sz="1600" dirty="0" err="1">
                <a:latin typeface="Courier New" panose="02070309020205020404" pitchFamily="49" charset="0"/>
                <a:cs typeface="Courier New" panose="02070309020205020404" pitchFamily="49" charset="0"/>
              </a:rPr>
              <a:t>from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typing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Optional</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Después, en la clase en la que definimos los tipos de datos del objeto especificaremos la palabra </a:t>
            </a:r>
            <a:r>
              <a:rPr lang="es-ES" sz="1600" dirty="0" err="1"/>
              <a:t>Optional</a:t>
            </a:r>
            <a:r>
              <a:rPr lang="es-ES" sz="1600" dirty="0"/>
              <a:t> precediendo al tipo de dato que deseemos establecer como opcional, encerrando dicho tipo de dato entre corchetes. Un ejemplo sería el siguiente:</a:t>
            </a:r>
          </a:p>
          <a:p>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Vehiculo</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BaseModel</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marca: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modelo: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color: </a:t>
            </a:r>
            <a:r>
              <a:rPr lang="es-ES" sz="1600" dirty="0" err="1">
                <a:latin typeface="Courier New" panose="02070309020205020404" pitchFamily="49" charset="0"/>
                <a:cs typeface="Courier New" panose="02070309020205020404" pitchFamily="49" charset="0"/>
              </a:rPr>
              <a:t>str</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matricula: </a:t>
            </a:r>
            <a:r>
              <a:rPr lang="es-ES" sz="1600" dirty="0" err="1">
                <a:latin typeface="Courier New" panose="02070309020205020404" pitchFamily="49" charset="0"/>
                <a:cs typeface="Courier New" panose="02070309020205020404" pitchFamily="49" charset="0"/>
              </a:rPr>
              <a:t>Optional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anios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itv</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bool</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Con esto le hemos dicho a FastAPI que el atributo </a:t>
            </a:r>
            <a:r>
              <a:rPr lang="es-ES" sz="1600" dirty="0">
                <a:latin typeface="Courier New" panose="02070309020205020404" pitchFamily="49" charset="0"/>
                <a:cs typeface="Courier New" panose="02070309020205020404" pitchFamily="49" charset="0"/>
              </a:rPr>
              <a:t>matricula</a:t>
            </a:r>
            <a:r>
              <a:rPr lang="es-ES" sz="1600" dirty="0"/>
              <a:t> es opcional. Ahora podemos ponerlo o no, y en ambos casos el objeto será validado.</a:t>
            </a:r>
          </a:p>
        </p:txBody>
      </p:sp>
    </p:spTree>
    <p:extLst>
      <p:ext uri="{BB962C8B-B14F-4D97-AF65-F5344CB8AC3E}">
        <p14:creationId xmlns:p14="http://schemas.microsoft.com/office/powerpoint/2010/main" val="352287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ED2AF5B5-BED8-7F2B-34DB-B0F2E36E0326}"/>
              </a:ext>
            </a:extLst>
          </p:cNvPr>
          <p:cNvSpPr txBox="1"/>
          <p:nvPr/>
        </p:nvSpPr>
        <p:spPr>
          <a:xfrm>
            <a:off x="4827638" y="222942"/>
            <a:ext cx="3191899" cy="646331"/>
          </a:xfrm>
          <a:prstGeom prst="rect">
            <a:avLst/>
          </a:prstGeom>
          <a:noFill/>
        </p:spPr>
        <p:txBody>
          <a:bodyPr wrap="none" rtlCol="0">
            <a:spAutoFit/>
          </a:bodyPr>
          <a:lstStyle/>
          <a:p>
            <a:r>
              <a:rPr lang="es-ES" sz="3600" b="1" dirty="0"/>
              <a:t>BORRAR DATOS</a:t>
            </a:r>
          </a:p>
        </p:txBody>
      </p:sp>
      <p:sp>
        <p:nvSpPr>
          <p:cNvPr id="4" name="CuadroTexto 3">
            <a:extLst>
              <a:ext uri="{FF2B5EF4-FFF2-40B4-BE49-F238E27FC236}">
                <a16:creationId xmlns:a16="http://schemas.microsoft.com/office/drawing/2014/main" id="{C4E6D4D2-8160-A98D-CCDF-D3251B1273A8}"/>
              </a:ext>
            </a:extLst>
          </p:cNvPr>
          <p:cNvSpPr txBox="1"/>
          <p:nvPr/>
        </p:nvSpPr>
        <p:spPr>
          <a:xfrm>
            <a:off x="914400" y="1197621"/>
            <a:ext cx="5454032" cy="4524315"/>
          </a:xfrm>
          <a:prstGeom prst="rect">
            <a:avLst/>
          </a:prstGeom>
          <a:noFill/>
        </p:spPr>
        <p:txBody>
          <a:bodyPr wrap="square" rtlCol="0">
            <a:spAutoFit/>
          </a:bodyPr>
          <a:lstStyle/>
          <a:p>
            <a:r>
              <a:rPr lang="es-ES" sz="1600" dirty="0"/>
              <a:t>Podemos crear rutas con el método HTTP </a:t>
            </a:r>
            <a:r>
              <a:rPr lang="es-ES" sz="1600" dirty="0" err="1">
                <a:latin typeface="Courier New" panose="02070309020205020404" pitchFamily="49" charset="0"/>
                <a:cs typeface="Courier New" panose="02070309020205020404" pitchFamily="49" charset="0"/>
              </a:rPr>
              <a:t>delete</a:t>
            </a:r>
            <a:r>
              <a:rPr lang="es-ES" sz="1600" dirty="0"/>
              <a:t>, para asociarlos a un método que nos permita borrar un objeto de la lista que tenemos. </a:t>
            </a:r>
          </a:p>
          <a:p>
            <a:r>
              <a:rPr lang="es-ES" sz="1600" dirty="0"/>
              <a:t>Lo haremos con un código como el siguiente:</a:t>
            </a:r>
          </a:p>
          <a:p>
            <a:endParaRPr lang="es-ES" sz="1600" dirty="0"/>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obj.delete</a:t>
            </a:r>
            <a:r>
              <a:rPr lang="es-ES" sz="1600" dirty="0">
                <a:latin typeface="Courier New" panose="02070309020205020404" pitchFamily="49" charset="0"/>
                <a:cs typeface="Courier New" panose="02070309020205020404" pitchFamily="49" charset="0"/>
              </a:rPr>
              <a:t>("/borrar/{</a:t>
            </a:r>
            <a:r>
              <a:rPr lang="es-ES" sz="1600" dirty="0" err="1">
                <a:latin typeface="Courier New" panose="02070309020205020404" pitchFamily="49" charset="0"/>
                <a:cs typeface="Courier New" panose="02070309020205020404" pitchFamily="49" charset="0"/>
              </a:rPr>
              <a:t>id:int</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Borra un objeto si existe. Si no, muestra </a:t>
            </a:r>
            <a:r>
              <a:rPr lang="es-ES" sz="1600" dirty="0" err="1">
                <a:latin typeface="Courier New" panose="02070309020205020404" pitchFamily="49" charset="0"/>
                <a:cs typeface="Courier New" panose="02070309020205020404" pitchFamily="49" charset="0"/>
              </a:rPr>
              <a:t>None</a:t>
            </a:r>
            <a:r>
              <a:rPr lang="es-ES" sz="1600" dirty="0">
                <a:latin typeface="Courier New" panose="02070309020205020404" pitchFamily="49" charset="0"/>
                <a:cs typeface="Courier New" panose="02070309020205020404" pitchFamily="49" charset="0"/>
              </a:rPr>
              <a:t>.</a:t>
            </a:r>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borrar_uno</a:t>
            </a:r>
            <a:r>
              <a:rPr lang="es-ES" sz="1600" dirty="0">
                <a:latin typeface="Courier New" panose="02070309020205020404" pitchFamily="49" charset="0"/>
                <a:cs typeface="Courier New" panose="02070309020205020404" pitchFamily="49" charset="0"/>
              </a:rPr>
              <a:t>(id):</a:t>
            </a:r>
          </a:p>
          <a:p>
            <a:r>
              <a:rPr lang="es-ES" sz="1600" dirty="0">
                <a:latin typeface="Courier New" panose="02070309020205020404" pitchFamily="49" charset="0"/>
                <a:cs typeface="Courier New" panose="02070309020205020404" pitchFamily="49" charset="0"/>
              </a:rPr>
              <a:t>    try:</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vehiculos.pop</a:t>
            </a:r>
            <a:r>
              <a:rPr lang="es-ES" sz="1600" dirty="0">
                <a:latin typeface="Courier New" panose="02070309020205020404" pitchFamily="49" charset="0"/>
                <a:cs typeface="Courier New" panose="02070309020205020404" pitchFamily="49" charset="0"/>
              </a:rPr>
              <a:t>(id)</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"El objeto ha sido eliminado"</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except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IndexError</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None</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En la página de documentación veremos un método como el que aparece en la imagen de la derecha.</a:t>
            </a:r>
          </a:p>
        </p:txBody>
      </p:sp>
      <p:pic>
        <p:nvPicPr>
          <p:cNvPr id="9" name="Imagen 8">
            <a:extLst>
              <a:ext uri="{FF2B5EF4-FFF2-40B4-BE49-F238E27FC236}">
                <a16:creationId xmlns:a16="http://schemas.microsoft.com/office/drawing/2014/main" id="{8E0664AA-3C3D-518E-EB53-422D02ABAC40}"/>
              </a:ext>
            </a:extLst>
          </p:cNvPr>
          <p:cNvPicPr>
            <a:picLocks noChangeAspect="1"/>
          </p:cNvPicPr>
          <p:nvPr/>
        </p:nvPicPr>
        <p:blipFill>
          <a:blip r:embed="rId3"/>
          <a:stretch>
            <a:fillRect/>
          </a:stretch>
        </p:blipFill>
        <p:spPr>
          <a:xfrm>
            <a:off x="6614509" y="1074284"/>
            <a:ext cx="5135627" cy="3144020"/>
          </a:xfrm>
          <a:prstGeom prst="rect">
            <a:avLst/>
          </a:prstGeom>
        </p:spPr>
      </p:pic>
      <p:sp>
        <p:nvSpPr>
          <p:cNvPr id="10" name="CuadroTexto 9">
            <a:extLst>
              <a:ext uri="{FF2B5EF4-FFF2-40B4-BE49-F238E27FC236}">
                <a16:creationId xmlns:a16="http://schemas.microsoft.com/office/drawing/2014/main" id="{0F6CA496-750F-1D9D-93EC-AB5049CB4FE9}"/>
              </a:ext>
            </a:extLst>
          </p:cNvPr>
          <p:cNvSpPr txBox="1"/>
          <p:nvPr/>
        </p:nvSpPr>
        <p:spPr>
          <a:xfrm>
            <a:off x="6614509" y="4483950"/>
            <a:ext cx="5135627" cy="1077218"/>
          </a:xfrm>
          <a:prstGeom prst="rect">
            <a:avLst/>
          </a:prstGeom>
          <a:noFill/>
        </p:spPr>
        <p:txBody>
          <a:bodyPr wrap="square" rtlCol="0">
            <a:spAutoFit/>
          </a:bodyPr>
          <a:lstStyle/>
          <a:p>
            <a:r>
              <a:rPr lang="es-ES" sz="1600" dirty="0"/>
              <a:t>Pulsando el botón                    podremos introducir el índice de un elemento de la lista y al ejecutar el método se eliminará el elemento con dicho índice (si existe), porque así lo hemos especificado en el código.</a:t>
            </a:r>
          </a:p>
        </p:txBody>
      </p:sp>
      <p:pic>
        <p:nvPicPr>
          <p:cNvPr id="12" name="Imagen 11">
            <a:extLst>
              <a:ext uri="{FF2B5EF4-FFF2-40B4-BE49-F238E27FC236}">
                <a16:creationId xmlns:a16="http://schemas.microsoft.com/office/drawing/2014/main" id="{BD85D1AF-B0B9-ADB6-6699-BD3DF3F317AF}"/>
              </a:ext>
            </a:extLst>
          </p:cNvPr>
          <p:cNvPicPr>
            <a:picLocks noChangeAspect="1"/>
          </p:cNvPicPr>
          <p:nvPr/>
        </p:nvPicPr>
        <p:blipFill>
          <a:blip r:embed="rId4"/>
          <a:stretch>
            <a:fillRect/>
          </a:stretch>
        </p:blipFill>
        <p:spPr>
          <a:xfrm>
            <a:off x="8223362" y="4528511"/>
            <a:ext cx="855901" cy="246746"/>
          </a:xfrm>
          <a:prstGeom prst="rect">
            <a:avLst/>
          </a:prstGeom>
        </p:spPr>
      </p:pic>
    </p:spTree>
    <p:extLst>
      <p:ext uri="{BB962C8B-B14F-4D97-AF65-F5344CB8AC3E}">
        <p14:creationId xmlns:p14="http://schemas.microsoft.com/office/powerpoint/2010/main" val="296265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5F6178A5-FF08-45CA-7101-52997E5DCDA6}"/>
              </a:ext>
            </a:extLst>
          </p:cNvPr>
          <p:cNvSpPr txBox="1"/>
          <p:nvPr/>
        </p:nvSpPr>
        <p:spPr>
          <a:xfrm>
            <a:off x="5081799" y="307720"/>
            <a:ext cx="3958712" cy="646331"/>
          </a:xfrm>
          <a:prstGeom prst="rect">
            <a:avLst/>
          </a:prstGeom>
          <a:noFill/>
        </p:spPr>
        <p:txBody>
          <a:bodyPr wrap="none" rtlCol="0">
            <a:spAutoFit/>
          </a:bodyPr>
          <a:lstStyle/>
          <a:p>
            <a:r>
              <a:rPr lang="es-ES" sz="3600" b="1" dirty="0"/>
              <a:t>ACTUALIZAR DATOS</a:t>
            </a:r>
          </a:p>
        </p:txBody>
      </p:sp>
      <p:sp>
        <p:nvSpPr>
          <p:cNvPr id="4" name="CuadroTexto 3">
            <a:extLst>
              <a:ext uri="{FF2B5EF4-FFF2-40B4-BE49-F238E27FC236}">
                <a16:creationId xmlns:a16="http://schemas.microsoft.com/office/drawing/2014/main" id="{F53C3693-48B4-9668-DBDD-5A3E78DD1B76}"/>
              </a:ext>
            </a:extLst>
          </p:cNvPr>
          <p:cNvSpPr txBox="1"/>
          <p:nvPr/>
        </p:nvSpPr>
        <p:spPr>
          <a:xfrm>
            <a:off x="724910" y="1045936"/>
            <a:ext cx="5473589" cy="4555093"/>
          </a:xfrm>
          <a:prstGeom prst="rect">
            <a:avLst/>
          </a:prstGeom>
          <a:noFill/>
        </p:spPr>
        <p:txBody>
          <a:bodyPr wrap="square" rtlCol="0">
            <a:spAutoFit/>
          </a:bodyPr>
          <a:lstStyle/>
          <a:p>
            <a:r>
              <a:rPr lang="es-ES" sz="1600" dirty="0"/>
              <a:t>Para actualizar datos recurrimos al método HTTP </a:t>
            </a:r>
            <a:r>
              <a:rPr lang="es-ES" sz="1600" dirty="0" err="1">
                <a:latin typeface="Courier New" panose="02070309020205020404" pitchFamily="49" charset="0"/>
                <a:cs typeface="Courier New" panose="02070309020205020404" pitchFamily="49" charset="0"/>
              </a:rPr>
              <a:t>put</a:t>
            </a:r>
            <a:r>
              <a:rPr lang="es-ES" sz="1600" dirty="0"/>
              <a:t>. Este recibe un índice y un objeto. Si todo va bien, sustituirá el objeto que haya en el índice especificado por el que le pasamos al método. Y decimos “si todo va bien”. ¿Qué podría ir mal? Por ejemplo, que el índice no exista en la colección de objetos, o que los datos del objeto no se ciñan a los tipos especificados en la clase </a:t>
            </a:r>
            <a:r>
              <a:rPr lang="es-ES" sz="1600" dirty="0" err="1">
                <a:latin typeface="Courier New" panose="02070309020205020404" pitchFamily="49" charset="0"/>
                <a:cs typeface="Courier New" panose="02070309020205020404" pitchFamily="49" charset="0"/>
              </a:rPr>
              <a:t>Vehiculo</a:t>
            </a:r>
            <a:r>
              <a:rPr lang="es-ES" sz="1600" dirty="0"/>
              <a:t>. De verificar esto última se ocupa, como ya sabemos, la clase </a:t>
            </a:r>
            <a:r>
              <a:rPr lang="es-ES" sz="1600" dirty="0" err="1">
                <a:latin typeface="Courier New" panose="02070309020205020404" pitchFamily="49" charset="0"/>
                <a:cs typeface="Courier New" panose="02070309020205020404" pitchFamily="49" charset="0"/>
              </a:rPr>
              <a:t>BaseModel</a:t>
            </a:r>
            <a:r>
              <a:rPr lang="es-ES" sz="1600" dirty="0"/>
              <a:t> del módulo </a:t>
            </a:r>
            <a:r>
              <a:rPr lang="es-ES" sz="1600" dirty="0" err="1">
                <a:latin typeface="Courier New" panose="02070309020205020404" pitchFamily="49" charset="0"/>
                <a:cs typeface="Courier New" panose="02070309020205020404" pitchFamily="49" charset="0"/>
              </a:rPr>
              <a:t>Pydantic</a:t>
            </a:r>
            <a:r>
              <a:rPr lang="es-ES" sz="1600" dirty="0"/>
              <a:t>.</a:t>
            </a:r>
          </a:p>
          <a:p>
            <a:endParaRPr lang="es-ES" sz="1600" dirty="0"/>
          </a:p>
          <a:p>
            <a:r>
              <a:rPr lang="es-ES" sz="1600" dirty="0"/>
              <a:t>El código del método de actualización quedará, por ejemplo, así:</a:t>
            </a:r>
          </a:p>
          <a:p>
            <a:endParaRPr lang="es-ES" sz="1600" dirty="0"/>
          </a:p>
          <a:p>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obj.put</a:t>
            </a:r>
            <a:r>
              <a:rPr lang="es-ES" sz="1400" dirty="0">
                <a:latin typeface="Courier New" panose="02070309020205020404" pitchFamily="49" charset="0"/>
                <a:cs typeface="Courier New" panose="02070309020205020404" pitchFamily="49" charset="0"/>
              </a:rPr>
              <a:t>("/actualizar/{</a:t>
            </a:r>
            <a:r>
              <a:rPr lang="es-ES" sz="1400" dirty="0" err="1">
                <a:latin typeface="Courier New" panose="02070309020205020404" pitchFamily="49" charset="0"/>
                <a:cs typeface="Courier New" panose="02070309020205020404" pitchFamily="49" charset="0"/>
              </a:rPr>
              <a:t>id:int</a:t>
            </a:r>
            <a:r>
              <a:rPr lang="es-ES" sz="1400" dirty="0">
                <a:latin typeface="Courier New" panose="02070309020205020404" pitchFamily="49" charset="0"/>
                <a:cs typeface="Courier New" panose="02070309020205020404" pitchFamily="49" charset="0"/>
              </a:rPr>
              <a:t>}")</a:t>
            </a:r>
          </a:p>
          <a:p>
            <a:r>
              <a:rPr lang="es-ES" sz="1400" dirty="0" err="1">
                <a:latin typeface="Courier New" panose="02070309020205020404" pitchFamily="49" charset="0"/>
                <a:cs typeface="Courier New" panose="02070309020205020404" pitchFamily="49" charset="0"/>
              </a:rPr>
              <a:t>def</a:t>
            </a:r>
            <a:r>
              <a:rPr lang="es-ES" sz="1400" dirty="0">
                <a:latin typeface="Courier New" panose="02070309020205020404" pitchFamily="49" charset="0"/>
                <a:cs typeface="Courier New" panose="02070309020205020404" pitchFamily="49" charset="0"/>
              </a:rPr>
              <a:t> actualizar(</a:t>
            </a:r>
            <a:r>
              <a:rPr lang="es-ES" sz="1400" dirty="0" err="1">
                <a:latin typeface="Courier New" panose="02070309020205020404" pitchFamily="49" charset="0"/>
                <a:cs typeface="Courier New" panose="02070309020205020404" pitchFamily="49" charset="0"/>
              </a:rPr>
              <a:t>id:int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MiVehiculo:Vehiculo</a:t>
            </a:r>
            <a:r>
              <a:rPr lang="es-ES" sz="1400" dirty="0">
                <a:latin typeface="Courier New" panose="02070309020205020404" pitchFamily="49" charset="0"/>
                <a:cs typeface="Courier New" panose="02070309020205020404" pitchFamily="49" charset="0"/>
              </a:rPr>
              <a:t>):</a:t>
            </a:r>
          </a:p>
          <a:p>
            <a:r>
              <a:rPr lang="es-ES" sz="1400" dirty="0">
                <a:latin typeface="Courier New" panose="02070309020205020404" pitchFamily="49" charset="0"/>
                <a:cs typeface="Courier New" panose="02070309020205020404" pitchFamily="49" charset="0"/>
              </a:rPr>
              <a:t>    try:</a:t>
            </a:r>
          </a:p>
          <a:p>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vehiculos</a:t>
            </a:r>
            <a:r>
              <a:rPr lang="es-ES" sz="1400" dirty="0">
                <a:latin typeface="Courier New" panose="02070309020205020404" pitchFamily="49" charset="0"/>
                <a:cs typeface="Courier New" panose="02070309020205020404" pitchFamily="49" charset="0"/>
              </a:rPr>
              <a:t>[id] = </a:t>
            </a:r>
            <a:r>
              <a:rPr lang="es-ES" sz="1400" dirty="0" err="1">
                <a:latin typeface="Courier New" panose="02070309020205020404" pitchFamily="49" charset="0"/>
                <a:cs typeface="Courier New" panose="02070309020205020404" pitchFamily="49" charset="0"/>
              </a:rPr>
              <a:t>MiVehiculo</a:t>
            </a:r>
            <a:endParaRPr lang="es-ES" sz="1400" dirty="0">
              <a:latin typeface="Courier New" panose="02070309020205020404" pitchFamily="49" charset="0"/>
              <a:cs typeface="Courier New" panose="02070309020205020404" pitchFamily="49" charset="0"/>
            </a:endParaRPr>
          </a:p>
          <a:p>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return</a:t>
            </a:r>
            <a:r>
              <a:rPr lang="es-ES" sz="1400" dirty="0">
                <a:latin typeface="Courier New" panose="02070309020205020404" pitchFamily="49" charset="0"/>
                <a:cs typeface="Courier New" panose="02070309020205020404" pitchFamily="49" charset="0"/>
              </a:rPr>
              <a:t> "El objeto ha sido actualizado."</a:t>
            </a:r>
          </a:p>
          <a:p>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except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IndexError</a:t>
            </a:r>
            <a:r>
              <a:rPr lang="es-ES" sz="1400" dirty="0">
                <a:latin typeface="Courier New" panose="02070309020205020404" pitchFamily="49" charset="0"/>
                <a:cs typeface="Courier New" panose="02070309020205020404" pitchFamily="49" charset="0"/>
              </a:rPr>
              <a:t>:</a:t>
            </a:r>
          </a:p>
          <a:p>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return</a:t>
            </a:r>
            <a:r>
              <a:rPr lang="es-ES" sz="1400" dirty="0">
                <a:latin typeface="Courier New" panose="02070309020205020404" pitchFamily="49" charset="0"/>
                <a:cs typeface="Courier New" panose="02070309020205020404" pitchFamily="49" charset="0"/>
              </a:rPr>
              <a:t> "El objeto indicado no existe."</a:t>
            </a:r>
            <a:endParaRPr lang="es-ES" sz="1400" dirty="0"/>
          </a:p>
        </p:txBody>
      </p:sp>
      <p:pic>
        <p:nvPicPr>
          <p:cNvPr id="9" name="Imagen 8">
            <a:extLst>
              <a:ext uri="{FF2B5EF4-FFF2-40B4-BE49-F238E27FC236}">
                <a16:creationId xmlns:a16="http://schemas.microsoft.com/office/drawing/2014/main" id="{BD3DC9B7-631E-6251-113E-6BF8E1195DAC}"/>
              </a:ext>
            </a:extLst>
          </p:cNvPr>
          <p:cNvPicPr>
            <a:picLocks noChangeAspect="1"/>
          </p:cNvPicPr>
          <p:nvPr/>
        </p:nvPicPr>
        <p:blipFill>
          <a:blip r:embed="rId3"/>
          <a:stretch>
            <a:fillRect/>
          </a:stretch>
        </p:blipFill>
        <p:spPr>
          <a:xfrm>
            <a:off x="6324599" y="1225718"/>
            <a:ext cx="5551734" cy="2767711"/>
          </a:xfrm>
          <a:prstGeom prst="rect">
            <a:avLst/>
          </a:prstGeom>
        </p:spPr>
      </p:pic>
      <p:sp>
        <p:nvSpPr>
          <p:cNvPr id="10" name="CuadroTexto 9">
            <a:extLst>
              <a:ext uri="{FF2B5EF4-FFF2-40B4-BE49-F238E27FC236}">
                <a16:creationId xmlns:a16="http://schemas.microsoft.com/office/drawing/2014/main" id="{FE889CD1-CE66-761C-D0BB-9D94ABBEA0E6}"/>
              </a:ext>
            </a:extLst>
          </p:cNvPr>
          <p:cNvSpPr txBox="1"/>
          <p:nvPr/>
        </p:nvSpPr>
        <p:spPr>
          <a:xfrm>
            <a:off x="6198499" y="4214637"/>
            <a:ext cx="5494492" cy="2062103"/>
          </a:xfrm>
          <a:prstGeom prst="rect">
            <a:avLst/>
          </a:prstGeom>
          <a:noFill/>
        </p:spPr>
        <p:txBody>
          <a:bodyPr wrap="square" rtlCol="0">
            <a:spAutoFit/>
          </a:bodyPr>
          <a:lstStyle/>
          <a:p>
            <a:r>
              <a:rPr lang="es-ES" sz="1600" dirty="0"/>
              <a:t>Aquí arriba vemos, en la página de documentación, cómo queda el método </a:t>
            </a:r>
            <a:r>
              <a:rPr lang="es-ES" sz="1600" dirty="0">
                <a:latin typeface="Courier New" panose="02070309020205020404" pitchFamily="49" charset="0"/>
                <a:cs typeface="Courier New" panose="02070309020205020404" pitchFamily="49" charset="0"/>
              </a:rPr>
              <a:t>actualizar</a:t>
            </a:r>
            <a:r>
              <a:rPr lang="es-ES" sz="1600" dirty="0"/>
              <a:t>.</a:t>
            </a:r>
          </a:p>
          <a:p>
            <a:r>
              <a:rPr lang="es-ES" sz="1600" dirty="0"/>
              <a:t>Cuando pulsamos el botón                 se nos pedirá el índice del objeto que queremos actualizar y los nuevos datos del objeto, que los introduciremos del mismo modo que hacíamos para insertar un objeto nuevo. Luego pulsaremos             y los nuevos datos sustituirán a los existentes en el diccionario indicado.</a:t>
            </a:r>
          </a:p>
          <a:p>
            <a:endParaRPr lang="es-ES" sz="1600" dirty="0"/>
          </a:p>
        </p:txBody>
      </p:sp>
      <p:pic>
        <p:nvPicPr>
          <p:cNvPr id="12" name="Imagen 11">
            <a:extLst>
              <a:ext uri="{FF2B5EF4-FFF2-40B4-BE49-F238E27FC236}">
                <a16:creationId xmlns:a16="http://schemas.microsoft.com/office/drawing/2014/main" id="{94A2EFD9-43B3-C379-AD1D-0DCD90E8AA2D}"/>
              </a:ext>
            </a:extLst>
          </p:cNvPr>
          <p:cNvPicPr>
            <a:picLocks noChangeAspect="1"/>
          </p:cNvPicPr>
          <p:nvPr/>
        </p:nvPicPr>
        <p:blipFill>
          <a:blip r:embed="rId4"/>
          <a:stretch>
            <a:fillRect/>
          </a:stretch>
        </p:blipFill>
        <p:spPr>
          <a:xfrm>
            <a:off x="8498930" y="4777217"/>
            <a:ext cx="717550" cy="222250"/>
          </a:xfrm>
          <a:prstGeom prst="rect">
            <a:avLst/>
          </a:prstGeom>
        </p:spPr>
      </p:pic>
      <p:pic>
        <p:nvPicPr>
          <p:cNvPr id="14" name="Imagen 13">
            <a:extLst>
              <a:ext uri="{FF2B5EF4-FFF2-40B4-BE49-F238E27FC236}">
                <a16:creationId xmlns:a16="http://schemas.microsoft.com/office/drawing/2014/main" id="{5001D8FB-C4F3-8416-CCA9-1BEEE9C94C16}"/>
              </a:ext>
            </a:extLst>
          </p:cNvPr>
          <p:cNvPicPr>
            <a:picLocks noChangeAspect="1"/>
          </p:cNvPicPr>
          <p:nvPr/>
        </p:nvPicPr>
        <p:blipFill>
          <a:blip r:embed="rId5"/>
          <a:stretch>
            <a:fillRect/>
          </a:stretch>
        </p:blipFill>
        <p:spPr>
          <a:xfrm>
            <a:off x="9969039" y="5470514"/>
            <a:ext cx="518239" cy="226729"/>
          </a:xfrm>
          <a:prstGeom prst="rect">
            <a:avLst/>
          </a:prstGeom>
        </p:spPr>
      </p:pic>
    </p:spTree>
    <p:extLst>
      <p:ext uri="{BB962C8B-B14F-4D97-AF65-F5344CB8AC3E}">
        <p14:creationId xmlns:p14="http://schemas.microsoft.com/office/powerpoint/2010/main" val="346673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37C4C3C0-58E3-E63F-6B95-F8402ED47AB0}"/>
              </a:ext>
            </a:extLst>
          </p:cNvPr>
          <p:cNvSpPr txBox="1"/>
          <p:nvPr/>
        </p:nvSpPr>
        <p:spPr>
          <a:xfrm>
            <a:off x="4563907" y="332950"/>
            <a:ext cx="5341334" cy="646331"/>
          </a:xfrm>
          <a:prstGeom prst="rect">
            <a:avLst/>
          </a:prstGeom>
          <a:noFill/>
        </p:spPr>
        <p:txBody>
          <a:bodyPr wrap="none" rtlCol="0">
            <a:spAutoFit/>
          </a:bodyPr>
          <a:lstStyle/>
          <a:p>
            <a:r>
              <a:rPr lang="es-ES" sz="3600" b="1" dirty="0"/>
              <a:t>GRABANDO LA COLECCIÓN</a:t>
            </a:r>
          </a:p>
        </p:txBody>
      </p:sp>
      <p:sp>
        <p:nvSpPr>
          <p:cNvPr id="4" name="CuadroTexto 3">
            <a:extLst>
              <a:ext uri="{FF2B5EF4-FFF2-40B4-BE49-F238E27FC236}">
                <a16:creationId xmlns:a16="http://schemas.microsoft.com/office/drawing/2014/main" id="{A0987825-D947-6D38-BC83-7931E59D6532}"/>
              </a:ext>
            </a:extLst>
          </p:cNvPr>
          <p:cNvSpPr txBox="1"/>
          <p:nvPr/>
        </p:nvSpPr>
        <p:spPr>
          <a:xfrm>
            <a:off x="1116701" y="1521303"/>
            <a:ext cx="10078521" cy="3785652"/>
          </a:xfrm>
          <a:prstGeom prst="rect">
            <a:avLst/>
          </a:prstGeom>
          <a:noFill/>
        </p:spPr>
        <p:txBody>
          <a:bodyPr wrap="square" rtlCol="0">
            <a:spAutoFit/>
          </a:bodyPr>
          <a:lstStyle/>
          <a:p>
            <a:r>
              <a:rPr lang="es-ES" sz="1600" dirty="0"/>
              <a:t>Ya hemos visto el funcionamiento de los métodos que puede soportar FastAPI. Ahora nos falta crear un nuevo método, esta vez del tipo </a:t>
            </a:r>
            <a:r>
              <a:rPr lang="es-ES" sz="1600" dirty="0" err="1">
                <a:latin typeface="Courier New" panose="02070309020205020404" pitchFamily="49" charset="0"/>
                <a:cs typeface="Courier New" panose="02070309020205020404" pitchFamily="49" charset="0"/>
              </a:rPr>
              <a:t>get</a:t>
            </a:r>
            <a:r>
              <a:rPr lang="es-ES" sz="1600" dirty="0"/>
              <a:t>, que persistirá los datos, tal como han quedado, en el archivo. Recordemos que la colección la hemos creado como un objeto de la clase </a:t>
            </a:r>
            <a:r>
              <a:rPr lang="es-ES" sz="1600" dirty="0">
                <a:latin typeface="Courier New" panose="02070309020205020404" pitchFamily="49" charset="0"/>
                <a:cs typeface="Courier New" panose="02070309020205020404" pitchFamily="49" charset="0"/>
              </a:rPr>
              <a:t>Archivo</a:t>
            </a:r>
            <a:r>
              <a:rPr lang="es-ES" sz="1600" dirty="0"/>
              <a:t>. En esta tenemos un método para grabarla en un fichero de disco, como vemos aquí:</a:t>
            </a:r>
          </a:p>
          <a:p>
            <a:endParaRPr lang="es-ES" sz="1600" dirty="0"/>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grabar_datos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self</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lista_diccionarios</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with</a:t>
            </a:r>
            <a:r>
              <a:rPr lang="es-ES" sz="1600" dirty="0">
                <a:latin typeface="Courier New" panose="02070309020205020404" pitchFamily="49" charset="0"/>
                <a:cs typeface="Courier New" panose="02070309020205020404" pitchFamily="49" charset="0"/>
              </a:rPr>
              <a:t> open (</a:t>
            </a:r>
            <a:r>
              <a:rPr lang="es-ES" sz="1600" dirty="0" err="1">
                <a:latin typeface="Courier New" panose="02070309020205020404" pitchFamily="49" charset="0"/>
                <a:cs typeface="Courier New" panose="02070309020205020404" pitchFamily="49" charset="0"/>
              </a:rPr>
              <a:t>self.archivo</a:t>
            </a:r>
            <a:r>
              <a:rPr lang="es-ES" sz="1600" dirty="0">
                <a:latin typeface="Courier New" panose="02070309020205020404" pitchFamily="49" charset="0"/>
                <a:cs typeface="Courier New" panose="02070309020205020404" pitchFamily="49" charset="0"/>
              </a:rPr>
              <a:t>, "w", </a:t>
            </a:r>
            <a:r>
              <a:rPr lang="es-ES" sz="1600" dirty="0" err="1">
                <a:latin typeface="Courier New" panose="02070309020205020404" pitchFamily="49" charset="0"/>
                <a:cs typeface="Courier New" panose="02070309020205020404" pitchFamily="49" charset="0"/>
              </a:rPr>
              <a:t>encoding</a:t>
            </a:r>
            <a:r>
              <a:rPr lang="es-ES" sz="1600" dirty="0">
                <a:latin typeface="Courier New" panose="02070309020205020404" pitchFamily="49" charset="0"/>
                <a:cs typeface="Courier New" panose="02070309020205020404" pitchFamily="49" charset="0"/>
              </a:rPr>
              <a:t>="utf-8") as file:</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json.dump</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lista_diccionarios</a:t>
            </a:r>
            <a:r>
              <a:rPr lang="es-ES" sz="1600" dirty="0">
                <a:latin typeface="Courier New" panose="02070309020205020404" pitchFamily="49" charset="0"/>
                <a:cs typeface="Courier New" panose="02070309020205020404" pitchFamily="49" charset="0"/>
              </a:rPr>
              <a:t>, file)</a:t>
            </a:r>
          </a:p>
          <a:p>
            <a:endParaRPr lang="es-ES" sz="1600" dirty="0"/>
          </a:p>
          <a:p>
            <a:r>
              <a:rPr lang="es-ES" sz="1600" dirty="0"/>
              <a:t>Desde el programa principal crearemos la llamada a este método, así:</a:t>
            </a:r>
          </a:p>
          <a:p>
            <a:endParaRPr lang="es-ES" sz="1600" dirty="0"/>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obj.get</a:t>
            </a:r>
            <a:r>
              <a:rPr lang="es-ES" sz="1600" dirty="0">
                <a:latin typeface="Courier New" panose="02070309020205020404" pitchFamily="49" charset="0"/>
                <a:cs typeface="Courier New" panose="02070309020205020404" pitchFamily="49" charset="0"/>
              </a:rPr>
              <a:t>("/grabar")</a:t>
            </a:r>
          </a:p>
          <a:p>
            <a:r>
              <a:rPr lang="es-ES" sz="1600" dirty="0">
                <a:latin typeface="Courier New" panose="02070309020205020404" pitchFamily="49" charset="0"/>
                <a:cs typeface="Courier New" panose="02070309020205020404" pitchFamily="49" charset="0"/>
              </a:rPr>
              <a:t># Graba la colección en el archivo de datos.</a:t>
            </a:r>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grabar():</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fichero.grabar_datos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vehiculos</a:t>
            </a:r>
            <a:r>
              <a:rPr lang="es-E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7301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4" name="CuadroTexto 3">
            <a:extLst>
              <a:ext uri="{FF2B5EF4-FFF2-40B4-BE49-F238E27FC236}">
                <a16:creationId xmlns:a16="http://schemas.microsoft.com/office/drawing/2014/main" id="{235354D0-9206-671B-8E8F-7B055BBF69BC}"/>
              </a:ext>
            </a:extLst>
          </p:cNvPr>
          <p:cNvSpPr txBox="1"/>
          <p:nvPr/>
        </p:nvSpPr>
        <p:spPr>
          <a:xfrm>
            <a:off x="4649821" y="281099"/>
            <a:ext cx="5261184" cy="646331"/>
          </a:xfrm>
          <a:prstGeom prst="rect">
            <a:avLst/>
          </a:prstGeom>
          <a:noFill/>
        </p:spPr>
        <p:txBody>
          <a:bodyPr wrap="none" rtlCol="0">
            <a:spAutoFit/>
          </a:bodyPr>
          <a:lstStyle/>
          <a:p>
            <a:r>
              <a:rPr lang="es-ES" sz="3600" b="1" dirty="0"/>
              <a:t>DATOS NO ENCONTRADOS</a:t>
            </a:r>
          </a:p>
        </p:txBody>
      </p:sp>
      <p:sp>
        <p:nvSpPr>
          <p:cNvPr id="7" name="CuadroTexto 6">
            <a:extLst>
              <a:ext uri="{FF2B5EF4-FFF2-40B4-BE49-F238E27FC236}">
                <a16:creationId xmlns:a16="http://schemas.microsoft.com/office/drawing/2014/main" id="{AA30CD85-AC7D-4DB3-5937-30A9F6E04AF5}"/>
              </a:ext>
            </a:extLst>
          </p:cNvPr>
          <p:cNvSpPr txBox="1"/>
          <p:nvPr/>
        </p:nvSpPr>
        <p:spPr>
          <a:xfrm>
            <a:off x="1001949" y="1092551"/>
            <a:ext cx="10193273" cy="4770537"/>
          </a:xfrm>
          <a:prstGeom prst="rect">
            <a:avLst/>
          </a:prstGeom>
          <a:noFill/>
        </p:spPr>
        <p:txBody>
          <a:bodyPr wrap="square" rtlCol="0">
            <a:spAutoFit/>
          </a:bodyPr>
          <a:lstStyle/>
          <a:p>
            <a:r>
              <a:rPr lang="es-ES" sz="1600" dirty="0"/>
              <a:t>Hemos hecho que nuestra aplicación funcione perfectamente. Sin embargo hay un problema. Hay tres métodos cuya ejecución dependen de que se encuentre un registro en la lista: </a:t>
            </a:r>
            <a:r>
              <a:rPr lang="es-ES" sz="1600" dirty="0" err="1">
                <a:latin typeface="Courier New" panose="02070309020205020404" pitchFamily="49" charset="0"/>
                <a:cs typeface="Courier New" panose="02070309020205020404" pitchFamily="49" charset="0"/>
              </a:rPr>
              <a:t>mostrar_uno</a:t>
            </a:r>
            <a:r>
              <a:rPr lang="es-ES" sz="1600" dirty="0">
                <a:latin typeface="Courier New" panose="02070309020205020404" pitchFamily="49" charset="0"/>
                <a:cs typeface="Courier New" panose="02070309020205020404" pitchFamily="49" charset="0"/>
              </a:rPr>
              <a:t>()</a:t>
            </a:r>
            <a:r>
              <a:rPr lang="es-ES" sz="1600" dirty="0"/>
              <a:t>, </a:t>
            </a:r>
            <a:r>
              <a:rPr lang="es-ES" sz="1600" dirty="0" err="1">
                <a:latin typeface="Courier New" panose="02070309020205020404" pitchFamily="49" charset="0"/>
                <a:cs typeface="Courier New" panose="02070309020205020404" pitchFamily="49" charset="0"/>
              </a:rPr>
              <a:t>borrar_uno</a:t>
            </a:r>
            <a:r>
              <a:rPr lang="es-ES" sz="1600" dirty="0">
                <a:latin typeface="Courier New" panose="02070309020205020404" pitchFamily="49" charset="0"/>
                <a:cs typeface="Courier New" panose="02070309020205020404" pitchFamily="49" charset="0"/>
              </a:rPr>
              <a:t>()</a:t>
            </a:r>
            <a:r>
              <a:rPr lang="es-ES" sz="1600" dirty="0"/>
              <a:t> y </a:t>
            </a:r>
            <a:r>
              <a:rPr lang="es-ES" sz="1600" dirty="0">
                <a:latin typeface="Courier New" panose="02070309020205020404" pitchFamily="49" charset="0"/>
                <a:cs typeface="Courier New" panose="02070309020205020404" pitchFamily="49" charset="0"/>
              </a:rPr>
              <a:t>actualizar()</a:t>
            </a:r>
            <a:r>
              <a:rPr lang="es-ES" sz="1600" dirty="0"/>
              <a:t>. Hemos previsto que el registro buscado pueda no existir, usando un bloque </a:t>
            </a:r>
            <a:r>
              <a:rPr lang="es-ES" sz="1600" dirty="0">
                <a:latin typeface="Courier New" panose="02070309020205020404" pitchFamily="49" charset="0"/>
                <a:cs typeface="Courier New" panose="02070309020205020404" pitchFamily="49" charset="0"/>
              </a:rPr>
              <a:t>try…</a:t>
            </a:r>
            <a:r>
              <a:rPr lang="es-ES" sz="1600" dirty="0" err="1">
                <a:latin typeface="Courier New" panose="02070309020205020404" pitchFamily="49" charset="0"/>
                <a:cs typeface="Courier New" panose="02070309020205020404" pitchFamily="49" charset="0"/>
              </a:rPr>
              <a:t>except</a:t>
            </a:r>
            <a:r>
              <a:rPr lang="es-ES" sz="1600" dirty="0"/>
              <a:t>, lo que está muy bien: es la forma correcta de prever esta situación. Lo que ya no está tan bien es que, en caso de que no exista el registro, devolvemos un valor </a:t>
            </a:r>
            <a:r>
              <a:rPr lang="es-ES" sz="1600" dirty="0" err="1">
                <a:latin typeface="Courier New" panose="02070309020205020404" pitchFamily="49" charset="0"/>
                <a:cs typeface="Courier New" panose="02070309020205020404" pitchFamily="49" charset="0"/>
              </a:rPr>
              <a:t>None</a:t>
            </a:r>
            <a:r>
              <a:rPr lang="es-ES" sz="1600" dirty="0"/>
              <a:t>, que en el navegador se muestra como </a:t>
            </a:r>
            <a:r>
              <a:rPr lang="es-ES" sz="1600" dirty="0" err="1">
                <a:latin typeface="Courier New" panose="02070309020205020404" pitchFamily="49" charset="0"/>
                <a:cs typeface="Courier New" panose="02070309020205020404" pitchFamily="49" charset="0"/>
              </a:rPr>
              <a:t>null</a:t>
            </a:r>
            <a:r>
              <a:rPr lang="es-ES" sz="1600" dirty="0"/>
              <a:t>. Esto puede valer para interfaces visuales en el navegador, pero FastAPI está pensado para que nuestra aplicación se comunique con otras aplicaciones. No puede devolver un valor </a:t>
            </a:r>
            <a:r>
              <a:rPr lang="es-ES" sz="1600" dirty="0" err="1">
                <a:latin typeface="Courier New" panose="02070309020205020404" pitchFamily="49" charset="0"/>
                <a:cs typeface="Courier New" panose="02070309020205020404" pitchFamily="49" charset="0"/>
              </a:rPr>
              <a:t>null</a:t>
            </a:r>
            <a:r>
              <a:rPr lang="es-ES" sz="1600" dirty="0"/>
              <a:t> y código de ejecución </a:t>
            </a:r>
            <a:r>
              <a:rPr lang="es-ES" sz="1600" dirty="0">
                <a:latin typeface="Courier New" panose="02070309020205020404" pitchFamily="49" charset="0"/>
                <a:cs typeface="Courier New" panose="02070309020205020404" pitchFamily="49" charset="0"/>
              </a:rPr>
              <a:t>200</a:t>
            </a:r>
            <a:r>
              <a:rPr lang="es-ES" sz="1600" dirty="0"/>
              <a:t>, que indica que todo ha ido bien. La aplicación que se comunique con la nuestra, si está bien construida, espera que, si no se encuentra un registro, se envíe un código de ejecución de error </a:t>
            </a:r>
            <a:r>
              <a:rPr lang="es-ES" sz="1600" dirty="0">
                <a:latin typeface="Courier New" panose="02070309020205020404" pitchFamily="49" charset="0"/>
                <a:cs typeface="Courier New" panose="02070309020205020404" pitchFamily="49" charset="0"/>
              </a:rPr>
              <a:t>404</a:t>
            </a:r>
            <a:r>
              <a:rPr lang="es-ES" sz="1600" dirty="0"/>
              <a:t>. Para estas situaciones FastAPI nos ofrece la clase </a:t>
            </a:r>
            <a:r>
              <a:rPr lang="es-ES" sz="1600" dirty="0" err="1">
                <a:latin typeface="+mj-lt"/>
              </a:rPr>
              <a:t>HTTPException</a:t>
            </a:r>
            <a:r>
              <a:rPr lang="es-ES" sz="1600" dirty="0"/>
              <a:t>, que deberemos importar al principio de nuestra aplicación, así:</a:t>
            </a:r>
          </a:p>
          <a:p>
            <a:endParaRPr lang="es-ES" sz="1600" dirty="0"/>
          </a:p>
          <a:p>
            <a:r>
              <a:rPr lang="es-ES" sz="1600" dirty="0" err="1">
                <a:latin typeface="Courier New" panose="02070309020205020404" pitchFamily="49" charset="0"/>
                <a:cs typeface="Courier New" panose="02070309020205020404" pitchFamily="49" charset="0"/>
              </a:rPr>
              <a:t>from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fastapi</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FastAPI, </a:t>
            </a:r>
            <a:r>
              <a:rPr lang="es-ES" sz="1600" dirty="0" err="1">
                <a:latin typeface="Courier New" panose="02070309020205020404" pitchFamily="49" charset="0"/>
                <a:cs typeface="Courier New" panose="02070309020205020404" pitchFamily="49" charset="0"/>
              </a:rPr>
              <a:t>HTTPException</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Después, las líneas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None</a:t>
            </a:r>
            <a:r>
              <a:rPr lang="es-ES" sz="1600" dirty="0"/>
              <a:t> que usamos cuando no se encuentra un objeto las sustituiremos por:</a:t>
            </a:r>
          </a:p>
          <a:p>
            <a:endParaRPr lang="es-ES" sz="1600" dirty="0"/>
          </a:p>
          <a:p>
            <a:r>
              <a:rPr lang="es-ES" sz="1600" dirty="0" err="1">
                <a:latin typeface="Courier New" panose="02070309020205020404" pitchFamily="49" charset="0"/>
                <a:cs typeface="Courier New" panose="02070309020205020404" pitchFamily="49" charset="0"/>
              </a:rPr>
              <a:t>raise</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HTTPException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status_code</a:t>
            </a:r>
            <a:r>
              <a:rPr lang="es-ES" sz="1600" dirty="0">
                <a:latin typeface="Courier New" panose="02070309020205020404" pitchFamily="49" charset="0"/>
                <a:cs typeface="Courier New" panose="02070309020205020404" pitchFamily="49" charset="0"/>
              </a:rPr>
              <a:t> = 404, </a:t>
            </a:r>
            <a:r>
              <a:rPr lang="es-ES" sz="1600" dirty="0" err="1">
                <a:latin typeface="Courier New" panose="02070309020205020404" pitchFamily="49" charset="0"/>
                <a:cs typeface="Courier New" panose="02070309020205020404" pitchFamily="49" charset="0"/>
              </a:rPr>
              <a:t>detail</a:t>
            </a:r>
            <a:r>
              <a:rPr lang="es-ES" sz="1600" dirty="0">
                <a:latin typeface="Courier New" panose="02070309020205020404" pitchFamily="49" charset="0"/>
                <a:cs typeface="Courier New" panose="02070309020205020404" pitchFamily="49" charset="0"/>
              </a:rPr>
              <a:t> = "</a:t>
            </a:r>
            <a:r>
              <a:rPr lang="es-ES" sz="1600" dirty="0" err="1">
                <a:latin typeface="Courier New" panose="02070309020205020404" pitchFamily="49" charset="0"/>
                <a:cs typeface="Courier New" panose="02070309020205020404" pitchFamily="49" charset="0"/>
              </a:rPr>
              <a:t>Not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found</a:t>
            </a:r>
            <a:r>
              <a:rPr lang="es-ES" sz="1600" dirty="0">
                <a:latin typeface="Courier New" panose="02070309020205020404" pitchFamily="49" charset="0"/>
                <a:cs typeface="Courier New" panose="02070309020205020404" pitchFamily="49" charset="0"/>
              </a:rPr>
              <a:t>")</a:t>
            </a:r>
          </a:p>
          <a:p>
            <a:endParaRPr lang="es-ES" sz="1600" dirty="0">
              <a:cs typeface="Courier New" panose="02070309020205020404" pitchFamily="49" charset="0"/>
            </a:endParaRPr>
          </a:p>
          <a:p>
            <a:r>
              <a:rPr lang="es-ES" sz="1600" dirty="0"/>
              <a:t>El contenido del parámetro </a:t>
            </a:r>
            <a:r>
              <a:rPr lang="es-ES" sz="1600" dirty="0" err="1">
                <a:latin typeface="Courier New" panose="02070309020205020404" pitchFamily="49" charset="0"/>
                <a:cs typeface="Courier New" panose="02070309020205020404" pitchFamily="49" charset="0"/>
              </a:rPr>
              <a:t>detail</a:t>
            </a:r>
            <a:r>
              <a:rPr lang="es-ES" sz="1600" dirty="0"/>
              <a:t> podrá variar o, incluso, podemos omitirlo. Lo realmente importante aquí es el valor del parámetro </a:t>
            </a:r>
            <a:r>
              <a:rPr lang="es-ES" sz="1600" dirty="0" err="1">
                <a:latin typeface="Courier New" panose="02070309020205020404" pitchFamily="49" charset="0"/>
                <a:cs typeface="Courier New" panose="02070309020205020404" pitchFamily="49" charset="0"/>
              </a:rPr>
              <a:t>status_code</a:t>
            </a:r>
            <a:r>
              <a:rPr lang="es-ES" sz="1600" dirty="0"/>
              <a:t>, que lanzará un código de error </a:t>
            </a:r>
            <a:r>
              <a:rPr lang="es-ES" sz="1600" dirty="0">
                <a:latin typeface="Courier New" panose="02070309020205020404" pitchFamily="49" charset="0"/>
                <a:cs typeface="Courier New" panose="02070309020205020404" pitchFamily="49" charset="0"/>
              </a:rPr>
              <a:t>404</a:t>
            </a:r>
            <a:r>
              <a:rPr lang="es-ES" sz="1600" dirty="0"/>
              <a:t>.</a:t>
            </a:r>
          </a:p>
        </p:txBody>
      </p:sp>
    </p:spTree>
    <p:extLst>
      <p:ext uri="{BB962C8B-B14F-4D97-AF65-F5344CB8AC3E}">
        <p14:creationId xmlns:p14="http://schemas.microsoft.com/office/powerpoint/2010/main" val="237695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3D2837A5-8582-27A9-0698-4CF334725316}"/>
              </a:ext>
            </a:extLst>
          </p:cNvPr>
          <p:cNvSpPr txBox="1"/>
          <p:nvPr/>
        </p:nvSpPr>
        <p:spPr>
          <a:xfrm>
            <a:off x="5469681" y="222942"/>
            <a:ext cx="3089435" cy="646331"/>
          </a:xfrm>
          <a:prstGeom prst="rect">
            <a:avLst/>
          </a:prstGeom>
          <a:noFill/>
        </p:spPr>
        <p:txBody>
          <a:bodyPr wrap="none" rtlCol="0">
            <a:spAutoFit/>
          </a:bodyPr>
          <a:lstStyle/>
          <a:p>
            <a:r>
              <a:rPr lang="es-ES" sz="3600" b="1" dirty="0"/>
              <a:t>QUE ES FastAPI</a:t>
            </a:r>
          </a:p>
        </p:txBody>
      </p:sp>
      <p:sp>
        <p:nvSpPr>
          <p:cNvPr id="4" name="CuadroTexto 3">
            <a:extLst>
              <a:ext uri="{FF2B5EF4-FFF2-40B4-BE49-F238E27FC236}">
                <a16:creationId xmlns:a16="http://schemas.microsoft.com/office/drawing/2014/main" id="{D8AFBC13-C208-69B4-A93C-D8938E89E1CB}"/>
              </a:ext>
            </a:extLst>
          </p:cNvPr>
          <p:cNvSpPr txBox="1"/>
          <p:nvPr/>
        </p:nvSpPr>
        <p:spPr>
          <a:xfrm>
            <a:off x="928687" y="1385888"/>
            <a:ext cx="10587037" cy="4524315"/>
          </a:xfrm>
          <a:prstGeom prst="rect">
            <a:avLst/>
          </a:prstGeom>
          <a:noFill/>
        </p:spPr>
        <p:txBody>
          <a:bodyPr wrap="square" rtlCol="0">
            <a:spAutoFit/>
          </a:bodyPr>
          <a:lstStyle/>
          <a:p>
            <a:r>
              <a:rPr lang="es-ES" sz="1600" dirty="0"/>
              <a:t>Abrimos esta presentación intentando dar una definición sencilla, pero exacta, de lo qué es FastAPI y cómo puede ayudarnos en nuestro trabajo.</a:t>
            </a:r>
          </a:p>
          <a:p>
            <a:r>
              <a:rPr lang="es-ES" sz="1600" dirty="0"/>
              <a:t>FastAPI es un módulo de Python creado por el desarrollador colombiano Sebastián Ramírez, más conocido en las redes sociales como </a:t>
            </a:r>
            <a:r>
              <a:rPr lang="es-ES" sz="1600" dirty="0" err="1"/>
              <a:t>Tiangolo</a:t>
            </a:r>
            <a:r>
              <a:rPr lang="es-ES" sz="1600" dirty="0"/>
              <a:t>.</a:t>
            </a:r>
          </a:p>
          <a:p>
            <a:endParaRPr lang="es-ES" sz="1600" dirty="0"/>
          </a:p>
          <a:p>
            <a:r>
              <a:rPr lang="es-ES" sz="1600" dirty="0"/>
              <a:t>En pocas palabras, FastAPI nos permite crear </a:t>
            </a:r>
            <a:r>
              <a:rPr lang="es-ES" sz="1600" dirty="0" err="1"/>
              <a:t>API’s</a:t>
            </a:r>
            <a:r>
              <a:rPr lang="es-ES" sz="1600" dirty="0"/>
              <a:t> REST para comunicar nuestra aplicación Python con otras aplicaciones escritas en cualquier lenguaje. Nos proporciona una capa de abstracción que nos permite enviar y recibir datos hacia y desde otras aplicaciones sin preocuparnos de como están esos datos en otras aplicaciones, o como estas los gestionan.</a:t>
            </a:r>
          </a:p>
          <a:p>
            <a:endParaRPr lang="es-ES" sz="1600" dirty="0"/>
          </a:p>
          <a:p>
            <a:r>
              <a:rPr lang="es-ES" sz="1600" dirty="0"/>
              <a:t>Además, FastAPI nos crea una documentación de conectividad de nuestra aplicación sobre los distintos protocolos HTTP que empleemos para leer datos, enviarlos, actualizarlos y borrarlos.</a:t>
            </a:r>
          </a:p>
          <a:p>
            <a:endParaRPr lang="es-ES" sz="1600" dirty="0"/>
          </a:p>
          <a:p>
            <a:r>
              <a:rPr lang="es-ES" sz="1600" dirty="0"/>
              <a:t>FastAPI es un módulo empleado por Microsoft, Uber y Netflix, entre otras grandes corporaciones. Es gratuito y de los módulos de más alto rendimiento en Python.</a:t>
            </a:r>
          </a:p>
          <a:p>
            <a:endParaRPr lang="es-ES" sz="1600" dirty="0"/>
          </a:p>
          <a:p>
            <a:r>
              <a:rPr lang="es-ES" sz="1600" dirty="0"/>
              <a:t>Si todo esto puede ahora sonar un poco confuso, a lo largo de esta presentación veremos que no es así. Comprobaremos lo sencillo que es usar FastAPI y cómo, con muy poco código, podemos conseguir una conectividad total de nuestra aplicación con una fuente externa de datos.</a:t>
            </a:r>
          </a:p>
        </p:txBody>
      </p:sp>
    </p:spTree>
    <p:extLst>
      <p:ext uri="{BB962C8B-B14F-4D97-AF65-F5344CB8AC3E}">
        <p14:creationId xmlns:p14="http://schemas.microsoft.com/office/powerpoint/2010/main" val="137285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4" name="CuadroTexto 3">
            <a:extLst>
              <a:ext uri="{FF2B5EF4-FFF2-40B4-BE49-F238E27FC236}">
                <a16:creationId xmlns:a16="http://schemas.microsoft.com/office/drawing/2014/main" id="{6330F1A2-AF8F-F098-1BE6-27E2FF9CE10D}"/>
              </a:ext>
            </a:extLst>
          </p:cNvPr>
          <p:cNvSpPr txBox="1"/>
          <p:nvPr/>
        </p:nvSpPr>
        <p:spPr>
          <a:xfrm>
            <a:off x="4968509" y="347498"/>
            <a:ext cx="4859022" cy="646331"/>
          </a:xfrm>
          <a:prstGeom prst="rect">
            <a:avLst/>
          </a:prstGeom>
          <a:noFill/>
        </p:spPr>
        <p:txBody>
          <a:bodyPr wrap="none" rtlCol="0">
            <a:spAutoFit/>
          </a:bodyPr>
          <a:lstStyle/>
          <a:p>
            <a:r>
              <a:rPr lang="es-ES" sz="3600" b="1" dirty="0"/>
              <a:t>REFERENCIAS EXTERNAS</a:t>
            </a:r>
          </a:p>
        </p:txBody>
      </p:sp>
      <p:sp>
        <p:nvSpPr>
          <p:cNvPr id="7" name="CuadroTexto 6">
            <a:extLst>
              <a:ext uri="{FF2B5EF4-FFF2-40B4-BE49-F238E27FC236}">
                <a16:creationId xmlns:a16="http://schemas.microsoft.com/office/drawing/2014/main" id="{9C4BBC9B-6DF6-9654-4E90-23C4FAB3C7EC}"/>
              </a:ext>
            </a:extLst>
          </p:cNvPr>
          <p:cNvSpPr txBox="1"/>
          <p:nvPr/>
        </p:nvSpPr>
        <p:spPr>
          <a:xfrm>
            <a:off x="1284051" y="1459149"/>
            <a:ext cx="8370048" cy="2308324"/>
          </a:xfrm>
          <a:prstGeom prst="rect">
            <a:avLst/>
          </a:prstGeom>
          <a:noFill/>
        </p:spPr>
        <p:txBody>
          <a:bodyPr wrap="none" rtlCol="0">
            <a:spAutoFit/>
          </a:bodyPr>
          <a:lstStyle/>
          <a:p>
            <a:r>
              <a:rPr lang="es-ES" sz="1600" dirty="0"/>
              <a:t>Como complemento a esta presentación, hay algunos documentos y vídeos que debemos conocer.</a:t>
            </a:r>
          </a:p>
          <a:p>
            <a:endParaRPr lang="es-ES" sz="1600" dirty="0"/>
          </a:p>
          <a:p>
            <a:r>
              <a:rPr lang="es-ES" sz="1600" dirty="0"/>
              <a:t>La documentación oficial de FastAPI. No podía faltar. Está en </a:t>
            </a:r>
            <a:r>
              <a:rPr lang="es-ES" sz="1600" dirty="0">
                <a:hlinkClick r:id="rId3"/>
              </a:rPr>
              <a:t>https://fastapi.tiangolo.com</a:t>
            </a:r>
            <a:r>
              <a:rPr lang="es-ES" sz="1600" dirty="0"/>
              <a:t>.</a:t>
            </a:r>
          </a:p>
          <a:p>
            <a:endParaRPr lang="es-ES" sz="1600" dirty="0"/>
          </a:p>
          <a:p>
            <a:r>
              <a:rPr lang="es-ES" sz="1600" dirty="0"/>
              <a:t>FastAPI explicado por su creador. </a:t>
            </a:r>
            <a:r>
              <a:rPr lang="es-ES" sz="1600" dirty="0">
                <a:hlinkClick r:id="rId4"/>
              </a:rPr>
              <a:t>https://www.youtube.com/watch?v=iOZ28g2fe-U&amp;t=1s</a:t>
            </a:r>
            <a:r>
              <a:rPr lang="es-ES" sz="1600" dirty="0"/>
              <a:t>.</a:t>
            </a:r>
          </a:p>
          <a:p>
            <a:endParaRPr lang="es-ES" sz="1600" dirty="0"/>
          </a:p>
          <a:p>
            <a:r>
              <a:rPr lang="es-ES" sz="1600" dirty="0"/>
              <a:t>Una visión rápida de FastAPI. </a:t>
            </a:r>
            <a:r>
              <a:rPr lang="es-ES" sz="1600" dirty="0">
                <a:hlinkClick r:id="rId5"/>
              </a:rPr>
              <a:t>https://www.youtube.com/watch?v=J0y2tjBz2Ao&amp;t=1s</a:t>
            </a:r>
            <a:r>
              <a:rPr lang="es-ES" sz="1600" dirty="0"/>
              <a:t>.</a:t>
            </a:r>
          </a:p>
          <a:p>
            <a:endParaRPr lang="es-ES" sz="1600" dirty="0"/>
          </a:p>
          <a:p>
            <a:r>
              <a:rPr lang="es-ES" sz="1600" dirty="0"/>
              <a:t>Una explicación más detallada de FastAPI. </a:t>
            </a:r>
            <a:r>
              <a:rPr lang="es-ES" sz="1600" dirty="0">
                <a:hlinkClick r:id="rId6"/>
              </a:rPr>
              <a:t>https://www.youtube.com/watch?v</a:t>
            </a:r>
            <a:r>
              <a:rPr lang="es-ES" sz="1600">
                <a:hlinkClick r:id="rId6"/>
              </a:rPr>
              <a:t>=YlW5yM8UhY4</a:t>
            </a:r>
            <a:r>
              <a:rPr lang="es-ES" sz="1600"/>
              <a:t>.</a:t>
            </a:r>
            <a:endParaRPr lang="es-ES" sz="1600" dirty="0"/>
          </a:p>
        </p:txBody>
      </p:sp>
    </p:spTree>
    <p:extLst>
      <p:ext uri="{BB962C8B-B14F-4D97-AF65-F5344CB8AC3E}">
        <p14:creationId xmlns:p14="http://schemas.microsoft.com/office/powerpoint/2010/main" val="462314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B6A5B557-0A22-DA01-2CA2-BAEF00F1E596}"/>
              </a:ext>
            </a:extLst>
          </p:cNvPr>
          <p:cNvSpPr txBox="1"/>
          <p:nvPr/>
        </p:nvSpPr>
        <p:spPr>
          <a:xfrm>
            <a:off x="3252559" y="1992349"/>
            <a:ext cx="5923809" cy="1754326"/>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FIN DE LA PRESENTACIÓN</a:t>
            </a:r>
          </a:p>
        </p:txBody>
      </p:sp>
    </p:spTree>
    <p:extLst>
      <p:ext uri="{BB962C8B-B14F-4D97-AF65-F5344CB8AC3E}">
        <p14:creationId xmlns:p14="http://schemas.microsoft.com/office/powerpoint/2010/main" val="372039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30259" y="5595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EFAABE70-9648-C408-11CF-DF712D6B1101}"/>
              </a:ext>
            </a:extLst>
          </p:cNvPr>
          <p:cNvSpPr txBox="1"/>
          <p:nvPr/>
        </p:nvSpPr>
        <p:spPr>
          <a:xfrm>
            <a:off x="4386262" y="222942"/>
            <a:ext cx="5421228" cy="646331"/>
          </a:xfrm>
          <a:prstGeom prst="rect">
            <a:avLst/>
          </a:prstGeom>
          <a:noFill/>
        </p:spPr>
        <p:txBody>
          <a:bodyPr wrap="none" rtlCol="0">
            <a:spAutoFit/>
          </a:bodyPr>
          <a:lstStyle/>
          <a:p>
            <a:r>
              <a:rPr lang="es-ES" sz="3600" b="1" dirty="0"/>
              <a:t>PREPARANDO EL ENTORNO</a:t>
            </a:r>
          </a:p>
        </p:txBody>
      </p:sp>
      <p:sp>
        <p:nvSpPr>
          <p:cNvPr id="4" name="CuadroTexto 3">
            <a:extLst>
              <a:ext uri="{FF2B5EF4-FFF2-40B4-BE49-F238E27FC236}">
                <a16:creationId xmlns:a16="http://schemas.microsoft.com/office/drawing/2014/main" id="{C456D840-840C-93A4-873C-99AD26C2C4E3}"/>
              </a:ext>
            </a:extLst>
          </p:cNvPr>
          <p:cNvSpPr txBox="1"/>
          <p:nvPr/>
        </p:nvSpPr>
        <p:spPr>
          <a:xfrm>
            <a:off x="639271" y="1228917"/>
            <a:ext cx="11144081" cy="4770537"/>
          </a:xfrm>
          <a:prstGeom prst="rect">
            <a:avLst/>
          </a:prstGeom>
          <a:noFill/>
        </p:spPr>
        <p:txBody>
          <a:bodyPr wrap="square" rtlCol="0">
            <a:spAutoFit/>
          </a:bodyPr>
          <a:lstStyle/>
          <a:p>
            <a:r>
              <a:rPr lang="es-ES" sz="1600" dirty="0"/>
              <a:t>Por supuesto, para probar FastAPI y ver como funciona, tenemos que crearnos un proyecto. Lo haremos en un directorio en el que crearemos un entorno virtual. Nos situaremos dentro del directorio del proyecto y dentro del entorno virtual. Todo esto lo haremos con los siguientes comandos:</a:t>
            </a:r>
          </a:p>
          <a:p>
            <a:r>
              <a:rPr lang="es-ES" sz="1600" dirty="0" err="1">
                <a:latin typeface="Courier New" panose="02070309020205020404" pitchFamily="49" charset="0"/>
                <a:cs typeface="Courier New" panose="02070309020205020404" pitchFamily="49" charset="0"/>
              </a:rPr>
              <a:t>conda</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deactivate</a:t>
            </a:r>
            <a:r>
              <a:rPr lang="es-ES" sz="1600" dirty="0"/>
              <a:t> (Sólo si tenemos Anaconda y nos aparece el entorno </a:t>
            </a:r>
            <a:r>
              <a:rPr lang="es-ES" sz="1600" dirty="0">
                <a:latin typeface="Courier New" panose="02070309020205020404" pitchFamily="49" charset="0"/>
                <a:cs typeface="Courier New" panose="02070309020205020404" pitchFamily="49" charset="0"/>
              </a:rPr>
              <a:t>(base)</a:t>
            </a:r>
            <a:r>
              <a:rPr lang="es-ES" sz="1600" dirty="0"/>
              <a:t>).</a:t>
            </a:r>
          </a:p>
          <a:p>
            <a:r>
              <a:rPr lang="es-ES" sz="1600" dirty="0" err="1">
                <a:latin typeface="Courier New" panose="02070309020205020404" pitchFamily="49" charset="0"/>
                <a:cs typeface="Courier New" panose="02070309020205020404" pitchFamily="49" charset="0"/>
              </a:rPr>
              <a:t>python</a:t>
            </a:r>
            <a:r>
              <a:rPr lang="es-ES" sz="1600" dirty="0">
                <a:latin typeface="Courier New" panose="02070309020205020404" pitchFamily="49" charset="0"/>
                <a:cs typeface="Courier New" panose="02070309020205020404" pitchFamily="49" charset="0"/>
              </a:rPr>
              <a:t> -m venv </a:t>
            </a:r>
            <a:r>
              <a:rPr lang="es-ES" sz="1600" dirty="0" err="1">
                <a:latin typeface="Courier New" panose="02070309020205020404" pitchFamily="49" charset="0"/>
                <a:cs typeface="Courier New" panose="02070309020205020404" pitchFamily="49" charset="0"/>
              </a:rPr>
              <a:t>fastapi</a:t>
            </a:r>
            <a:endParaRPr lang="es-ES" sz="1600" dirty="0">
              <a:latin typeface="Courier New" panose="02070309020205020404" pitchFamily="49" charset="0"/>
              <a:cs typeface="Courier New" panose="02070309020205020404" pitchFamily="49" charset="0"/>
            </a:endParaRPr>
          </a:p>
          <a:p>
            <a:r>
              <a:rPr lang="es-ES" sz="1600" dirty="0" err="1">
                <a:latin typeface="Courier New" panose="02070309020205020404" pitchFamily="49" charset="0"/>
                <a:cs typeface="Courier New" panose="02070309020205020404" pitchFamily="49" charset="0"/>
              </a:rPr>
              <a:t>source</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fastapi</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bin</a:t>
            </a:r>
            <a:r>
              <a:rPr lang="es-ES" sz="1600" dirty="0">
                <a:latin typeface="Courier New" panose="02070309020205020404" pitchFamily="49" charset="0"/>
                <a:cs typeface="Courier New" panose="02070309020205020404" pitchFamily="49" charset="0"/>
              </a:rPr>
              <a:t>/actívate</a:t>
            </a:r>
            <a:r>
              <a:rPr lang="es-ES" sz="1600" dirty="0"/>
              <a:t> (En Linux o Mac; Si estamos en Windows usaremos </a:t>
            </a:r>
            <a:r>
              <a:rPr lang="es-ES" sz="1600" dirty="0" err="1">
                <a:latin typeface="Courier New" panose="02070309020205020404" pitchFamily="49" charset="0"/>
                <a:cs typeface="Courier New" panose="02070309020205020404" pitchFamily="49" charset="0"/>
              </a:rPr>
              <a:t>fastapi</a:t>
            </a:r>
            <a:r>
              <a:rPr lang="es-ES" sz="1600" dirty="0">
                <a:latin typeface="Courier New" panose="02070309020205020404" pitchFamily="49" charset="0"/>
                <a:cs typeface="Courier New" panose="02070309020205020404" pitchFamily="49" charset="0"/>
              </a:rPr>
              <a:t>/Scripts/</a:t>
            </a:r>
            <a:r>
              <a:rPr lang="es-ES" sz="1600" dirty="0" err="1">
                <a:latin typeface="Courier New" panose="02070309020205020404" pitchFamily="49" charset="0"/>
                <a:cs typeface="Courier New" panose="02070309020205020404" pitchFamily="49" charset="0"/>
              </a:rPr>
              <a:t>activate</a:t>
            </a:r>
            <a:r>
              <a:rPr lang="es-ES" sz="1600" dirty="0"/>
              <a:t>)</a:t>
            </a:r>
          </a:p>
          <a:p>
            <a:endParaRPr lang="es-ES" sz="1600" dirty="0"/>
          </a:p>
          <a:p>
            <a:r>
              <a:rPr lang="es-ES" sz="1600" dirty="0"/>
              <a:t>Lo siguiente es activar GIT. Lo haremos con el siguiente comando:</a:t>
            </a:r>
          </a:p>
          <a:p>
            <a:r>
              <a:rPr lang="es-ES" sz="1600" dirty="0" err="1">
                <a:latin typeface="Courier New" panose="02070309020205020404" pitchFamily="49" charset="0"/>
                <a:cs typeface="Courier New" panose="02070309020205020404" pitchFamily="49" charset="0"/>
              </a:rPr>
              <a:t>git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init</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A continuación instalaremos las dependencias FastAPI y Uvicorn (que es un servidor para probar el funciona lo que hagamos con FastAPI). Lo haremos con los siguientes comandos:</a:t>
            </a:r>
          </a:p>
          <a:p>
            <a:r>
              <a:rPr lang="es-ES" sz="1600" dirty="0" err="1">
                <a:latin typeface="Courier New" panose="02070309020205020404" pitchFamily="49" charset="0"/>
                <a:cs typeface="Courier New" panose="02070309020205020404" pitchFamily="49" charset="0"/>
              </a:rPr>
              <a:t>pip</a:t>
            </a:r>
            <a:r>
              <a:rPr lang="es-ES" sz="1600" dirty="0">
                <a:latin typeface="Courier New" panose="02070309020205020404" pitchFamily="49" charset="0"/>
                <a:cs typeface="Courier New" panose="02070309020205020404" pitchFamily="49" charset="0"/>
              </a:rPr>
              <a:t> install </a:t>
            </a:r>
            <a:r>
              <a:rPr lang="es-ES" sz="1600" dirty="0" err="1">
                <a:latin typeface="Courier New" panose="02070309020205020404" pitchFamily="49" charset="0"/>
                <a:cs typeface="Courier New" panose="02070309020205020404" pitchFamily="49" charset="0"/>
              </a:rPr>
              <a:t>fastapi</a:t>
            </a:r>
            <a:endParaRPr lang="es-ES" sz="1600" dirty="0">
              <a:latin typeface="Courier New" panose="02070309020205020404" pitchFamily="49" charset="0"/>
              <a:cs typeface="Courier New" panose="02070309020205020404" pitchFamily="49" charset="0"/>
            </a:endParaRPr>
          </a:p>
          <a:p>
            <a:r>
              <a:rPr lang="es-ES" sz="1600" dirty="0" err="1">
                <a:latin typeface="Courier New" panose="02070309020205020404" pitchFamily="49" charset="0"/>
                <a:cs typeface="Courier New" panose="02070309020205020404" pitchFamily="49" charset="0"/>
              </a:rPr>
              <a:t>pip</a:t>
            </a:r>
            <a:r>
              <a:rPr lang="es-ES" sz="1600" dirty="0">
                <a:latin typeface="Courier New" panose="02070309020205020404" pitchFamily="49" charset="0"/>
                <a:cs typeface="Courier New" panose="02070309020205020404" pitchFamily="49" charset="0"/>
              </a:rPr>
              <a:t> install </a:t>
            </a:r>
            <a:r>
              <a:rPr lang="es-ES" sz="1600" dirty="0" err="1">
                <a:latin typeface="Courier New" panose="02070309020205020404" pitchFamily="49" charset="0"/>
                <a:cs typeface="Courier New" panose="02070309020205020404" pitchFamily="49" charset="0"/>
              </a:rPr>
              <a:t>uvicorn</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Grabaremos la lista de dependencias con:</a:t>
            </a:r>
          </a:p>
          <a:p>
            <a:r>
              <a:rPr lang="es-ES" sz="1600" dirty="0" err="1">
                <a:latin typeface="Courier New" panose="02070309020205020404" pitchFamily="49" charset="0"/>
                <a:cs typeface="Courier New" panose="02070309020205020404" pitchFamily="49" charset="0"/>
              </a:rPr>
              <a:t>pip</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freeze</a:t>
            </a:r>
            <a:r>
              <a:rPr lang="es-ES" sz="1600" dirty="0">
                <a:latin typeface="Courier New" panose="02070309020205020404" pitchFamily="49" charset="0"/>
                <a:cs typeface="Courier New" panose="02070309020205020404" pitchFamily="49" charset="0"/>
              </a:rPr>
              <a:t> &gt; </a:t>
            </a:r>
            <a:r>
              <a:rPr lang="es-ES" sz="1600" dirty="0" err="1">
                <a:latin typeface="Courier New" panose="02070309020205020404" pitchFamily="49" charset="0"/>
                <a:cs typeface="Courier New" panose="02070309020205020404" pitchFamily="49" charset="0"/>
              </a:rPr>
              <a:t>requirements.txt</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Con esto tendremos nuestro entorno preparado para empezar a trabajar.</a:t>
            </a:r>
          </a:p>
        </p:txBody>
      </p:sp>
    </p:spTree>
    <p:extLst>
      <p:ext uri="{BB962C8B-B14F-4D97-AF65-F5344CB8AC3E}">
        <p14:creationId xmlns:p14="http://schemas.microsoft.com/office/powerpoint/2010/main" val="374832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24051157-C956-C4E4-D0E2-4127418ED4C3}"/>
              </a:ext>
            </a:extLst>
          </p:cNvPr>
          <p:cNvSpPr txBox="1"/>
          <p:nvPr/>
        </p:nvSpPr>
        <p:spPr>
          <a:xfrm>
            <a:off x="4046019" y="169221"/>
            <a:ext cx="5837175" cy="646331"/>
          </a:xfrm>
          <a:prstGeom prst="rect">
            <a:avLst/>
          </a:prstGeom>
          <a:noFill/>
        </p:spPr>
        <p:txBody>
          <a:bodyPr wrap="none" rtlCol="0">
            <a:spAutoFit/>
          </a:bodyPr>
          <a:lstStyle/>
          <a:p>
            <a:r>
              <a:rPr lang="es-ES" sz="3600" b="1" dirty="0"/>
              <a:t>CREANDO EL PROYECTO BASE</a:t>
            </a:r>
          </a:p>
        </p:txBody>
      </p:sp>
      <p:sp>
        <p:nvSpPr>
          <p:cNvPr id="4" name="CuadroTexto 3">
            <a:extLst>
              <a:ext uri="{FF2B5EF4-FFF2-40B4-BE49-F238E27FC236}">
                <a16:creationId xmlns:a16="http://schemas.microsoft.com/office/drawing/2014/main" id="{F82061BE-0B3D-9B5B-A04C-D667A24726DB}"/>
              </a:ext>
            </a:extLst>
          </p:cNvPr>
          <p:cNvSpPr txBox="1"/>
          <p:nvPr/>
        </p:nvSpPr>
        <p:spPr>
          <a:xfrm>
            <a:off x="796162" y="1321868"/>
            <a:ext cx="10144270" cy="4524315"/>
          </a:xfrm>
          <a:prstGeom prst="rect">
            <a:avLst/>
          </a:prstGeom>
          <a:noFill/>
        </p:spPr>
        <p:txBody>
          <a:bodyPr wrap="square" rtlCol="0">
            <a:spAutoFit/>
          </a:bodyPr>
          <a:lstStyle/>
          <a:p>
            <a:r>
              <a:rPr lang="es-ES" sz="1600" dirty="0"/>
              <a:t>El primer paso es crear un programa que lea un archivo de datos (lo ideal sería a partir de una base de datos, pero por ahora lo haremos simplemente con un archivo externo).</a:t>
            </a:r>
          </a:p>
          <a:p>
            <a:endParaRPr lang="es-ES" sz="1600" dirty="0"/>
          </a:p>
          <a:p>
            <a:r>
              <a:rPr lang="es-ES" sz="1600" dirty="0"/>
              <a:t>Tenemos una clase llamada </a:t>
            </a:r>
            <a:r>
              <a:rPr lang="es-ES" sz="1600" dirty="0">
                <a:latin typeface="Courier New" panose="02070309020205020404" pitchFamily="49" charset="0"/>
                <a:cs typeface="Courier New" panose="02070309020205020404" pitchFamily="49" charset="0"/>
              </a:rPr>
              <a:t>Archivo</a:t>
            </a:r>
            <a:r>
              <a:rPr lang="es-ES" sz="1600" dirty="0"/>
              <a:t> que recibe un nombre de archivo y tiene dos métodos. Uno para leer el archivo y pasarlo a una lista de diccionarios de Python (este método se llama </a:t>
            </a:r>
            <a:r>
              <a:rPr lang="es-ES" sz="1600" dirty="0" err="1">
                <a:latin typeface="Courier New" panose="02070309020205020404" pitchFamily="49" charset="0"/>
                <a:cs typeface="Courier New" panose="02070309020205020404" pitchFamily="49" charset="0"/>
              </a:rPr>
              <a:t>leer_datos</a:t>
            </a:r>
            <a:r>
              <a:rPr lang="es-ES" sz="1600" dirty="0">
                <a:latin typeface="Courier New" panose="02070309020205020404" pitchFamily="49" charset="0"/>
                <a:cs typeface="Courier New" panose="02070309020205020404" pitchFamily="49" charset="0"/>
              </a:rPr>
              <a:t>()</a:t>
            </a:r>
            <a:r>
              <a:rPr lang="es-ES" sz="1600" dirty="0"/>
              <a:t>) y otro método que recibe una lista de diccionarios de Python y la graba en el archivo especificado en el disco (este se llama </a:t>
            </a:r>
            <a:r>
              <a:rPr lang="es-ES" sz="1600" dirty="0" err="1">
                <a:latin typeface="Courier New" panose="02070309020205020404" pitchFamily="49" charset="0"/>
                <a:cs typeface="Courier New" panose="02070309020205020404" pitchFamily="49" charset="0"/>
              </a:rPr>
              <a:t>grabar_datos</a:t>
            </a:r>
            <a:r>
              <a:rPr lang="es-ES" sz="1600" dirty="0">
                <a:latin typeface="Courier New" panose="02070309020205020404" pitchFamily="49" charset="0"/>
                <a:cs typeface="Courier New" panose="02070309020205020404" pitchFamily="49" charset="0"/>
              </a:rPr>
              <a:t>()</a:t>
            </a:r>
            <a:r>
              <a:rPr lang="es-ES" sz="1600" dirty="0"/>
              <a:t>).</a:t>
            </a:r>
          </a:p>
          <a:p>
            <a:endParaRPr lang="es-ES" sz="1600" dirty="0"/>
          </a:p>
          <a:p>
            <a:r>
              <a:rPr lang="es-ES" sz="1600" dirty="0"/>
              <a:t>El código de la clase no lo vamos a poner aquí, porque está en los archivos adjuntos a esta presentación pero, sobre todo, porque realmente no nos importa. Lo bueno de la programación orientada a objetos es que logramos una abstracción de las funcionalidades internas del programa. Nos importa que los métodos de la clase hagan lo que tienen que hacer; como lo hagan internamente nos da igual.</a:t>
            </a:r>
          </a:p>
          <a:p>
            <a:endParaRPr lang="es-ES" sz="1600" dirty="0"/>
          </a:p>
          <a:p>
            <a:r>
              <a:rPr lang="es-ES" sz="1600" dirty="0"/>
              <a:t>Tenemos un archivo </a:t>
            </a:r>
            <a:r>
              <a:rPr lang="es-ES" sz="1600" dirty="0" err="1">
                <a:latin typeface="Courier New" panose="02070309020205020404" pitchFamily="49" charset="0"/>
                <a:cs typeface="Courier New" panose="02070309020205020404" pitchFamily="49" charset="0"/>
              </a:rPr>
              <a:t>main.py</a:t>
            </a:r>
            <a:r>
              <a:rPr lang="es-ES" sz="1600" dirty="0"/>
              <a:t> que lee los datos de unas vehículos de un archivo JSON al arrancar. Su código inicial es el siguiente:</a:t>
            </a:r>
          </a:p>
          <a:p>
            <a:r>
              <a:rPr lang="es-ES" sz="1600" dirty="0" err="1">
                <a:latin typeface="Courier New" panose="02070309020205020404" pitchFamily="49" charset="0"/>
                <a:cs typeface="Courier New" panose="02070309020205020404" pitchFamily="49" charset="0"/>
              </a:rPr>
              <a:t>from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classes.files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Archivo</a:t>
            </a:r>
          </a:p>
          <a:p>
            <a:endParaRPr lang="es-ES" sz="1600" dirty="0">
              <a:latin typeface="Courier New" panose="02070309020205020404" pitchFamily="49" charset="0"/>
              <a:cs typeface="Courier New" panose="02070309020205020404" pitchFamily="49" charset="0"/>
            </a:endParaRPr>
          </a:p>
          <a:p>
            <a:r>
              <a:rPr lang="es-ES" sz="1600" dirty="0">
                <a:latin typeface="Courier New" panose="02070309020205020404" pitchFamily="49" charset="0"/>
                <a:cs typeface="Courier New" panose="02070309020205020404" pitchFamily="49" charset="0"/>
              </a:rPr>
              <a:t>fichero = Archivo("</a:t>
            </a:r>
            <a:r>
              <a:rPr lang="es-ES" sz="1600" dirty="0" err="1">
                <a:latin typeface="Courier New" panose="02070309020205020404" pitchFamily="49" charset="0"/>
                <a:cs typeface="Courier New" panose="02070309020205020404" pitchFamily="49" charset="0"/>
              </a:rPr>
              <a:t>datos.json</a:t>
            </a:r>
            <a:r>
              <a:rPr lang="es-ES" sz="1600" dirty="0">
                <a:latin typeface="Courier New" panose="02070309020205020404" pitchFamily="49" charset="0"/>
                <a:cs typeface="Courier New" panose="02070309020205020404" pitchFamily="49" charset="0"/>
              </a:rPr>
              <a:t>")</a:t>
            </a:r>
          </a:p>
          <a:p>
            <a:r>
              <a:rPr lang="es-ES" sz="1600" dirty="0" err="1">
                <a:latin typeface="Courier New" panose="02070309020205020404" pitchFamily="49" charset="0"/>
                <a:cs typeface="Courier New" panose="02070309020205020404" pitchFamily="49" charset="0"/>
              </a:rPr>
              <a:t>vehiculos</a:t>
            </a:r>
            <a:r>
              <a:rPr lang="es-ES" sz="1600" dirty="0">
                <a:latin typeface="Courier New" panose="02070309020205020404" pitchFamily="49" charset="0"/>
                <a:cs typeface="Courier New" panose="02070309020205020404" pitchFamily="49" charset="0"/>
              </a:rPr>
              <a:t> = </a:t>
            </a:r>
            <a:r>
              <a:rPr lang="es-ES" sz="1600" dirty="0" err="1">
                <a:latin typeface="Courier New" panose="02070309020205020404" pitchFamily="49" charset="0"/>
                <a:cs typeface="Courier New" panose="02070309020205020404" pitchFamily="49" charset="0"/>
              </a:rPr>
              <a:t>fichero.leer_datos</a:t>
            </a:r>
            <a:r>
              <a:rPr lang="es-E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37808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4" name="CuadroTexto 3">
            <a:extLst>
              <a:ext uri="{FF2B5EF4-FFF2-40B4-BE49-F238E27FC236}">
                <a16:creationId xmlns:a16="http://schemas.microsoft.com/office/drawing/2014/main" id="{B6E638D9-3860-A5EB-AFF3-A90520E29E70}"/>
              </a:ext>
            </a:extLst>
          </p:cNvPr>
          <p:cNvSpPr txBox="1"/>
          <p:nvPr/>
        </p:nvSpPr>
        <p:spPr>
          <a:xfrm>
            <a:off x="938675" y="1181437"/>
            <a:ext cx="10713855" cy="4524315"/>
          </a:xfrm>
          <a:prstGeom prst="rect">
            <a:avLst/>
          </a:prstGeom>
          <a:noFill/>
        </p:spPr>
        <p:txBody>
          <a:bodyPr wrap="square" rtlCol="0">
            <a:spAutoFit/>
          </a:bodyPr>
          <a:lstStyle/>
          <a:p>
            <a:r>
              <a:rPr lang="es-ES" sz="1600" dirty="0"/>
              <a:t>Ahora empezaremos importando, al principio de </a:t>
            </a:r>
            <a:r>
              <a:rPr lang="es-ES" sz="1600" dirty="0" err="1"/>
              <a:t>main.py</a:t>
            </a:r>
            <a:r>
              <a:rPr lang="es-ES" sz="1600" dirty="0"/>
              <a:t>, FastAPI:</a:t>
            </a:r>
          </a:p>
          <a:p>
            <a:r>
              <a:rPr lang="es-ES" sz="1600" dirty="0" err="1">
                <a:latin typeface="Courier New" panose="02070309020205020404" pitchFamily="49" charset="0"/>
                <a:cs typeface="Courier New" panose="02070309020205020404" pitchFamily="49" charset="0"/>
              </a:rPr>
              <a:t>from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fastapi</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FastAPI</a:t>
            </a:r>
          </a:p>
          <a:p>
            <a:endParaRPr lang="es-ES" sz="1600" dirty="0">
              <a:cs typeface="Courier New" panose="02070309020205020404" pitchFamily="49" charset="0"/>
            </a:endParaRPr>
          </a:p>
          <a:p>
            <a:r>
              <a:rPr lang="es-ES" sz="1600" dirty="0">
                <a:cs typeface="Courier New" panose="02070309020205020404" pitchFamily="49" charset="0"/>
              </a:rPr>
              <a:t>Lo siguiente es instanciar FastAPI en una aplicación. En este ejemplo la llamaremos </a:t>
            </a:r>
            <a:r>
              <a:rPr lang="es-ES" sz="1600" dirty="0" err="1">
                <a:latin typeface="Courier New" panose="02070309020205020404" pitchFamily="49" charset="0"/>
                <a:cs typeface="Courier New" panose="02070309020205020404" pitchFamily="49" charset="0"/>
              </a:rPr>
              <a:t>obj</a:t>
            </a:r>
            <a:r>
              <a:rPr lang="es-ES" sz="1600" dirty="0">
                <a:cs typeface="Courier New" panose="02070309020205020404" pitchFamily="49" charset="0"/>
              </a:rPr>
              <a:t>. Lo haremos así:</a:t>
            </a:r>
          </a:p>
          <a:p>
            <a:r>
              <a:rPr lang="es-ES" sz="1600" dirty="0" err="1">
                <a:latin typeface="Courier New" panose="02070309020205020404" pitchFamily="49" charset="0"/>
                <a:cs typeface="Courier New" panose="02070309020205020404" pitchFamily="49" charset="0"/>
              </a:rPr>
              <a:t>obj</a:t>
            </a:r>
            <a:r>
              <a:rPr lang="es-ES" sz="1600" dirty="0">
                <a:latin typeface="Courier New" panose="02070309020205020404" pitchFamily="49" charset="0"/>
                <a:cs typeface="Courier New" panose="02070309020205020404" pitchFamily="49" charset="0"/>
              </a:rPr>
              <a:t> = FastAPI()</a:t>
            </a:r>
          </a:p>
          <a:p>
            <a:endParaRPr lang="es-ES" sz="1600" dirty="0">
              <a:cs typeface="Courier New" panose="02070309020205020404" pitchFamily="49" charset="0"/>
            </a:endParaRPr>
          </a:p>
          <a:p>
            <a:r>
              <a:rPr lang="es-ES" sz="1600" dirty="0">
                <a:cs typeface="Courier New" panose="02070309020205020404" pitchFamily="49" charset="0"/>
              </a:rPr>
              <a:t>Vamos a crear lo que será la función principal de nuestro programa. Lo haremos con el siguiente código:</a:t>
            </a:r>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index</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"Hola desde Python"</a:t>
            </a:r>
          </a:p>
          <a:p>
            <a:endParaRPr lang="es-ES" sz="1600" dirty="0">
              <a:cs typeface="Courier New" panose="02070309020205020404" pitchFamily="49" charset="0"/>
            </a:endParaRPr>
          </a:p>
          <a:p>
            <a:r>
              <a:rPr lang="es-ES" sz="1600" dirty="0">
                <a:cs typeface="Courier New" panose="02070309020205020404" pitchFamily="49" charset="0"/>
              </a:rPr>
              <a:t>Lo que hemos puesto es sólo un mensaje de ejemplo. Podríamos haber puesto cualquier cosa. Ahora tenemos que levantar el servidor </a:t>
            </a:r>
            <a:r>
              <a:rPr lang="es-ES" sz="1600" dirty="0" err="1">
                <a:cs typeface="Courier New" panose="02070309020205020404" pitchFamily="49" charset="0"/>
              </a:rPr>
              <a:t>uvicorn</a:t>
            </a:r>
            <a:r>
              <a:rPr lang="es-ES" sz="1600" dirty="0">
                <a:cs typeface="Courier New" panose="02070309020205020404" pitchFamily="49" charset="0"/>
              </a:rPr>
              <a:t>. Lo haremos tecleando, en la terminal, lo siguiente:</a:t>
            </a:r>
          </a:p>
          <a:p>
            <a:r>
              <a:rPr lang="es-ES" sz="1600" dirty="0" err="1">
                <a:latin typeface="Courier New" panose="02070309020205020404" pitchFamily="49" charset="0"/>
                <a:cs typeface="Courier New" panose="02070309020205020404" pitchFamily="49" charset="0"/>
              </a:rPr>
              <a:t>uvicorn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main:app</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reload</a:t>
            </a:r>
            <a:endParaRPr lang="es-ES" sz="1600" dirty="0">
              <a:latin typeface="Courier New" panose="02070309020205020404" pitchFamily="49" charset="0"/>
              <a:cs typeface="Courier New" panose="02070309020205020404" pitchFamily="49" charset="0"/>
            </a:endParaRPr>
          </a:p>
          <a:p>
            <a:r>
              <a:rPr lang="es-ES" sz="1600" dirty="0">
                <a:cs typeface="Courier New" panose="02070309020205020404" pitchFamily="49" charset="0"/>
              </a:rPr>
              <a:t>donde </a:t>
            </a:r>
            <a:r>
              <a:rPr lang="es-ES" sz="1600" dirty="0" err="1">
                <a:latin typeface="Courier New" panose="02070309020205020404" pitchFamily="49" charset="0"/>
                <a:cs typeface="Courier New" panose="02070309020205020404" pitchFamily="49" charset="0"/>
              </a:rPr>
              <a:t>main</a:t>
            </a:r>
            <a:r>
              <a:rPr lang="es-ES" sz="1600" dirty="0">
                <a:cs typeface="Courier New" panose="02070309020205020404" pitchFamily="49" charset="0"/>
              </a:rPr>
              <a:t> es el nombre del archivo, </a:t>
            </a:r>
            <a:r>
              <a:rPr lang="es-ES" sz="1600" dirty="0" err="1">
                <a:latin typeface="Courier New" panose="02070309020205020404" pitchFamily="49" charset="0"/>
                <a:cs typeface="Courier New" panose="02070309020205020404" pitchFamily="49" charset="0"/>
              </a:rPr>
              <a:t>main.py</a:t>
            </a:r>
            <a:r>
              <a:rPr lang="es-ES" sz="1600" dirty="0">
                <a:cs typeface="Courier New" panose="02070309020205020404" pitchFamily="49" charset="0"/>
              </a:rPr>
              <a:t>, donde tenemos el código; </a:t>
            </a:r>
            <a:r>
              <a:rPr lang="es-ES" sz="1600" dirty="0">
                <a:latin typeface="Courier New" panose="02070309020205020404" pitchFamily="49" charset="0"/>
                <a:cs typeface="Courier New" panose="02070309020205020404" pitchFamily="49" charset="0"/>
              </a:rPr>
              <a:t>app</a:t>
            </a:r>
            <a:r>
              <a:rPr lang="es-ES" sz="1600" dirty="0">
                <a:cs typeface="Courier New" panose="02070309020205020404" pitchFamily="49" charset="0"/>
              </a:rPr>
              <a:t> es el nombre de la instancia que hemos creado de FastAPI; por último, la opción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reload</a:t>
            </a:r>
            <a:r>
              <a:rPr lang="es-ES" sz="1600" dirty="0">
                <a:cs typeface="Courier New" panose="02070309020205020404" pitchFamily="49" charset="0"/>
              </a:rPr>
              <a:t> sirve para que el servidor se quede escuchando cualquier posible cambio en el código, y no haya que cerrarlo y levantarlo de nuevo.</a:t>
            </a:r>
          </a:p>
          <a:p>
            <a:endParaRPr lang="es-ES" sz="1600" dirty="0">
              <a:cs typeface="Courier New" panose="02070309020205020404" pitchFamily="49" charset="0"/>
            </a:endParaRPr>
          </a:p>
          <a:p>
            <a:r>
              <a:rPr lang="es-ES" sz="1600" dirty="0">
                <a:cs typeface="Courier New" panose="02070309020205020404" pitchFamily="49" charset="0"/>
              </a:rPr>
              <a:t>Esto pone disponible la página que estamos creando en </a:t>
            </a:r>
            <a:r>
              <a:rPr lang="es-ES" sz="1600" b="1" dirty="0">
                <a:cs typeface="Courier New" panose="02070309020205020404" pitchFamily="49" charset="0"/>
              </a:rPr>
              <a:t>http://127.0.0.1:8000</a:t>
            </a:r>
            <a:r>
              <a:rPr lang="es-ES" sz="1600" dirty="0">
                <a:cs typeface="Courier New" panose="02070309020205020404" pitchFamily="49" charset="0"/>
              </a:rPr>
              <a:t>.</a:t>
            </a:r>
          </a:p>
        </p:txBody>
      </p:sp>
      <p:sp>
        <p:nvSpPr>
          <p:cNvPr id="7" name="CuadroTexto 6">
            <a:extLst>
              <a:ext uri="{FF2B5EF4-FFF2-40B4-BE49-F238E27FC236}">
                <a16:creationId xmlns:a16="http://schemas.microsoft.com/office/drawing/2014/main" id="{05C5EF1F-9CBE-E904-A866-82F61B52792D}"/>
              </a:ext>
            </a:extLst>
          </p:cNvPr>
          <p:cNvSpPr txBox="1"/>
          <p:nvPr/>
        </p:nvSpPr>
        <p:spPr>
          <a:xfrm>
            <a:off x="4539632" y="307720"/>
            <a:ext cx="4313104" cy="646331"/>
          </a:xfrm>
          <a:prstGeom prst="rect">
            <a:avLst/>
          </a:prstGeom>
          <a:noFill/>
        </p:spPr>
        <p:txBody>
          <a:bodyPr wrap="none" rtlCol="0">
            <a:spAutoFit/>
          </a:bodyPr>
          <a:lstStyle/>
          <a:p>
            <a:r>
              <a:rPr lang="es-ES" sz="3600" b="1" dirty="0"/>
              <a:t>PREPARANDO LA APP</a:t>
            </a:r>
          </a:p>
        </p:txBody>
      </p:sp>
    </p:spTree>
    <p:extLst>
      <p:ext uri="{BB962C8B-B14F-4D97-AF65-F5344CB8AC3E}">
        <p14:creationId xmlns:p14="http://schemas.microsoft.com/office/powerpoint/2010/main" val="65405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D68D7B9C-3963-D735-CE9E-CCA8E050E05E}"/>
              </a:ext>
            </a:extLst>
          </p:cNvPr>
          <p:cNvSpPr txBox="1"/>
          <p:nvPr/>
        </p:nvSpPr>
        <p:spPr>
          <a:xfrm>
            <a:off x="1108608" y="1304772"/>
            <a:ext cx="10199902" cy="4770537"/>
          </a:xfrm>
          <a:prstGeom prst="rect">
            <a:avLst/>
          </a:prstGeom>
          <a:noFill/>
        </p:spPr>
        <p:txBody>
          <a:bodyPr wrap="square" rtlCol="0">
            <a:spAutoFit/>
          </a:bodyPr>
          <a:lstStyle/>
          <a:p>
            <a:r>
              <a:rPr lang="es-ES" sz="1600" dirty="0"/>
              <a:t>Si ahora abrimos el navegador y tecleamos la dirección </a:t>
            </a:r>
            <a:r>
              <a:rPr lang="es-ES" sz="1600" b="1" dirty="0">
                <a:cs typeface="Courier New" panose="02070309020205020404" pitchFamily="49" charset="0"/>
                <a:hlinkClick r:id="rId3"/>
              </a:rPr>
              <a:t>http://127.0.0.1:8000</a:t>
            </a:r>
            <a:r>
              <a:rPr lang="es-ES" sz="1600" dirty="0">
                <a:cs typeface="Courier New" panose="02070309020205020404" pitchFamily="49" charset="0"/>
              </a:rPr>
              <a:t> esperaríamos que nos saliera el mensaje que hemos definido en la función </a:t>
            </a:r>
            <a:r>
              <a:rPr lang="es-ES" sz="1600" dirty="0" err="1">
                <a:latin typeface="Courier New" panose="02070309020205020404" pitchFamily="49" charset="0"/>
                <a:cs typeface="Courier New" panose="02070309020205020404" pitchFamily="49" charset="0"/>
              </a:rPr>
              <a:t>index</a:t>
            </a:r>
            <a:r>
              <a:rPr lang="es-ES" sz="1600" dirty="0">
                <a:latin typeface="Courier New" panose="02070309020205020404" pitchFamily="49" charset="0"/>
                <a:cs typeface="Courier New" panose="02070309020205020404" pitchFamily="49" charset="0"/>
              </a:rPr>
              <a:t>()</a:t>
            </a:r>
            <a:r>
              <a:rPr lang="es-ES" sz="1600" dirty="0">
                <a:cs typeface="Courier New" panose="02070309020205020404" pitchFamily="49" charset="0"/>
              </a:rPr>
              <a:t> de nuestra aplicación. Sin embargo, obtenemos el siguiente mensaje:</a:t>
            </a:r>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detail</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Not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Found</a:t>
            </a:r>
            <a:r>
              <a:rPr lang="es-ES" sz="1600" dirty="0">
                <a:latin typeface="Courier New" panose="02070309020205020404" pitchFamily="49" charset="0"/>
                <a:cs typeface="Courier New" panose="02070309020205020404" pitchFamily="49" charset="0"/>
              </a:rPr>
              <a:t>"}</a:t>
            </a:r>
          </a:p>
          <a:p>
            <a:endParaRPr lang="es-ES" sz="1600" dirty="0">
              <a:cs typeface="Courier New" panose="02070309020205020404" pitchFamily="49" charset="0"/>
            </a:endParaRPr>
          </a:p>
          <a:p>
            <a:r>
              <a:rPr lang="es-ES" sz="1600" dirty="0"/>
              <a:t>Esto se debe a que, aunque hemos definido la función </a:t>
            </a:r>
            <a:r>
              <a:rPr lang="es-ES" sz="1600" dirty="0" err="1">
                <a:latin typeface="Courier New" panose="02070309020205020404" pitchFamily="49" charset="0"/>
                <a:cs typeface="Courier New" panose="02070309020205020404" pitchFamily="49" charset="0"/>
              </a:rPr>
              <a:t>index</a:t>
            </a:r>
            <a:r>
              <a:rPr lang="es-ES" sz="1600" dirty="0">
                <a:latin typeface="Courier New" panose="02070309020205020404" pitchFamily="49" charset="0"/>
                <a:cs typeface="Courier New" panose="02070309020205020404" pitchFamily="49" charset="0"/>
              </a:rPr>
              <a:t>()</a:t>
            </a:r>
            <a:r>
              <a:rPr lang="es-ES" sz="1600" dirty="0"/>
              <a:t> no la hemos vinculado a la ruta principal de la aplicación. Para hacer esto tenemos que recurrir a unos decoradores especiales de Python que se usan como enrutadores. En el código, justo antes de la función pondremos uno de esos decoradores, referido a la ruta principal (</a:t>
            </a:r>
            <a:r>
              <a:rPr lang="es-ES" sz="1600" dirty="0">
                <a:latin typeface="Courier New" panose="02070309020205020404" pitchFamily="49" charset="0"/>
                <a:cs typeface="Courier New" panose="02070309020205020404" pitchFamily="49" charset="0"/>
              </a:rPr>
              <a:t>/</a:t>
            </a:r>
            <a:r>
              <a:rPr lang="es-ES" sz="1600" dirty="0"/>
              <a:t>). Lo haremos así:</a:t>
            </a:r>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obj.get</a:t>
            </a:r>
            <a:r>
              <a:rPr lang="es-ES" sz="1600" dirty="0">
                <a:latin typeface="Courier New" panose="02070309020205020404" pitchFamily="49" charset="0"/>
                <a:cs typeface="Courier New" panose="02070309020205020404" pitchFamily="49" charset="0"/>
              </a:rPr>
              <a:t>("/")</a:t>
            </a:r>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index</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"Hola desde Python"</a:t>
            </a:r>
          </a:p>
          <a:p>
            <a:endParaRPr lang="es-ES" sz="1600" dirty="0"/>
          </a:p>
          <a:p>
            <a:r>
              <a:rPr lang="es-ES" sz="1600" dirty="0"/>
              <a:t>Con esto definimos la ruta principal, y vinculamos la función </a:t>
            </a:r>
            <a:r>
              <a:rPr lang="es-ES" sz="1600" dirty="0" err="1">
                <a:latin typeface="Courier New" panose="02070309020205020404" pitchFamily="49" charset="0"/>
                <a:cs typeface="Courier New" panose="02070309020205020404" pitchFamily="49" charset="0"/>
              </a:rPr>
              <a:t>index</a:t>
            </a:r>
            <a:r>
              <a:rPr lang="es-ES" sz="1600" dirty="0">
                <a:latin typeface="Courier New" panose="02070309020205020404" pitchFamily="49" charset="0"/>
                <a:cs typeface="Courier New" panose="02070309020205020404" pitchFamily="49" charset="0"/>
              </a:rPr>
              <a:t>()</a:t>
            </a:r>
            <a:r>
              <a:rPr lang="es-ES" sz="1600" dirty="0"/>
              <a:t> a dicha ruta. Aunque no es estrictamente necesario, si es conveniente, por buenas prácticas, no dejar líneas en blanco entre el decorador que define la ruta y la función asociada.</a:t>
            </a:r>
          </a:p>
          <a:p>
            <a:endParaRPr lang="es-ES" sz="1600" dirty="0"/>
          </a:p>
          <a:p>
            <a:r>
              <a:rPr lang="es-ES" sz="1600" dirty="0"/>
              <a:t>Este es el modo de trabajar con FastAPI: se definirán funciones que recibirán o volcarán los datos, y se precederán con decoradores que establecen las rutas de acceso a esas funciones. Los decoradores, además, definen el método HTTP mediante el que se accede a cada función y que puede ser, como ya sabemos, </a:t>
            </a:r>
            <a:r>
              <a:rPr lang="es-ES" sz="1600" dirty="0" err="1">
                <a:latin typeface="Courier New" panose="02070309020205020404" pitchFamily="49" charset="0"/>
                <a:cs typeface="Courier New" panose="02070309020205020404" pitchFamily="49" charset="0"/>
              </a:rPr>
              <a:t>get</a:t>
            </a:r>
            <a:r>
              <a:rPr lang="es-ES" sz="1600" dirty="0"/>
              <a:t>, </a:t>
            </a:r>
            <a:r>
              <a:rPr lang="es-ES" sz="1600" dirty="0">
                <a:latin typeface="Courier New" panose="02070309020205020404" pitchFamily="49" charset="0"/>
                <a:cs typeface="Courier New" panose="02070309020205020404" pitchFamily="49" charset="0"/>
              </a:rPr>
              <a:t>post</a:t>
            </a:r>
            <a:r>
              <a:rPr lang="es-ES" sz="1600" dirty="0"/>
              <a:t>, </a:t>
            </a:r>
            <a:r>
              <a:rPr lang="es-ES" sz="1600" dirty="0" err="1">
                <a:latin typeface="Courier New" panose="02070309020205020404" pitchFamily="49" charset="0"/>
                <a:cs typeface="Courier New" panose="02070309020205020404" pitchFamily="49" charset="0"/>
              </a:rPr>
              <a:t>put</a:t>
            </a:r>
            <a:r>
              <a:rPr lang="es-ES" sz="1600" dirty="0"/>
              <a:t> o </a:t>
            </a:r>
            <a:r>
              <a:rPr lang="es-ES" sz="1600" dirty="0" err="1">
                <a:latin typeface="Courier New" panose="02070309020205020404" pitchFamily="49" charset="0"/>
                <a:cs typeface="Courier New" panose="02070309020205020404" pitchFamily="49" charset="0"/>
              </a:rPr>
              <a:t>delete</a:t>
            </a:r>
            <a:r>
              <a:rPr lang="es-ES" sz="1600" dirty="0"/>
              <a:t>.</a:t>
            </a:r>
          </a:p>
        </p:txBody>
      </p:sp>
      <p:sp>
        <p:nvSpPr>
          <p:cNvPr id="4" name="CuadroTexto 3">
            <a:extLst>
              <a:ext uri="{FF2B5EF4-FFF2-40B4-BE49-F238E27FC236}">
                <a16:creationId xmlns:a16="http://schemas.microsoft.com/office/drawing/2014/main" id="{0D502E52-B949-EB8E-24ED-C5A8A03BF411}"/>
              </a:ext>
            </a:extLst>
          </p:cNvPr>
          <p:cNvSpPr txBox="1"/>
          <p:nvPr/>
        </p:nvSpPr>
        <p:spPr>
          <a:xfrm>
            <a:off x="4919958" y="425886"/>
            <a:ext cx="3893695" cy="646331"/>
          </a:xfrm>
          <a:prstGeom prst="rect">
            <a:avLst/>
          </a:prstGeom>
          <a:noFill/>
        </p:spPr>
        <p:txBody>
          <a:bodyPr wrap="none" rtlCol="0">
            <a:spAutoFit/>
          </a:bodyPr>
          <a:lstStyle/>
          <a:p>
            <a:r>
              <a:rPr lang="es-ES" sz="3600" b="1" dirty="0"/>
              <a:t>LA RUTA PRINCIPAL</a:t>
            </a:r>
          </a:p>
        </p:txBody>
      </p:sp>
    </p:spTree>
    <p:extLst>
      <p:ext uri="{BB962C8B-B14F-4D97-AF65-F5344CB8AC3E}">
        <p14:creationId xmlns:p14="http://schemas.microsoft.com/office/powerpoint/2010/main" val="50789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C35A4A0A-2DDE-08FF-72B1-5C95FB58E652}"/>
              </a:ext>
            </a:extLst>
          </p:cNvPr>
          <p:cNvSpPr txBox="1"/>
          <p:nvPr/>
        </p:nvSpPr>
        <p:spPr>
          <a:xfrm>
            <a:off x="4110754" y="222942"/>
            <a:ext cx="5733942" cy="646331"/>
          </a:xfrm>
          <a:prstGeom prst="rect">
            <a:avLst/>
          </a:prstGeom>
          <a:noFill/>
        </p:spPr>
        <p:txBody>
          <a:bodyPr wrap="none" rtlCol="0">
            <a:spAutoFit/>
          </a:bodyPr>
          <a:lstStyle/>
          <a:p>
            <a:r>
              <a:rPr lang="es-ES" sz="3600" b="1" dirty="0"/>
              <a:t>UNA RUTA PARA LEER DATOS</a:t>
            </a:r>
          </a:p>
        </p:txBody>
      </p:sp>
      <p:sp>
        <p:nvSpPr>
          <p:cNvPr id="4" name="CuadroTexto 3">
            <a:extLst>
              <a:ext uri="{FF2B5EF4-FFF2-40B4-BE49-F238E27FC236}">
                <a16:creationId xmlns:a16="http://schemas.microsoft.com/office/drawing/2014/main" id="{F49CAAF1-666D-7D49-FE10-2C1CA89C61EC}"/>
              </a:ext>
            </a:extLst>
          </p:cNvPr>
          <p:cNvSpPr txBox="1"/>
          <p:nvPr/>
        </p:nvSpPr>
        <p:spPr>
          <a:xfrm>
            <a:off x="954861" y="1197621"/>
            <a:ext cx="10543922" cy="3785652"/>
          </a:xfrm>
          <a:prstGeom prst="rect">
            <a:avLst/>
          </a:prstGeom>
          <a:noFill/>
        </p:spPr>
        <p:txBody>
          <a:bodyPr wrap="square" rtlCol="0">
            <a:spAutoFit/>
          </a:bodyPr>
          <a:lstStyle/>
          <a:p>
            <a:r>
              <a:rPr lang="es-ES" sz="1600" dirty="0"/>
              <a:t>El siguiente paso es preparar una ruta para mostrar en la página todos los diccionarios de Python como objetos JSON</a:t>
            </a:r>
            <a:r>
              <a:rPr lang="es-ES" sz="1000" b="1" dirty="0"/>
              <a:t>(1)</a:t>
            </a:r>
            <a:r>
              <a:rPr lang="es-ES" sz="1600" dirty="0"/>
              <a:t>. En el código tenemos todos los diccionarios en una lista. Vamos a crear una ruta a la que llamemos </a:t>
            </a:r>
            <a:r>
              <a:rPr lang="es-ES" sz="1600" dirty="0">
                <a:latin typeface="Courier New" panose="02070309020205020404" pitchFamily="49" charset="0"/>
                <a:cs typeface="Courier New" panose="02070309020205020404" pitchFamily="49" charset="0"/>
              </a:rPr>
              <a:t>listar</a:t>
            </a:r>
            <a:r>
              <a:rPr lang="es-ES" sz="1600" dirty="0"/>
              <a:t>, asociada a una función que nos devuelva la lista completa. Lo haremos así:</a:t>
            </a:r>
          </a:p>
          <a:p>
            <a:endParaRPr lang="es-ES" sz="1600" dirty="0"/>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obj.get</a:t>
            </a:r>
            <a:r>
              <a:rPr lang="es-ES" sz="1600" dirty="0">
                <a:latin typeface="Courier New" panose="02070309020205020404" pitchFamily="49" charset="0"/>
                <a:cs typeface="Courier New" panose="02070309020205020404" pitchFamily="49" charset="0"/>
              </a:rPr>
              <a:t>("/listar")</a:t>
            </a:r>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listar():</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vehiculos</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Lo que hacemos es decirle a FastAPI que identifique la ruta </a:t>
            </a:r>
            <a:r>
              <a:rPr lang="es-ES" sz="1600" dirty="0">
                <a:latin typeface="Courier New" panose="02070309020205020404" pitchFamily="49" charset="0"/>
                <a:cs typeface="Courier New" panose="02070309020205020404" pitchFamily="49" charset="0"/>
              </a:rPr>
              <a:t>listar</a:t>
            </a:r>
            <a:r>
              <a:rPr lang="es-ES" sz="1600" dirty="0"/>
              <a:t> con el método HTTP </a:t>
            </a:r>
            <a:r>
              <a:rPr lang="es-ES" sz="1600" dirty="0" err="1">
                <a:latin typeface="Courier New" panose="02070309020205020404" pitchFamily="49" charset="0"/>
                <a:cs typeface="Courier New" panose="02070309020205020404" pitchFamily="49" charset="0"/>
              </a:rPr>
              <a:t>get</a:t>
            </a:r>
            <a:r>
              <a:rPr lang="es-ES" sz="1600" dirty="0"/>
              <a:t> y que, como respuesta a la llamada a esa ruta, ejecute la función </a:t>
            </a:r>
            <a:r>
              <a:rPr lang="es-ES" sz="1600" dirty="0">
                <a:latin typeface="Courier New" panose="02070309020205020404" pitchFamily="49" charset="0"/>
                <a:cs typeface="Courier New" panose="02070309020205020404" pitchFamily="49" charset="0"/>
              </a:rPr>
              <a:t>listar()</a:t>
            </a:r>
            <a:r>
              <a:rPr lang="es-ES" sz="1600" dirty="0"/>
              <a:t>. Lo que hace esta función es, simplemente, devolver la lista de diccionarios como objetos JSON.</a:t>
            </a:r>
          </a:p>
          <a:p>
            <a:endParaRPr lang="es-ES" sz="1600" dirty="0"/>
          </a:p>
          <a:p>
            <a:r>
              <a:rPr lang="es-ES" sz="1600" dirty="0"/>
              <a:t>La cuestión de esto es que nosotros estamos usando un navegador para ver los resultados de un modo que podamos entender, pero cualquier aplicación externa se comunicaría con nuestra API del mismo modo: enviando una petición HTTP, y obteniendo la respuesta en JSON.</a:t>
            </a:r>
          </a:p>
        </p:txBody>
      </p:sp>
      <p:sp>
        <p:nvSpPr>
          <p:cNvPr id="7" name="CuadroTexto 6">
            <a:extLst>
              <a:ext uri="{FF2B5EF4-FFF2-40B4-BE49-F238E27FC236}">
                <a16:creationId xmlns:a16="http://schemas.microsoft.com/office/drawing/2014/main" id="{8419706C-BE0A-9AE4-63DC-3AD5706D520C}"/>
              </a:ext>
            </a:extLst>
          </p:cNvPr>
          <p:cNvSpPr txBox="1"/>
          <p:nvPr/>
        </p:nvSpPr>
        <p:spPr>
          <a:xfrm>
            <a:off x="954861" y="5188675"/>
            <a:ext cx="10398267" cy="1077218"/>
          </a:xfrm>
          <a:prstGeom prst="rect">
            <a:avLst/>
          </a:prstGeom>
          <a:noFill/>
        </p:spPr>
        <p:txBody>
          <a:bodyPr wrap="square" rtlCol="0">
            <a:spAutoFit/>
          </a:bodyPr>
          <a:lstStyle/>
          <a:p>
            <a:r>
              <a:rPr lang="es-ES" sz="1000" dirty="0"/>
              <a:t>(1)</a:t>
            </a:r>
            <a:r>
              <a:rPr lang="es-ES" sz="1600" dirty="0"/>
              <a:t>Los diccionarios de Python pueden parecer, a simple vista, objetos JSON, pero hay algunas diferencias internas. Por ejemplo, lo notamos en los datos booleanos. En Python aparecen como </a:t>
            </a:r>
            <a:r>
              <a:rPr lang="es-ES" sz="1600" dirty="0">
                <a:latin typeface="Courier New" panose="02070309020205020404" pitchFamily="49" charset="0"/>
                <a:cs typeface="Courier New" panose="02070309020205020404" pitchFamily="49" charset="0"/>
              </a:rPr>
              <a:t>True</a:t>
            </a:r>
            <a:r>
              <a:rPr lang="es-ES" sz="1600" dirty="0"/>
              <a:t> y </a:t>
            </a:r>
            <a:r>
              <a:rPr lang="es-ES" sz="1600" dirty="0">
                <a:latin typeface="Courier New" panose="02070309020205020404" pitchFamily="49" charset="0"/>
                <a:cs typeface="Courier New" panose="02070309020205020404" pitchFamily="49" charset="0"/>
              </a:rPr>
              <a:t>False</a:t>
            </a:r>
            <a:r>
              <a:rPr lang="es-ES" sz="1600" dirty="0"/>
              <a:t> (con la primera en mayúscula), mientras que en JSON aparecen como </a:t>
            </a:r>
            <a:r>
              <a:rPr lang="es-ES" sz="1600" dirty="0">
                <a:latin typeface="Courier New" panose="02070309020205020404" pitchFamily="49" charset="0"/>
                <a:cs typeface="Courier New" panose="02070309020205020404" pitchFamily="49" charset="0"/>
              </a:rPr>
              <a:t>true</a:t>
            </a:r>
            <a:r>
              <a:rPr lang="es-ES" sz="1600" dirty="0"/>
              <a:t> y </a:t>
            </a:r>
            <a:r>
              <a:rPr lang="es-ES" sz="1600" dirty="0">
                <a:latin typeface="Courier New" panose="02070309020205020404" pitchFamily="49" charset="0"/>
                <a:cs typeface="Courier New" panose="02070309020205020404" pitchFamily="49" charset="0"/>
              </a:rPr>
              <a:t>false</a:t>
            </a:r>
            <a:r>
              <a:rPr lang="es-ES" sz="1600" dirty="0"/>
              <a:t> (con todas en minúsculas). Son diferencias sutiles, pero que debemos tener en cuenta.</a:t>
            </a:r>
          </a:p>
        </p:txBody>
      </p:sp>
    </p:spTree>
    <p:extLst>
      <p:ext uri="{BB962C8B-B14F-4D97-AF65-F5344CB8AC3E}">
        <p14:creationId xmlns:p14="http://schemas.microsoft.com/office/powerpoint/2010/main" val="208729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3" name="CuadroTexto 2">
            <a:extLst>
              <a:ext uri="{FF2B5EF4-FFF2-40B4-BE49-F238E27FC236}">
                <a16:creationId xmlns:a16="http://schemas.microsoft.com/office/drawing/2014/main" id="{120A8C57-9F47-D46F-8444-D5C7E7EFD430}"/>
              </a:ext>
            </a:extLst>
          </p:cNvPr>
          <p:cNvSpPr txBox="1"/>
          <p:nvPr/>
        </p:nvSpPr>
        <p:spPr>
          <a:xfrm>
            <a:off x="4491079" y="222942"/>
            <a:ext cx="5931463" cy="646331"/>
          </a:xfrm>
          <a:prstGeom prst="rect">
            <a:avLst/>
          </a:prstGeom>
          <a:noFill/>
        </p:spPr>
        <p:txBody>
          <a:bodyPr wrap="square" rtlCol="0">
            <a:spAutoFit/>
          </a:bodyPr>
          <a:lstStyle/>
          <a:p>
            <a:r>
              <a:rPr lang="es-ES" sz="3600" b="1" dirty="0"/>
              <a:t>PARÁMETROS VARIABLES (I)</a:t>
            </a:r>
          </a:p>
        </p:txBody>
      </p:sp>
      <p:sp>
        <p:nvSpPr>
          <p:cNvPr id="4" name="CuadroTexto 3">
            <a:extLst>
              <a:ext uri="{FF2B5EF4-FFF2-40B4-BE49-F238E27FC236}">
                <a16:creationId xmlns:a16="http://schemas.microsoft.com/office/drawing/2014/main" id="{DC15B5FB-F285-7148-78A9-A7DDCC49FF8E}"/>
              </a:ext>
            </a:extLst>
          </p:cNvPr>
          <p:cNvSpPr txBox="1"/>
          <p:nvPr/>
        </p:nvSpPr>
        <p:spPr>
          <a:xfrm>
            <a:off x="906307" y="1270450"/>
            <a:ext cx="10568199" cy="4524315"/>
          </a:xfrm>
          <a:prstGeom prst="rect">
            <a:avLst/>
          </a:prstGeom>
          <a:noFill/>
        </p:spPr>
        <p:txBody>
          <a:bodyPr wrap="square" rtlCol="0">
            <a:spAutoFit/>
          </a:bodyPr>
          <a:lstStyle/>
          <a:p>
            <a:r>
              <a:rPr lang="es-ES" sz="1600" dirty="0"/>
              <a:t>Nuestra lista puede llegar a contener un gran número de diccionarios, y nosotros podemos querer no recuperarlos todos, sino, por ejemplo, uno específico. Vamos a identificarlo por el id que ocupa en la lista. Puede que no sea el mejor modo, pero nos a a servir para este ejemplo. El parámetro variable en este caso será, precisamente, el id del diccionario en la lista. Tenemos que tener en cuenta varias cosas. Veamos primero el código y lo comentamos luego:</a:t>
            </a:r>
          </a:p>
          <a:p>
            <a:endParaRPr lang="es-ES" sz="1600" dirty="0"/>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obj.get</a:t>
            </a:r>
            <a:r>
              <a:rPr lang="es-ES" sz="1600" dirty="0">
                <a:latin typeface="Courier New" panose="02070309020205020404" pitchFamily="49" charset="0"/>
                <a:cs typeface="Courier New" panose="02070309020205020404" pitchFamily="49" charset="0"/>
              </a:rPr>
              <a:t>("/listar/{</a:t>
            </a:r>
            <a:r>
              <a:rPr lang="es-ES" sz="1600" dirty="0" err="1">
                <a:latin typeface="Courier New" panose="02070309020205020404" pitchFamily="49" charset="0"/>
                <a:cs typeface="Courier New" panose="02070309020205020404" pitchFamily="49" charset="0"/>
              </a:rPr>
              <a:t>id:int</a:t>
            </a:r>
            <a:r>
              <a:rPr lang="es-ES" sz="1600" dirty="0">
                <a:latin typeface="Courier New" panose="02070309020205020404" pitchFamily="49" charset="0"/>
                <a:cs typeface="Courier New" panose="02070309020205020404" pitchFamily="49" charset="0"/>
              </a:rPr>
              <a:t>}")</a:t>
            </a:r>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mostrar_uno</a:t>
            </a:r>
            <a:r>
              <a:rPr lang="es-ES" sz="1600" dirty="0">
                <a:latin typeface="Courier New" panose="02070309020205020404" pitchFamily="49" charset="0"/>
                <a:cs typeface="Courier New" panose="02070309020205020404" pitchFamily="49" charset="0"/>
              </a:rPr>
              <a:t>(id):</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vehiculos</a:t>
            </a:r>
            <a:r>
              <a:rPr lang="es-ES" sz="1600" dirty="0">
                <a:latin typeface="Courier New" panose="02070309020205020404" pitchFamily="49" charset="0"/>
                <a:cs typeface="Courier New" panose="02070309020205020404" pitchFamily="49" charset="0"/>
              </a:rPr>
              <a:t>[id]</a:t>
            </a:r>
          </a:p>
          <a:p>
            <a:endParaRPr lang="es-ES" sz="1600" dirty="0">
              <a:latin typeface="Courier New" panose="02070309020205020404" pitchFamily="49" charset="0"/>
              <a:cs typeface="Courier New" panose="02070309020205020404" pitchFamily="49" charset="0"/>
            </a:endParaRPr>
          </a:p>
          <a:p>
            <a:r>
              <a:rPr lang="es-ES" sz="1600" dirty="0"/>
              <a:t>En primer lugar tenemos una ruta que se llama </a:t>
            </a:r>
            <a:r>
              <a:rPr lang="es-ES" sz="1600" dirty="0">
                <a:latin typeface="Courier New" panose="02070309020205020404" pitchFamily="49" charset="0"/>
                <a:cs typeface="Courier New" panose="02070309020205020404" pitchFamily="49" charset="0"/>
              </a:rPr>
              <a:t>listar</a:t>
            </a:r>
            <a:r>
              <a:rPr lang="es-ES" sz="1600" dirty="0"/>
              <a:t>. Curiosamente, tiene el mismo nombre que la ruta que hemos definido anteriormente. Sin embargo, no hay colisión de nombres en este caso, porque en esta segunda ruta se añade un parámetro. Este puede recibir un valor variable, lo que se indica con las llaves (</a:t>
            </a:r>
            <a:r>
              <a:rPr lang="es-ES" sz="1600" dirty="0">
                <a:latin typeface="Courier New" panose="02070309020205020404" pitchFamily="49" charset="0"/>
                <a:cs typeface="Courier New" panose="02070309020205020404" pitchFamily="49" charset="0"/>
              </a:rPr>
              <a:t>{</a:t>
            </a:r>
            <a:r>
              <a:rPr lang="es-ES" sz="1600" dirty="0"/>
              <a:t> y </a:t>
            </a:r>
            <a:r>
              <a:rPr lang="es-ES" sz="1600" dirty="0">
                <a:latin typeface="Courier New" panose="02070309020205020404" pitchFamily="49" charset="0"/>
                <a:cs typeface="Courier New" panose="02070309020205020404" pitchFamily="49" charset="0"/>
              </a:rPr>
              <a:t>}</a:t>
            </a:r>
            <a:r>
              <a:rPr lang="es-ES" sz="1600" dirty="0"/>
              <a:t>) que lo acotan. Además, cuando tecleamos un valor en la barra de direcciones del navegador este se entiende, implícitamente, como cadena de texto. Dado que nosotros, en este ejemplo, lo vamos a necesitar como número entero para poder usarlo como índice de la lista </a:t>
            </a:r>
            <a:r>
              <a:rPr lang="es-ES" sz="1600" dirty="0" err="1">
                <a:latin typeface="Courier New" panose="02070309020205020404" pitchFamily="49" charset="0"/>
                <a:cs typeface="Courier New" panose="02070309020205020404" pitchFamily="49" charset="0"/>
              </a:rPr>
              <a:t>vehiculos</a:t>
            </a:r>
            <a:r>
              <a:rPr lang="es-ES" sz="1600" dirty="0"/>
              <a:t>, tenemos que especificar entre las llaves, y justo a continuación del nombre del parámetro, el conversor </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int</a:t>
            </a:r>
            <a:r>
              <a:rPr lang="es-ES" sz="1600" dirty="0"/>
              <a:t>.</a:t>
            </a:r>
          </a:p>
          <a:p>
            <a:endParaRPr lang="es-ES" sz="1600" dirty="0"/>
          </a:p>
          <a:p>
            <a:r>
              <a:rPr lang="es-ES" sz="1600" dirty="0"/>
              <a:t>El parámetro, con el mismo nombre que lo hemos declarado en el enrutamiento, lo pasamos a la función que se ejecuta en esta ruta y, dentro del cuerpo de esta, lo recibimos y lo usamos como índice de la lista para extraer un solo elemento.</a:t>
            </a:r>
          </a:p>
        </p:txBody>
      </p:sp>
    </p:spTree>
    <p:extLst>
      <p:ext uri="{BB962C8B-B14F-4D97-AF65-F5344CB8AC3E}">
        <p14:creationId xmlns:p14="http://schemas.microsoft.com/office/powerpoint/2010/main" val="309676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9A51CD2D-5B0E-17A6-2EE6-DFAE540F6586}"/>
              </a:ext>
            </a:extLst>
          </p:cNvPr>
          <p:cNvSpPr/>
          <p:nvPr/>
        </p:nvSpPr>
        <p:spPr>
          <a:xfrm>
            <a:off x="1" y="0"/>
            <a:ext cx="457200" cy="68579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8288055-BD11-D9F4-ACFE-40868E6AA803}"/>
              </a:ext>
            </a:extLst>
          </p:cNvPr>
          <p:cNvSpPr txBox="1"/>
          <p:nvPr/>
        </p:nvSpPr>
        <p:spPr>
          <a:xfrm>
            <a:off x="796162" y="169221"/>
            <a:ext cx="2836724" cy="923330"/>
          </a:xfrm>
          <a:prstGeom prst="rect">
            <a:avLst/>
          </a:prstGeom>
          <a:noFill/>
        </p:spPr>
        <p:txBody>
          <a:bodyPr wrap="square" rtlCol="0">
            <a:spAutoFit/>
          </a:bodyPr>
          <a:lstStyle/>
          <a:p>
            <a:r>
              <a:rPr lang="es-ES" sz="5400" dirty="0">
                <a:gradFill>
                  <a:gsLst>
                    <a:gs pos="17000">
                      <a:schemeClr val="accent5">
                        <a:lumMod val="75000"/>
                      </a:schemeClr>
                    </a:gs>
                    <a:gs pos="52000">
                      <a:schemeClr val="accent4">
                        <a:lumMod val="40000"/>
                        <a:lumOff val="60000"/>
                      </a:schemeClr>
                    </a:gs>
                    <a:gs pos="80000">
                      <a:schemeClr val="accent6">
                        <a:lumMod val="60000"/>
                        <a:lumOff val="40000"/>
                      </a:schemeClr>
                    </a:gs>
                  </a:gsLst>
                  <a:lin ang="2700000" scaled="1"/>
                </a:gradFill>
                <a:latin typeface="Blueberry Personal Use" panose="02000500000000000000" pitchFamily="2" charset="0"/>
              </a:rPr>
              <a:t>FastAPI</a:t>
            </a:r>
          </a:p>
        </p:txBody>
      </p:sp>
      <p:sp>
        <p:nvSpPr>
          <p:cNvPr id="2" name="Rectángulo 1">
            <a:extLst>
              <a:ext uri="{FF2B5EF4-FFF2-40B4-BE49-F238E27FC236}">
                <a16:creationId xmlns:a16="http://schemas.microsoft.com/office/drawing/2014/main" id="{6DB7852E-1586-04D4-8DB9-F70132DF11EE}"/>
              </a:ext>
            </a:extLst>
          </p:cNvPr>
          <p:cNvSpPr/>
          <p:nvPr/>
        </p:nvSpPr>
        <p:spPr>
          <a:xfrm rot="5400000">
            <a:off x="6095999" y="762001"/>
            <a:ext cx="457200" cy="11734799"/>
          </a:xfrm>
          <a:prstGeom prst="rect">
            <a:avLst/>
          </a:prstGeom>
          <a:gradFill flip="none" rotWithShape="1">
            <a:gsLst>
              <a:gs pos="17000">
                <a:schemeClr val="accent5">
                  <a:lumMod val="75000"/>
                </a:schemeClr>
              </a:gs>
              <a:gs pos="52000">
                <a:schemeClr val="accent4">
                  <a:lumMod val="40000"/>
                  <a:lumOff val="60000"/>
                </a:schemeClr>
              </a:gs>
              <a:gs pos="80000">
                <a:schemeClr val="accent6">
                  <a:lumMod val="60000"/>
                  <a:lumOff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95C67426-3704-358E-C636-6A1DCC2DB535}"/>
              </a:ext>
            </a:extLst>
          </p:cNvPr>
          <p:cNvPicPr>
            <a:picLocks noChangeAspect="1"/>
          </p:cNvPicPr>
          <p:nvPr/>
        </p:nvPicPr>
        <p:blipFill>
          <a:blip r:embed="rId2"/>
          <a:stretch>
            <a:fillRect/>
          </a:stretch>
        </p:blipFill>
        <p:spPr>
          <a:xfrm>
            <a:off x="11195222" y="112935"/>
            <a:ext cx="866346" cy="866346"/>
          </a:xfrm>
          <a:prstGeom prst="rect">
            <a:avLst/>
          </a:prstGeom>
        </p:spPr>
      </p:pic>
      <p:sp>
        <p:nvSpPr>
          <p:cNvPr id="7" name="CuadroTexto 6">
            <a:extLst>
              <a:ext uri="{FF2B5EF4-FFF2-40B4-BE49-F238E27FC236}">
                <a16:creationId xmlns:a16="http://schemas.microsoft.com/office/drawing/2014/main" id="{D4251C83-90D8-3478-627F-C826974DF0C8}"/>
              </a:ext>
            </a:extLst>
          </p:cNvPr>
          <p:cNvSpPr txBox="1"/>
          <p:nvPr/>
        </p:nvSpPr>
        <p:spPr>
          <a:xfrm>
            <a:off x="4395724" y="222942"/>
            <a:ext cx="6036659" cy="646331"/>
          </a:xfrm>
          <a:prstGeom prst="rect">
            <a:avLst/>
          </a:prstGeom>
          <a:noFill/>
        </p:spPr>
        <p:txBody>
          <a:bodyPr wrap="square" rtlCol="0">
            <a:spAutoFit/>
          </a:bodyPr>
          <a:lstStyle/>
          <a:p>
            <a:r>
              <a:rPr lang="es-ES" sz="3600" b="1" dirty="0"/>
              <a:t>PARÁMETROS VARIABLES (y II)</a:t>
            </a:r>
          </a:p>
        </p:txBody>
      </p:sp>
      <p:sp>
        <p:nvSpPr>
          <p:cNvPr id="9" name="CuadroTexto 8">
            <a:extLst>
              <a:ext uri="{FF2B5EF4-FFF2-40B4-BE49-F238E27FC236}">
                <a16:creationId xmlns:a16="http://schemas.microsoft.com/office/drawing/2014/main" id="{0BBC5505-F3CD-41F4-17E9-A22447B094C6}"/>
              </a:ext>
            </a:extLst>
          </p:cNvPr>
          <p:cNvSpPr txBox="1"/>
          <p:nvPr/>
        </p:nvSpPr>
        <p:spPr>
          <a:xfrm>
            <a:off x="1043873" y="1456566"/>
            <a:ext cx="10151349" cy="4278094"/>
          </a:xfrm>
          <a:prstGeom prst="rect">
            <a:avLst/>
          </a:prstGeom>
          <a:noFill/>
        </p:spPr>
        <p:txBody>
          <a:bodyPr wrap="square" rtlCol="0">
            <a:spAutoFit/>
          </a:bodyPr>
          <a:lstStyle/>
          <a:p>
            <a:r>
              <a:rPr lang="es-ES" sz="1600" dirty="0"/>
              <a:t>Lo que hemos visto en la diapositiva anterior está muy bien. Pero ¿qué hacemos si pedimos un índice que no existe en la lista? Bueno. Tal como tenemos el código ahora, el programa Python lanzará una excepción de tipo </a:t>
            </a:r>
            <a:r>
              <a:rPr lang="es-ES" sz="1600" b="1" dirty="0" err="1"/>
              <a:t>IndexError</a:t>
            </a:r>
            <a:r>
              <a:rPr lang="es-ES" sz="1600" dirty="0"/>
              <a:t>, y el navegador mostrará </a:t>
            </a:r>
            <a:r>
              <a:rPr lang="es-ES" sz="1600" dirty="0" err="1">
                <a:latin typeface="Courier New" panose="02070309020205020404" pitchFamily="49" charset="0"/>
                <a:cs typeface="Courier New" panose="02070309020205020404" pitchFamily="49" charset="0"/>
              </a:rPr>
              <a:t>Internal</a:t>
            </a:r>
            <a:r>
              <a:rPr lang="es-ES" sz="1600" dirty="0">
                <a:latin typeface="Courier New" panose="02070309020205020404" pitchFamily="49" charset="0"/>
                <a:cs typeface="Courier New" panose="02070309020205020404" pitchFamily="49" charset="0"/>
              </a:rPr>
              <a:t> Server Error</a:t>
            </a:r>
            <a:r>
              <a:rPr lang="es-ES" sz="1600" dirty="0"/>
              <a:t>, que será lo que recibiría la aplicación que se esté conectando a nuestra API.</a:t>
            </a:r>
          </a:p>
          <a:p>
            <a:endParaRPr lang="es-ES" sz="1600" dirty="0"/>
          </a:p>
          <a:p>
            <a:r>
              <a:rPr lang="es-ES" sz="1600" dirty="0"/>
              <a:t>Evidentemente no podemos permitir eso. Sin embargo, podemos capturar esa excepción con un bloque </a:t>
            </a:r>
            <a:r>
              <a:rPr lang="es-ES" sz="1600" dirty="0">
                <a:latin typeface="Courier New" panose="02070309020205020404" pitchFamily="49" charset="0"/>
                <a:cs typeface="Courier New" panose="02070309020205020404" pitchFamily="49" charset="0"/>
              </a:rPr>
              <a:t>try…</a:t>
            </a:r>
            <a:r>
              <a:rPr lang="es-ES" sz="1600" dirty="0" err="1">
                <a:latin typeface="Courier New" panose="02070309020205020404" pitchFamily="49" charset="0"/>
                <a:cs typeface="Courier New" panose="02070309020205020404" pitchFamily="49" charset="0"/>
              </a:rPr>
              <a:t>except</a:t>
            </a:r>
            <a:r>
              <a:rPr lang="es-ES" sz="1600" dirty="0"/>
              <a:t> </a:t>
            </a:r>
            <a:r>
              <a:rPr lang="es-ES" sz="1600" dirty="0" err="1"/>
              <a:t>decuado</a:t>
            </a:r>
            <a:r>
              <a:rPr lang="es-ES" sz="1600" dirty="0"/>
              <a:t>, así:</a:t>
            </a:r>
          </a:p>
          <a:p>
            <a:endParaRPr lang="es-ES" sz="1600" dirty="0"/>
          </a:p>
          <a:p>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obj.get</a:t>
            </a:r>
            <a:r>
              <a:rPr lang="es-ES" sz="1600" dirty="0">
                <a:latin typeface="Courier New" panose="02070309020205020404" pitchFamily="49" charset="0"/>
                <a:cs typeface="Courier New" panose="02070309020205020404" pitchFamily="49" charset="0"/>
              </a:rPr>
              <a:t>("/listar/{</a:t>
            </a:r>
            <a:r>
              <a:rPr lang="es-ES" sz="1600" dirty="0" err="1">
                <a:latin typeface="Courier New" panose="02070309020205020404" pitchFamily="49" charset="0"/>
                <a:cs typeface="Courier New" panose="02070309020205020404" pitchFamily="49" charset="0"/>
              </a:rPr>
              <a:t>id:int</a:t>
            </a:r>
            <a:r>
              <a:rPr lang="es-ES" sz="1600" dirty="0">
                <a:latin typeface="Courier New" panose="02070309020205020404" pitchFamily="49" charset="0"/>
                <a:cs typeface="Courier New" panose="02070309020205020404" pitchFamily="49" charset="0"/>
              </a:rPr>
              <a:t>}")</a:t>
            </a:r>
          </a:p>
          <a:p>
            <a:r>
              <a:rPr lang="es-ES" sz="1600" dirty="0" err="1">
                <a:latin typeface="Courier New" panose="02070309020205020404" pitchFamily="49" charset="0"/>
                <a:cs typeface="Courier New" panose="02070309020205020404" pitchFamily="49" charset="0"/>
              </a:rPr>
              <a:t>def</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mostrar_uno</a:t>
            </a:r>
            <a:r>
              <a:rPr lang="es-ES" sz="1600" dirty="0">
                <a:latin typeface="Courier New" panose="02070309020205020404" pitchFamily="49" charset="0"/>
                <a:cs typeface="Courier New" panose="02070309020205020404" pitchFamily="49" charset="0"/>
              </a:rPr>
              <a:t>(id):</a:t>
            </a:r>
          </a:p>
          <a:p>
            <a:r>
              <a:rPr lang="es-ES" sz="1600" dirty="0">
                <a:latin typeface="Courier New" panose="02070309020205020404" pitchFamily="49" charset="0"/>
                <a:cs typeface="Courier New" panose="02070309020205020404" pitchFamily="49" charset="0"/>
              </a:rPr>
              <a:t>    try:</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vehiculos</a:t>
            </a:r>
            <a:r>
              <a:rPr lang="es-ES" sz="1600" dirty="0">
                <a:latin typeface="Courier New" panose="02070309020205020404" pitchFamily="49" charset="0"/>
                <a:cs typeface="Courier New" panose="02070309020205020404" pitchFamily="49" charset="0"/>
              </a:rPr>
              <a:t>[id]</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except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IndexError</a:t>
            </a:r>
            <a:r>
              <a:rPr lang="es-ES" sz="1600" dirty="0">
                <a:latin typeface="Courier New" panose="02070309020205020404" pitchFamily="49" charset="0"/>
                <a:cs typeface="Courier New" panose="02070309020205020404" pitchFamily="49" charset="0"/>
              </a:rPr>
              <a:t>:</a:t>
            </a:r>
          </a:p>
          <a:p>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None</a:t>
            </a:r>
            <a:endParaRPr lang="es-ES" sz="1600" dirty="0">
              <a:latin typeface="Courier New" panose="02070309020205020404" pitchFamily="49" charset="0"/>
              <a:cs typeface="Courier New" panose="02070309020205020404" pitchFamily="49" charset="0"/>
            </a:endParaRPr>
          </a:p>
          <a:p>
            <a:endParaRPr lang="es-ES" sz="1600" dirty="0"/>
          </a:p>
          <a:p>
            <a:r>
              <a:rPr lang="es-ES" sz="1600" dirty="0"/>
              <a:t>Esto hará que, en caso de pasarle a la petición un índice inexistente, esta devuelva un valor </a:t>
            </a:r>
            <a:r>
              <a:rPr lang="es-ES" sz="1600" dirty="0" err="1">
                <a:latin typeface="Courier New" panose="02070309020205020404" pitchFamily="49" charset="0"/>
                <a:cs typeface="Courier New" panose="02070309020205020404" pitchFamily="49" charset="0"/>
              </a:rPr>
              <a:t>None</a:t>
            </a:r>
            <a:r>
              <a:rPr lang="es-ES" sz="1600" dirty="0"/>
              <a:t>, que en la salida de la API se recibirá como un </a:t>
            </a:r>
            <a:r>
              <a:rPr lang="es-ES" sz="1600" dirty="0" err="1">
                <a:latin typeface="Courier New" panose="02070309020205020404" pitchFamily="49" charset="0"/>
                <a:cs typeface="Courier New" panose="02070309020205020404" pitchFamily="49" charset="0"/>
              </a:rPr>
              <a:t>null</a:t>
            </a:r>
            <a:r>
              <a:rPr lang="es-ES" sz="1600" dirty="0"/>
              <a:t>. Una buena solución.</a:t>
            </a:r>
          </a:p>
        </p:txBody>
      </p:sp>
    </p:spTree>
    <p:extLst>
      <p:ext uri="{BB962C8B-B14F-4D97-AF65-F5344CB8AC3E}">
        <p14:creationId xmlns:p14="http://schemas.microsoft.com/office/powerpoint/2010/main" val="29436071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TotalTime>
  <Words>3916</Words>
  <Application>Microsoft Macintosh PowerPoint</Application>
  <PresentationFormat>Panorámica</PresentationFormat>
  <Paragraphs>255</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Blueberry Personal Use</vt:lpstr>
      <vt:lpstr>Calibri</vt:lpstr>
      <vt:lpstr>Calibri Light</vt:lpstr>
      <vt:lpstr>Courier New</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López Quijado</dc:creator>
  <cp:lastModifiedBy>José López Quijado</cp:lastModifiedBy>
  <cp:revision>39</cp:revision>
  <dcterms:created xsi:type="dcterms:W3CDTF">2023-06-11T10:06:28Z</dcterms:created>
  <dcterms:modified xsi:type="dcterms:W3CDTF">2023-06-19T08:26:05Z</dcterms:modified>
</cp:coreProperties>
</file>