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99" r:id="rId3"/>
    <p:sldId id="274" r:id="rId4"/>
    <p:sldId id="275" r:id="rId5"/>
    <p:sldId id="276" r:id="rId6"/>
    <p:sldId id="300" r:id="rId7"/>
    <p:sldId id="277" r:id="rId8"/>
    <p:sldId id="278" r:id="rId9"/>
    <p:sldId id="279" r:id="rId10"/>
    <p:sldId id="280" r:id="rId11"/>
    <p:sldId id="281" r:id="rId12"/>
    <p:sldId id="282" r:id="rId13"/>
    <p:sldId id="283" r:id="rId14"/>
    <p:sldId id="284" r:id="rId15"/>
    <p:sldId id="285" r:id="rId16"/>
    <p:sldId id="286" r:id="rId17"/>
    <p:sldId id="288" r:id="rId18"/>
    <p:sldId id="287" r:id="rId19"/>
    <p:sldId id="289" r:id="rId20"/>
    <p:sldId id="291" r:id="rId21"/>
    <p:sldId id="290" r:id="rId22"/>
    <p:sldId id="292" r:id="rId23"/>
    <p:sldId id="293" r:id="rId24"/>
    <p:sldId id="294" r:id="rId25"/>
    <p:sldId id="295" r:id="rId26"/>
    <p:sldId id="296" r:id="rId27"/>
    <p:sldId id="311" r:id="rId28"/>
    <p:sldId id="298" r:id="rId29"/>
    <p:sldId id="301" r:id="rId30"/>
    <p:sldId id="302" r:id="rId31"/>
    <p:sldId id="303" r:id="rId32"/>
    <p:sldId id="304" r:id="rId33"/>
    <p:sldId id="305" r:id="rId34"/>
    <p:sldId id="306" r:id="rId35"/>
    <p:sldId id="297" r:id="rId36"/>
    <p:sldId id="307" r:id="rId37"/>
    <p:sldId id="308" r:id="rId38"/>
    <p:sldId id="310" r:id="rId39"/>
    <p:sldId id="309" r:id="rId40"/>
    <p:sldId id="314" r:id="rId41"/>
    <p:sldId id="312" r:id="rId42"/>
    <p:sldId id="313" r:id="rId43"/>
    <p:sldId id="315" r:id="rId44"/>
    <p:sldId id="316"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99"/>
    <p:restoredTop sz="96405"/>
  </p:normalViewPr>
  <p:slideViewPr>
    <p:cSldViewPr snapToGrid="0">
      <p:cViewPr varScale="1">
        <p:scale>
          <a:sx n="123" d="100"/>
          <a:sy n="123" d="100"/>
        </p:scale>
        <p:origin x="200" y="1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8D08B-8F9F-7176-163C-2F6564BC63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B2DF0ED-886C-BFE5-7CE3-D7D667957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7BF8921-4F37-281E-E0BC-C659FD86D3C8}"/>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5" name="Marcador de pie de página 4">
            <a:extLst>
              <a:ext uri="{FF2B5EF4-FFF2-40B4-BE49-F238E27FC236}">
                <a16:creationId xmlns:a16="http://schemas.microsoft.com/office/drawing/2014/main" id="{BE922D2C-0F40-D770-3457-7C76ED0A67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4DF0AA7-B134-0FA6-1D0D-394F54BBF5F1}"/>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90415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87982-E30D-2D60-E37C-AC8298D629E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7293A27-9072-1826-3DFD-A9E7A4E48B3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A1F0F82-DE70-1AD7-9458-A1C76E37322A}"/>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5" name="Marcador de pie de página 4">
            <a:extLst>
              <a:ext uri="{FF2B5EF4-FFF2-40B4-BE49-F238E27FC236}">
                <a16:creationId xmlns:a16="http://schemas.microsoft.com/office/drawing/2014/main" id="{DCAEECF7-2C76-0752-2586-455E6E626A0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CDFD4FA-8B28-2A2B-ED21-992C85433992}"/>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152067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4ECAAE-7002-E88D-68CC-030A30A1701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748484C-6A14-452F-0033-1D12B993731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02B3B39-3DE7-5828-50A1-C4F70C51DAD7}"/>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5" name="Marcador de pie de página 4">
            <a:extLst>
              <a:ext uri="{FF2B5EF4-FFF2-40B4-BE49-F238E27FC236}">
                <a16:creationId xmlns:a16="http://schemas.microsoft.com/office/drawing/2014/main" id="{D7C6D83D-2215-C1A1-CACB-E6705575B6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295EFDC-0C59-295A-00EA-F9003F7FF2CD}"/>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27766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679C2-280A-AF76-1ADA-AAD5159247B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C2CDE8-06F6-2322-BBAF-0A3C12EAF22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410505B-162F-A774-E4C0-9E7C145DCB47}"/>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5" name="Marcador de pie de página 4">
            <a:extLst>
              <a:ext uri="{FF2B5EF4-FFF2-40B4-BE49-F238E27FC236}">
                <a16:creationId xmlns:a16="http://schemas.microsoft.com/office/drawing/2014/main" id="{19C19541-CA37-F1E1-6820-DD158E44990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22B4C63-7F9C-5F8F-FFDC-B3BD2F702038}"/>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183464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177F9-8DCF-B748-6F90-184524FD4CF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05A387A-A586-5196-DBAF-ED606C2F4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C11BC6C-0725-3F6A-B249-784D9646015A}"/>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5" name="Marcador de pie de página 4">
            <a:extLst>
              <a:ext uri="{FF2B5EF4-FFF2-40B4-BE49-F238E27FC236}">
                <a16:creationId xmlns:a16="http://schemas.microsoft.com/office/drawing/2014/main" id="{C7FC8FB4-B6CB-DB27-F3F1-962D7CDAAC8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396D042-3B07-8D6C-BD5F-23EC1C09DB6E}"/>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190882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880D2-14F6-5F04-6879-22D969F9863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6D67ADD-A189-1520-0A8B-D8B09833302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9D0EE68-A798-5387-E441-769BCB345D5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E91CEB3-FE9C-E73D-2C27-2740E97D0EE9}"/>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6" name="Marcador de pie de página 5">
            <a:extLst>
              <a:ext uri="{FF2B5EF4-FFF2-40B4-BE49-F238E27FC236}">
                <a16:creationId xmlns:a16="http://schemas.microsoft.com/office/drawing/2014/main" id="{437ABE32-2E19-9763-6705-3C21181599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B7ACB7B-830E-E091-0E19-2F598BBEAFD5}"/>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423337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D91E3-B2FA-4D5C-AFD2-B4EAFA4AC4B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2AEF1A6-8A8C-1B2E-B03B-5D47B7061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47C7881-2CEE-4476-C931-9F93267F430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00B968A-85FF-50F3-8EEF-DC7E1E1DB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D41C0C-64A5-77A8-43E1-88779654640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023E1F3-2150-1448-7EC7-FE4E932E055B}"/>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8" name="Marcador de pie de página 7">
            <a:extLst>
              <a:ext uri="{FF2B5EF4-FFF2-40B4-BE49-F238E27FC236}">
                <a16:creationId xmlns:a16="http://schemas.microsoft.com/office/drawing/2014/main" id="{1BD9633A-DCDD-2533-9389-25F2F7927AC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EA4D5C6-4B8B-C6B6-E1BA-8453FF584EBD}"/>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324940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DD95C-F0D9-661E-5BB8-68D4ABB4306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7D5C1-8E50-3323-1DDD-3FA8DCACD7E2}"/>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4" name="Marcador de pie de página 3">
            <a:extLst>
              <a:ext uri="{FF2B5EF4-FFF2-40B4-BE49-F238E27FC236}">
                <a16:creationId xmlns:a16="http://schemas.microsoft.com/office/drawing/2014/main" id="{F6E955D7-A5A3-1B69-20BB-89DF226CE94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FEB0EAB-A820-920F-BFCC-FF2DE7A54678}"/>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187090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D8613D6-DB4E-4D7B-01F4-4CE092E76608}"/>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3" name="Marcador de pie de página 2">
            <a:extLst>
              <a:ext uri="{FF2B5EF4-FFF2-40B4-BE49-F238E27FC236}">
                <a16:creationId xmlns:a16="http://schemas.microsoft.com/office/drawing/2014/main" id="{7E2B6ED1-B8A9-8C1F-9417-809EF8A014C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E43F1FA-2042-8E35-0AAF-67161B558353}"/>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225556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41943-3715-B1BA-0EF6-19B9830AE9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3575B46-9EF8-F437-2C1B-E72A8C36D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B99D8E-221F-0F96-8758-D0543D75B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2D01F46-2FB6-4DA9-7DBE-CDD146809FC6}"/>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6" name="Marcador de pie de página 5">
            <a:extLst>
              <a:ext uri="{FF2B5EF4-FFF2-40B4-BE49-F238E27FC236}">
                <a16:creationId xmlns:a16="http://schemas.microsoft.com/office/drawing/2014/main" id="{C6B0A913-E83B-FA5B-608D-8495E144A56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20BB68-4A40-4F27-B04F-3BD296301E1E}"/>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194851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F1568-F5E3-C10C-37DF-929585CB95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50F33AD-8CE6-9ACB-CCFB-5D10BD681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36C9A2E-84A1-1AAD-7B6B-96C9F2FFF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10B2EEF-E2E4-56B2-C549-A5A84651900F}"/>
              </a:ext>
            </a:extLst>
          </p:cNvPr>
          <p:cNvSpPr>
            <a:spLocks noGrp="1"/>
          </p:cNvSpPr>
          <p:nvPr>
            <p:ph type="dt" sz="half" idx="10"/>
          </p:nvPr>
        </p:nvSpPr>
        <p:spPr/>
        <p:txBody>
          <a:bodyPr/>
          <a:lstStyle/>
          <a:p>
            <a:fld id="{1B42CA98-D14F-0148-BB89-AA76975B6D5E}" type="datetimeFigureOut">
              <a:rPr lang="es-ES" smtClean="0"/>
              <a:t>11/6/23</a:t>
            </a:fld>
            <a:endParaRPr lang="es-ES"/>
          </a:p>
        </p:txBody>
      </p:sp>
      <p:sp>
        <p:nvSpPr>
          <p:cNvPr id="6" name="Marcador de pie de página 5">
            <a:extLst>
              <a:ext uri="{FF2B5EF4-FFF2-40B4-BE49-F238E27FC236}">
                <a16:creationId xmlns:a16="http://schemas.microsoft.com/office/drawing/2014/main" id="{26D90ACE-5342-C24A-AB60-788A9C3022B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6C4C814-8F55-8C83-2CF8-A61EC560503E}"/>
              </a:ext>
            </a:extLst>
          </p:cNvPr>
          <p:cNvSpPr>
            <a:spLocks noGrp="1"/>
          </p:cNvSpPr>
          <p:nvPr>
            <p:ph type="sldNum" sz="quarter" idx="12"/>
          </p:nvPr>
        </p:nvSpPr>
        <p:spPr/>
        <p:txBody>
          <a:bodyPr/>
          <a:lstStyle/>
          <a:p>
            <a:fld id="{32EF3665-F119-AE44-B934-5DF609B8C4E9}" type="slidenum">
              <a:rPr lang="es-ES" smtClean="0"/>
              <a:t>‹Nº›</a:t>
            </a:fld>
            <a:endParaRPr lang="es-ES"/>
          </a:p>
        </p:txBody>
      </p:sp>
    </p:spTree>
    <p:extLst>
      <p:ext uri="{BB962C8B-B14F-4D97-AF65-F5344CB8AC3E}">
        <p14:creationId xmlns:p14="http://schemas.microsoft.com/office/powerpoint/2010/main" val="419095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669B8B9-49E8-29E9-9535-19B698966C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7BEE51C-BB95-0EAB-47D8-874559561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0EA314D-5863-37C6-8951-7A943E28A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2CA98-D14F-0148-BB89-AA76975B6D5E}" type="datetimeFigureOut">
              <a:rPr lang="es-ES" smtClean="0"/>
              <a:t>11/6/23</a:t>
            </a:fld>
            <a:endParaRPr lang="es-ES"/>
          </a:p>
        </p:txBody>
      </p:sp>
      <p:sp>
        <p:nvSpPr>
          <p:cNvPr id="5" name="Marcador de pie de página 4">
            <a:extLst>
              <a:ext uri="{FF2B5EF4-FFF2-40B4-BE49-F238E27FC236}">
                <a16:creationId xmlns:a16="http://schemas.microsoft.com/office/drawing/2014/main" id="{BDE5210F-8DD9-4C75-451F-2BDD3722C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E6F8B6B-3C39-CCD3-0387-B7C7F87F9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F3665-F119-AE44-B934-5DF609B8C4E9}" type="slidenum">
              <a:rPr lang="es-ES" smtClean="0"/>
              <a:t>‹Nº›</a:t>
            </a:fld>
            <a:endParaRPr lang="es-ES"/>
          </a:p>
        </p:txBody>
      </p:sp>
    </p:spTree>
    <p:extLst>
      <p:ext uri="{BB962C8B-B14F-4D97-AF65-F5344CB8AC3E}">
        <p14:creationId xmlns:p14="http://schemas.microsoft.com/office/powerpoint/2010/main" val="420058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hyperlink" Target="http://pad.haroopress.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scm.com/book/en/v2" TargetMode="External"/><Relationship Id="rId5" Type="http://schemas.openxmlformats.org/officeDocument/2006/relationships/hyperlink" Target="https://www.git-tower.com/learn/cheat-sheets/git" TargetMode="External"/><Relationship Id="rId4" Type="http://schemas.openxmlformats.org/officeDocument/2006/relationships/hyperlink" Target="https://www.atlassian.com/git/tutorials/atlassian-git-cheatsheet"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3065382" y="2538681"/>
            <a:ext cx="6518438" cy="1323439"/>
          </a:xfrm>
          <a:prstGeom prst="rect">
            <a:avLst/>
          </a:prstGeom>
          <a:noFill/>
        </p:spPr>
        <p:txBody>
          <a:bodyPr wrap="square" rtlCol="0">
            <a:spAutoFit/>
          </a:bodyPr>
          <a:lstStyle/>
          <a:p>
            <a:r>
              <a:rPr lang="es-ES" sz="80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Tree>
    <p:extLst>
      <p:ext uri="{BB962C8B-B14F-4D97-AF65-F5344CB8AC3E}">
        <p14:creationId xmlns:p14="http://schemas.microsoft.com/office/powerpoint/2010/main" val="87553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6FDCF454-2228-BDD2-B081-1CFF8F1A3DCB}"/>
              </a:ext>
            </a:extLst>
          </p:cNvPr>
          <p:cNvSpPr txBox="1"/>
          <p:nvPr/>
        </p:nvSpPr>
        <p:spPr>
          <a:xfrm>
            <a:off x="5384799" y="446220"/>
            <a:ext cx="4387274" cy="646331"/>
          </a:xfrm>
          <a:prstGeom prst="rect">
            <a:avLst/>
          </a:prstGeom>
          <a:noFill/>
        </p:spPr>
        <p:txBody>
          <a:bodyPr wrap="square" rtlCol="0">
            <a:spAutoFit/>
          </a:bodyPr>
          <a:lstStyle/>
          <a:p>
            <a:r>
              <a:rPr lang="es-ES" sz="3600" b="1" dirty="0"/>
              <a:t>EL STAGING AREA (II)</a:t>
            </a:r>
          </a:p>
        </p:txBody>
      </p:sp>
      <p:sp>
        <p:nvSpPr>
          <p:cNvPr id="4" name="CuadroTexto 3">
            <a:extLst>
              <a:ext uri="{FF2B5EF4-FFF2-40B4-BE49-F238E27FC236}">
                <a16:creationId xmlns:a16="http://schemas.microsoft.com/office/drawing/2014/main" id="{F2712584-B12A-CF3D-6D3C-B9431A8C6C14}"/>
              </a:ext>
            </a:extLst>
          </p:cNvPr>
          <p:cNvSpPr txBox="1"/>
          <p:nvPr/>
        </p:nvSpPr>
        <p:spPr>
          <a:xfrm>
            <a:off x="796161" y="1320800"/>
            <a:ext cx="11127983" cy="4955203"/>
          </a:xfrm>
          <a:prstGeom prst="rect">
            <a:avLst/>
          </a:prstGeom>
          <a:noFill/>
        </p:spPr>
        <p:txBody>
          <a:bodyPr wrap="square" rtlCol="0">
            <a:spAutoFit/>
          </a:bodyPr>
          <a:lstStyle/>
          <a:p>
            <a:r>
              <a:rPr lang="es-ES" dirty="0"/>
              <a:t>Ahora llega el momento de comprobar el estado del control de versiones del proyecto. Hemos inicializado GIT, pero aún no hemos hecho ninguna gestión con él. Teclearemos </a:t>
            </a:r>
            <a:r>
              <a:rPr lang="es-ES" dirty="0" err="1">
                <a:latin typeface="Courier New" panose="02070309020205020404" pitchFamily="49" charset="0"/>
                <a:cs typeface="Courier New" panose="02070309020205020404" pitchFamily="49" charset="0"/>
              </a:rPr>
              <a:t>git</a:t>
            </a:r>
            <a:r>
              <a:rPr lang="es-ES" dirty="0">
                <a:latin typeface="Courier New" panose="02070309020205020404" pitchFamily="49" charset="0"/>
                <a:cs typeface="Courier New" panose="02070309020205020404" pitchFamily="49" charset="0"/>
              </a:rPr>
              <a:t> status</a:t>
            </a:r>
            <a:r>
              <a:rPr lang="es-ES" dirty="0"/>
              <a:t> en la terminal. Obtenemos lo siguiente:</a:t>
            </a:r>
          </a:p>
          <a:p>
            <a:r>
              <a:rPr lang="es-ES" sz="1600" dirty="0">
                <a:latin typeface="Courier New" panose="02070309020205020404" pitchFamily="49" charset="0"/>
                <a:cs typeface="Courier New" panose="02070309020205020404" pitchFamily="49" charset="0"/>
              </a:rPr>
              <a:t>En la rama master</a:t>
            </a:r>
          </a:p>
          <a:p>
            <a:r>
              <a:rPr lang="es-ES" sz="1600" dirty="0">
                <a:latin typeface="Courier New" panose="02070309020205020404" pitchFamily="49" charset="0"/>
                <a:cs typeface="Courier New" panose="02070309020205020404" pitchFamily="49" charset="0"/>
              </a:rPr>
              <a:t>No hay </a:t>
            </a:r>
            <a:r>
              <a:rPr lang="es-ES" sz="1600" dirty="0" err="1">
                <a:latin typeface="Courier New" panose="02070309020205020404" pitchFamily="49" charset="0"/>
                <a:cs typeface="Courier New" panose="02070309020205020404" pitchFamily="49" charset="0"/>
              </a:rPr>
              <a:t>commits</a:t>
            </a:r>
            <a:r>
              <a:rPr lang="es-ES" sz="1600" dirty="0">
                <a:latin typeface="Courier New" panose="02070309020205020404" pitchFamily="49" charset="0"/>
                <a:cs typeface="Courier New" panose="02070309020205020404" pitchFamily="49" charset="0"/>
              </a:rPr>
              <a:t> todavía</a:t>
            </a:r>
            <a:endParaRPr lang="es-ES" sz="1600" dirty="0"/>
          </a:p>
          <a:p>
            <a:r>
              <a:rPr lang="es-ES" dirty="0"/>
              <a:t>De momento vamos a ignorar eso de la “</a:t>
            </a:r>
            <a:r>
              <a:rPr lang="es-ES" dirty="0">
                <a:latin typeface="Courier New" panose="02070309020205020404" pitchFamily="49" charset="0"/>
                <a:cs typeface="Courier New" panose="02070309020205020404" pitchFamily="49" charset="0"/>
              </a:rPr>
              <a:t>rama master</a:t>
            </a:r>
            <a:r>
              <a:rPr lang="es-ES" dirty="0"/>
              <a:t>”. La rama principal del proyecto puede llamarse </a:t>
            </a:r>
            <a:r>
              <a:rPr lang="es-ES" dirty="0">
                <a:latin typeface="Courier New" panose="02070309020205020404" pitchFamily="49" charset="0"/>
                <a:cs typeface="Courier New" panose="02070309020205020404" pitchFamily="49" charset="0"/>
              </a:rPr>
              <a:t>master</a:t>
            </a:r>
            <a:r>
              <a:rPr lang="es-ES" dirty="0"/>
              <a:t>, o </a:t>
            </a:r>
            <a:r>
              <a:rPr lang="es-ES" dirty="0" err="1">
                <a:latin typeface="Courier New" panose="02070309020205020404" pitchFamily="49" charset="0"/>
                <a:cs typeface="Courier New" panose="02070309020205020404" pitchFamily="49" charset="0"/>
              </a:rPr>
              <a:t>main</a:t>
            </a:r>
            <a:r>
              <a:rPr lang="es-ES" dirty="0"/>
              <a:t> (actualmente se emplea </a:t>
            </a:r>
            <a:r>
              <a:rPr lang="es-ES" dirty="0" err="1">
                <a:latin typeface="Courier New" panose="02070309020205020404" pitchFamily="49" charset="0"/>
                <a:cs typeface="Courier New" panose="02070309020205020404" pitchFamily="49" charset="0"/>
              </a:rPr>
              <a:t>main</a:t>
            </a:r>
            <a:r>
              <a:rPr lang="es-ES" dirty="0"/>
              <a:t>) pero, como aún no hemos hablado de ramas, vamos a ignorar eso por ahora.</a:t>
            </a:r>
          </a:p>
          <a:p>
            <a:r>
              <a:rPr lang="es-ES" dirty="0"/>
              <a:t>Nos dice que no hay </a:t>
            </a:r>
            <a:r>
              <a:rPr lang="es-ES" dirty="0" err="1"/>
              <a:t>commits</a:t>
            </a:r>
            <a:r>
              <a:rPr lang="es-ES" dirty="0"/>
              <a:t>, es decir, que aún no hemos hecho ninguna foto del estado del proyecto.</a:t>
            </a:r>
          </a:p>
          <a:p>
            <a:r>
              <a:rPr lang="es-ES" dirty="0"/>
              <a:t>Lo siguiente que encontramos puede parecer, a priori, un poco críptico:</a:t>
            </a:r>
          </a:p>
          <a:p>
            <a:r>
              <a:rPr lang="es-ES" sz="1600" dirty="0">
                <a:latin typeface="Courier New" panose="02070309020205020404" pitchFamily="49" charset="0"/>
                <a:cs typeface="Courier New" panose="02070309020205020404" pitchFamily="49" charset="0"/>
              </a:rPr>
              <a:t>Archivos sin seguimiento:</a:t>
            </a:r>
          </a:p>
          <a:p>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&lt;archivo&gt;..." para incluirlo a lo que será confirmado)</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DS_Store</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TODOs</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css</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index.html</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js</a:t>
            </a:r>
            <a:r>
              <a:rPr lang="es-ES" sz="1600" dirty="0">
                <a:latin typeface="Courier New" panose="02070309020205020404" pitchFamily="49" charset="0"/>
                <a:cs typeface="Courier New" panose="02070309020205020404" pitchFamily="49" charset="0"/>
              </a:rPr>
              <a:t>/</a:t>
            </a:r>
          </a:p>
          <a:p>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no hay nada agregado al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pero hay archivos sin seguimiento presentes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para hacerles seguimiento)</a:t>
            </a:r>
          </a:p>
        </p:txBody>
      </p:sp>
    </p:spTree>
    <p:extLst>
      <p:ext uri="{BB962C8B-B14F-4D97-AF65-F5344CB8AC3E}">
        <p14:creationId xmlns:p14="http://schemas.microsoft.com/office/powerpoint/2010/main" val="394583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4" name="CuadroTexto 3">
            <a:extLst>
              <a:ext uri="{FF2B5EF4-FFF2-40B4-BE49-F238E27FC236}">
                <a16:creationId xmlns:a16="http://schemas.microsoft.com/office/drawing/2014/main" id="{6D27412F-9E9D-6BD7-BB81-9B4F4D2B99FC}"/>
              </a:ext>
            </a:extLst>
          </p:cNvPr>
          <p:cNvSpPr txBox="1"/>
          <p:nvPr/>
        </p:nvSpPr>
        <p:spPr>
          <a:xfrm>
            <a:off x="5384799" y="446220"/>
            <a:ext cx="4387274" cy="646331"/>
          </a:xfrm>
          <a:prstGeom prst="rect">
            <a:avLst/>
          </a:prstGeom>
          <a:noFill/>
        </p:spPr>
        <p:txBody>
          <a:bodyPr wrap="square" rtlCol="0">
            <a:spAutoFit/>
          </a:bodyPr>
          <a:lstStyle/>
          <a:p>
            <a:r>
              <a:rPr lang="es-ES" sz="3600" b="1" dirty="0"/>
              <a:t>EL STAGING AREA (III)</a:t>
            </a:r>
          </a:p>
        </p:txBody>
      </p:sp>
      <p:sp>
        <p:nvSpPr>
          <p:cNvPr id="5" name="CuadroTexto 4">
            <a:extLst>
              <a:ext uri="{FF2B5EF4-FFF2-40B4-BE49-F238E27FC236}">
                <a16:creationId xmlns:a16="http://schemas.microsoft.com/office/drawing/2014/main" id="{025C741D-A95D-0F4B-B8E3-9FAC29F49B81}"/>
              </a:ext>
            </a:extLst>
          </p:cNvPr>
          <p:cNvSpPr txBox="1"/>
          <p:nvPr/>
        </p:nvSpPr>
        <p:spPr>
          <a:xfrm>
            <a:off x="854955" y="1092551"/>
            <a:ext cx="10921034" cy="5324535"/>
          </a:xfrm>
          <a:prstGeom prst="rect">
            <a:avLst/>
          </a:prstGeom>
          <a:noFill/>
        </p:spPr>
        <p:txBody>
          <a:bodyPr wrap="square" rtlCol="0">
            <a:spAutoFit/>
          </a:bodyPr>
          <a:lstStyle/>
          <a:p>
            <a:r>
              <a:rPr lang="es-ES" dirty="0"/>
              <a:t>Básicamente, lo que nos dice este mensaje es que a todo este contenido no se le ha hecho aún ningún </a:t>
            </a:r>
            <a:r>
              <a:rPr lang="es-ES" dirty="0" err="1"/>
              <a:t>commit</a:t>
            </a:r>
            <a:r>
              <a:rPr lang="es-ES" dirty="0"/>
              <a:t> (ninguna foto de su estado actual). Antes siquiera de pensar en ello hay que colocar todos los archivos a los que se les vaya a hacer una foto en la zona que habíamos llamado </a:t>
            </a:r>
            <a:r>
              <a:rPr lang="es-ES" dirty="0" err="1"/>
              <a:t>Staging</a:t>
            </a:r>
            <a:r>
              <a:rPr lang="es-ES" dirty="0"/>
              <a:t> Area. Es la zona virtual intermedia donde se preparan esos archivos para ser luego incluidos en el </a:t>
            </a:r>
            <a:r>
              <a:rPr lang="es-ES" dirty="0" err="1"/>
              <a:t>commit</a:t>
            </a:r>
            <a:r>
              <a:rPr lang="es-ES" dirty="0"/>
              <a:t> (la foto). Podemos incluirlos todos de una vez, con la instrucción</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a:t>
            </a:r>
            <a:endParaRPr lang="es-ES" dirty="0"/>
          </a:p>
          <a:p>
            <a:r>
              <a:rPr lang="es-ES" dirty="0"/>
              <a:t>Es importante observar que hay un espacio de separación entre la palabra </a:t>
            </a:r>
            <a:r>
              <a:rPr lang="es-ES" dirty="0" err="1">
                <a:latin typeface="Courier New" panose="02070309020205020404" pitchFamily="49" charset="0"/>
                <a:cs typeface="Courier New" panose="02070309020205020404" pitchFamily="49" charset="0"/>
              </a:rPr>
              <a:t>add</a:t>
            </a:r>
            <a:r>
              <a:rPr lang="es-ES" dirty="0"/>
              <a:t> y el punto del final.</a:t>
            </a:r>
          </a:p>
          <a:p>
            <a:r>
              <a:rPr lang="es-ES" dirty="0"/>
              <a:t>Veamos ahora en que estado se encuentran nuestros archivos y directorios. Lo haremos con </a:t>
            </a:r>
            <a:r>
              <a:rPr lang="es-ES" dirty="0" err="1">
                <a:latin typeface="Courier New" panose="02070309020205020404" pitchFamily="49" charset="0"/>
                <a:cs typeface="Courier New" panose="02070309020205020404" pitchFamily="49" charset="0"/>
              </a:rPr>
              <a:t>git</a:t>
            </a:r>
            <a:r>
              <a:rPr lang="es-ES" dirty="0">
                <a:latin typeface="Courier New" panose="02070309020205020404" pitchFamily="49" charset="0"/>
                <a:cs typeface="Courier New" panose="02070309020205020404" pitchFamily="49" charset="0"/>
              </a:rPr>
              <a:t> status</a:t>
            </a:r>
            <a:r>
              <a:rPr lang="es-ES" dirty="0"/>
              <a:t>. Obtenemos lo siguiente:</a:t>
            </a:r>
          </a:p>
          <a:p>
            <a:r>
              <a:rPr lang="es-ES" sz="1600" dirty="0">
                <a:latin typeface="Courier New" panose="02070309020205020404" pitchFamily="49" charset="0"/>
                <a:cs typeface="Courier New" panose="02070309020205020404" pitchFamily="49" charset="0"/>
              </a:rPr>
              <a:t>Cambios a ser confirmados:</a:t>
            </a:r>
          </a:p>
          <a:p>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cached</a:t>
            </a:r>
            <a:r>
              <a:rPr lang="es-ES" sz="1600" dirty="0">
                <a:latin typeface="Courier New" panose="02070309020205020404" pitchFamily="49" charset="0"/>
                <a:cs typeface="Courier New" panose="02070309020205020404" pitchFamily="49" charset="0"/>
              </a:rPr>
              <a:t> &lt;archivo&gt;..." para sacar del área de </a:t>
            </a:r>
            <a:r>
              <a:rPr lang="es-ES" sz="1600" dirty="0" err="1">
                <a:latin typeface="Courier New" panose="02070309020205020404" pitchFamily="49" charset="0"/>
                <a:cs typeface="Courier New" panose="02070309020205020404" pitchFamily="49" charset="0"/>
              </a:rPr>
              <a:t>stage</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DS_Store</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TODOs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TODOs.txt</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css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pagina.css</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DS_Store</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pagina.html</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index.html</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js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pagina.js</a:t>
            </a:r>
            <a:endParaRPr lang="es-ES" dirty="0"/>
          </a:p>
          <a:p>
            <a:r>
              <a:rPr lang="es-ES" dirty="0"/>
              <a:t>Vemos un archivo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DS_Store</a:t>
            </a:r>
            <a:r>
              <a:rPr lang="es-ES" dirty="0"/>
              <a:t>) y el directorio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TODOs</a:t>
            </a:r>
            <a:r>
              <a:rPr lang="es-ES" dirty="0"/>
              <a:t> que no queremos que estén en el </a:t>
            </a:r>
            <a:r>
              <a:rPr lang="es-ES" dirty="0" err="1"/>
              <a:t>Staging</a:t>
            </a:r>
            <a:r>
              <a:rPr lang="es-ES" dirty="0"/>
              <a:t> Area, porque no los vamos a querer en la foto (el </a:t>
            </a:r>
            <a:r>
              <a:rPr lang="es-ES" dirty="0" err="1"/>
              <a:t>commit</a:t>
            </a:r>
            <a:r>
              <a:rPr lang="es-ES" dirty="0"/>
              <a:t>).</a:t>
            </a:r>
          </a:p>
        </p:txBody>
      </p:sp>
    </p:spTree>
    <p:extLst>
      <p:ext uri="{BB962C8B-B14F-4D97-AF65-F5344CB8AC3E}">
        <p14:creationId xmlns:p14="http://schemas.microsoft.com/office/powerpoint/2010/main" val="301353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F1B3217D-7867-E2E9-9D3E-FEEDC429D452}"/>
              </a:ext>
            </a:extLst>
          </p:cNvPr>
          <p:cNvSpPr txBox="1"/>
          <p:nvPr/>
        </p:nvSpPr>
        <p:spPr>
          <a:xfrm>
            <a:off x="5384799" y="446220"/>
            <a:ext cx="4387274" cy="646331"/>
          </a:xfrm>
          <a:prstGeom prst="rect">
            <a:avLst/>
          </a:prstGeom>
          <a:noFill/>
        </p:spPr>
        <p:txBody>
          <a:bodyPr wrap="square" rtlCol="0">
            <a:spAutoFit/>
          </a:bodyPr>
          <a:lstStyle/>
          <a:p>
            <a:r>
              <a:rPr lang="es-ES" sz="3600" b="1" dirty="0"/>
              <a:t>EL STAGING AREA (IV)</a:t>
            </a:r>
          </a:p>
        </p:txBody>
      </p:sp>
      <p:sp>
        <p:nvSpPr>
          <p:cNvPr id="4" name="CuadroTexto 3">
            <a:extLst>
              <a:ext uri="{FF2B5EF4-FFF2-40B4-BE49-F238E27FC236}">
                <a16:creationId xmlns:a16="http://schemas.microsoft.com/office/drawing/2014/main" id="{0A479F90-A61F-3180-67CB-9813F63368E9}"/>
              </a:ext>
            </a:extLst>
          </p:cNvPr>
          <p:cNvSpPr txBox="1"/>
          <p:nvPr/>
        </p:nvSpPr>
        <p:spPr>
          <a:xfrm>
            <a:off x="715724" y="1208085"/>
            <a:ext cx="11060265" cy="4893647"/>
          </a:xfrm>
          <a:prstGeom prst="rect">
            <a:avLst/>
          </a:prstGeom>
          <a:noFill/>
        </p:spPr>
        <p:txBody>
          <a:bodyPr wrap="square" rtlCol="0">
            <a:spAutoFit/>
          </a:bodyPr>
          <a:lstStyle/>
          <a:p>
            <a:r>
              <a:rPr lang="es-ES" dirty="0"/>
              <a:t>En realidad estos dos elementos deberían haber estado referenciados en un archivo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gitignore</a:t>
            </a:r>
            <a:r>
              <a:rPr lang="es-ES" dirty="0"/>
              <a:t>, como hemos mencionado antes, pero no lo hemos hecho (por habérsenos pasado, o por cualquier otra causa), así que tenemos que sacarlos del </a:t>
            </a:r>
            <a:r>
              <a:rPr lang="es-ES" dirty="0" err="1"/>
              <a:t>Staging</a:t>
            </a:r>
            <a:r>
              <a:rPr lang="es-ES" dirty="0"/>
              <a:t> Area:</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cached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DS_Store</a:t>
            </a:r>
            <a:endParaRPr lang="es-ES" sz="1600" dirty="0">
              <a:latin typeface="Courier New" panose="02070309020205020404" pitchFamily="49" charset="0"/>
              <a:cs typeface="Courier New" panose="02070309020205020404" pitchFamily="49" charset="0"/>
            </a:endParaRP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cached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TODOs</a:t>
            </a:r>
            <a:r>
              <a:rPr lang="es-ES" sz="1600" dirty="0">
                <a:latin typeface="Courier New" panose="02070309020205020404" pitchFamily="49" charset="0"/>
                <a:cs typeface="Courier New" panose="02070309020205020404" pitchFamily="49" charset="0"/>
              </a:rPr>
              <a:t>/*.*</a:t>
            </a:r>
          </a:p>
          <a:p>
            <a:r>
              <a:rPr lang="es-ES" dirty="0"/>
              <a:t>Esto extrae lo que no necesitamos. Si ahora hacemos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status</a:t>
            </a:r>
            <a:r>
              <a:rPr lang="es-ES" dirty="0"/>
              <a:t> veremos lo siguiente:</a:t>
            </a:r>
          </a:p>
          <a:p>
            <a:r>
              <a:rPr lang="es-ES" sz="1600" dirty="0">
                <a:latin typeface="Courier New" panose="02070309020205020404" pitchFamily="49" charset="0"/>
                <a:cs typeface="Courier New" panose="02070309020205020404" pitchFamily="49" charset="0"/>
              </a:rPr>
              <a:t>Cambios a ser confirmados:</a:t>
            </a:r>
          </a:p>
          <a:p>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cached</a:t>
            </a:r>
            <a:r>
              <a:rPr lang="es-ES" sz="1600" dirty="0">
                <a:latin typeface="Courier New" panose="02070309020205020404" pitchFamily="49" charset="0"/>
                <a:cs typeface="Courier New" panose="02070309020205020404" pitchFamily="49" charset="0"/>
              </a:rPr>
              <a:t> &lt;archivo&gt;..." para sacar del área de </a:t>
            </a:r>
            <a:r>
              <a:rPr lang="es-ES" sz="1600" dirty="0" err="1">
                <a:latin typeface="Courier New" panose="02070309020205020404" pitchFamily="49" charset="0"/>
                <a:cs typeface="Courier New" panose="02070309020205020404" pitchFamily="49" charset="0"/>
              </a:rPr>
              <a:t>stage</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css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pagina.css</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DS_Store</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pagina.html</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index.html</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nuevos archivos: </a:t>
            </a:r>
            <a:r>
              <a:rPr lang="es-ES" sz="1600" dirty="0" err="1">
                <a:latin typeface="Courier New" panose="02070309020205020404" pitchFamily="49" charset="0"/>
                <a:cs typeface="Courier New" panose="02070309020205020404" pitchFamily="49" charset="0"/>
              </a:rPr>
              <a:t>js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pagina.js</a:t>
            </a:r>
            <a:endParaRPr lang="es-ES" sz="1600" dirty="0">
              <a:latin typeface="Courier New" panose="02070309020205020404" pitchFamily="49" charset="0"/>
              <a:cs typeface="Courier New" panose="02070309020205020404" pitchFamily="49" charset="0"/>
            </a:endParaRPr>
          </a:p>
          <a:p>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Archivos sin seguimiento:</a:t>
            </a:r>
          </a:p>
          <a:p>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&lt;archivo&gt;..." para incluirlo a lo que será confirmado)</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DS_Store</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TODOs</a:t>
            </a:r>
            <a:r>
              <a:rPr lang="es-ES" sz="1600" dirty="0">
                <a:latin typeface="Courier New" panose="02070309020205020404" pitchFamily="49" charset="0"/>
                <a:cs typeface="Courier New" panose="02070309020205020404" pitchFamily="49" charset="0"/>
              </a:rPr>
              <a:t>/</a:t>
            </a:r>
          </a:p>
          <a:p>
            <a:r>
              <a:rPr lang="es-ES" dirty="0">
                <a:cs typeface="Courier New" panose="02070309020205020404" pitchFamily="49" charset="0"/>
              </a:rPr>
              <a:t>Lo que vemos nos dice que el archivo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DS_Store</a:t>
            </a:r>
            <a:r>
              <a:rPr lang="es-ES" dirty="0">
                <a:cs typeface="Courier New" panose="02070309020205020404" pitchFamily="49" charset="0"/>
              </a:rPr>
              <a:t> y el directorio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TODOs</a:t>
            </a:r>
            <a:r>
              <a:rPr lang="es-ES" dirty="0">
                <a:cs typeface="Courier New" panose="02070309020205020404" pitchFamily="49" charset="0"/>
              </a:rPr>
              <a:t> están ya fuera del </a:t>
            </a:r>
            <a:r>
              <a:rPr lang="es-ES" dirty="0" err="1">
                <a:cs typeface="Courier New" panose="02070309020205020404" pitchFamily="49" charset="0"/>
              </a:rPr>
              <a:t>Staging</a:t>
            </a:r>
            <a:r>
              <a:rPr lang="es-ES" dirty="0">
                <a:cs typeface="Courier New" panose="02070309020205020404" pitchFamily="49" charset="0"/>
              </a:rPr>
              <a:t> Area.</a:t>
            </a:r>
          </a:p>
        </p:txBody>
      </p:sp>
    </p:spTree>
    <p:extLst>
      <p:ext uri="{BB962C8B-B14F-4D97-AF65-F5344CB8AC3E}">
        <p14:creationId xmlns:p14="http://schemas.microsoft.com/office/powerpoint/2010/main" val="121175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9104D8B5-7C2C-D0F8-C375-58FEBCB9E093}"/>
              </a:ext>
            </a:extLst>
          </p:cNvPr>
          <p:cNvSpPr txBox="1"/>
          <p:nvPr/>
        </p:nvSpPr>
        <p:spPr>
          <a:xfrm>
            <a:off x="5418868" y="362241"/>
            <a:ext cx="4553206" cy="646331"/>
          </a:xfrm>
          <a:prstGeom prst="rect">
            <a:avLst/>
          </a:prstGeom>
          <a:noFill/>
        </p:spPr>
        <p:txBody>
          <a:bodyPr wrap="square" rtlCol="0">
            <a:spAutoFit/>
          </a:bodyPr>
          <a:lstStyle/>
          <a:p>
            <a:r>
              <a:rPr lang="es-ES" sz="3600" b="1" dirty="0"/>
              <a:t>EL STAGING AREA (y V)</a:t>
            </a:r>
          </a:p>
        </p:txBody>
      </p:sp>
      <p:sp>
        <p:nvSpPr>
          <p:cNvPr id="4" name="CuadroTexto 3">
            <a:extLst>
              <a:ext uri="{FF2B5EF4-FFF2-40B4-BE49-F238E27FC236}">
                <a16:creationId xmlns:a16="http://schemas.microsoft.com/office/drawing/2014/main" id="{AFBD78E1-6126-1C25-FD38-2F38B926C341}"/>
              </a:ext>
            </a:extLst>
          </p:cNvPr>
          <p:cNvSpPr txBox="1"/>
          <p:nvPr/>
        </p:nvSpPr>
        <p:spPr>
          <a:xfrm>
            <a:off x="1026367" y="1511559"/>
            <a:ext cx="9993086" cy="3662541"/>
          </a:xfrm>
          <a:prstGeom prst="rect">
            <a:avLst/>
          </a:prstGeom>
          <a:noFill/>
        </p:spPr>
        <p:txBody>
          <a:bodyPr wrap="square" rtlCol="0">
            <a:spAutoFit/>
          </a:bodyPr>
          <a:lstStyle/>
          <a:p>
            <a:r>
              <a:rPr lang="es-ES" dirty="0"/>
              <a:t>Vamos ahora a crear el archivo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gitignore</a:t>
            </a:r>
            <a:r>
              <a:rPr lang="es-ES" dirty="0"/>
              <a:t>, para que no se nos vuelva a olvidar. En su interior escribiremos:</a:t>
            </a:r>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gitignore</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DS_Store</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TODOs</a:t>
            </a:r>
            <a:endParaRPr lang="es-ES" sz="1600" dirty="0">
              <a:latin typeface="Courier New" panose="02070309020205020404" pitchFamily="49" charset="0"/>
              <a:cs typeface="Courier New" panose="02070309020205020404" pitchFamily="49" charset="0"/>
            </a:endParaRPr>
          </a:p>
          <a:p>
            <a:r>
              <a:rPr lang="es-ES" dirty="0"/>
              <a:t>Ahora, cada vez que hagamos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a:t>
            </a:r>
            <a:r>
              <a:rPr lang="es-ES" dirty="0"/>
              <a:t> en el futuro para volver a añadir todos los archivos al </a:t>
            </a:r>
            <a:r>
              <a:rPr lang="es-ES" dirty="0" err="1"/>
              <a:t>Staging</a:t>
            </a:r>
            <a:r>
              <a:rPr lang="es-ES" dirty="0"/>
              <a:t> Area, estos dos elementos no se incluirán.</a:t>
            </a:r>
          </a:p>
          <a:p>
            <a:r>
              <a:rPr lang="es-ES" sz="2400" b="1" i="1" dirty="0"/>
              <a:t>ATENCIÓN.</a:t>
            </a:r>
            <a:r>
              <a:rPr lang="es-ES" dirty="0"/>
              <a:t> Como vemos en este ejemplo, en el archivo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gitignore</a:t>
            </a:r>
            <a:r>
              <a:rPr lang="es-ES" dirty="0"/>
              <a:t> hay que referenciar también este propio archivo, para que no pase al </a:t>
            </a:r>
            <a:r>
              <a:rPr lang="es-ES" dirty="0" err="1"/>
              <a:t>Staging</a:t>
            </a:r>
            <a:r>
              <a:rPr lang="es-ES" dirty="0"/>
              <a:t> Area.</a:t>
            </a:r>
          </a:p>
          <a:p>
            <a:endParaRPr lang="es-ES" dirty="0"/>
          </a:p>
          <a:p>
            <a:r>
              <a:rPr lang="es-ES" dirty="0"/>
              <a:t>También podemos pasar al </a:t>
            </a:r>
            <a:r>
              <a:rPr lang="es-ES" dirty="0" err="1"/>
              <a:t>Staging</a:t>
            </a:r>
            <a:r>
              <a:rPr lang="es-ES" dirty="0"/>
              <a:t> Area los archivos que nos interesen de forma individual. Usaremos la siguiente sintaxis:</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archivo.ext</a:t>
            </a:r>
            <a:endParaRPr lang="es-E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11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4654F7C1-D607-FAB1-C84A-CD172AF670C2}"/>
              </a:ext>
            </a:extLst>
          </p:cNvPr>
          <p:cNvSpPr txBox="1"/>
          <p:nvPr/>
        </p:nvSpPr>
        <p:spPr>
          <a:xfrm>
            <a:off x="6176865" y="262686"/>
            <a:ext cx="2422266" cy="646331"/>
          </a:xfrm>
          <a:prstGeom prst="rect">
            <a:avLst/>
          </a:prstGeom>
          <a:noFill/>
        </p:spPr>
        <p:txBody>
          <a:bodyPr wrap="none" rtlCol="0">
            <a:spAutoFit/>
          </a:bodyPr>
          <a:lstStyle/>
          <a:p>
            <a:r>
              <a:rPr lang="es-ES" sz="3600" b="1" dirty="0"/>
              <a:t>EL COMMIT</a:t>
            </a:r>
          </a:p>
        </p:txBody>
      </p:sp>
      <p:sp>
        <p:nvSpPr>
          <p:cNvPr id="4" name="CuadroTexto 3">
            <a:extLst>
              <a:ext uri="{FF2B5EF4-FFF2-40B4-BE49-F238E27FC236}">
                <a16:creationId xmlns:a16="http://schemas.microsoft.com/office/drawing/2014/main" id="{CC4E2EEE-E16C-E4FC-7269-DB1133620EDA}"/>
              </a:ext>
            </a:extLst>
          </p:cNvPr>
          <p:cNvSpPr txBox="1"/>
          <p:nvPr/>
        </p:nvSpPr>
        <p:spPr>
          <a:xfrm>
            <a:off x="1138335" y="1330629"/>
            <a:ext cx="10207690" cy="4832092"/>
          </a:xfrm>
          <a:prstGeom prst="rect">
            <a:avLst/>
          </a:prstGeom>
          <a:noFill/>
        </p:spPr>
        <p:txBody>
          <a:bodyPr wrap="square" rtlCol="0">
            <a:spAutoFit/>
          </a:bodyPr>
          <a:lstStyle/>
          <a:p>
            <a:r>
              <a:rPr lang="es-ES" dirty="0"/>
              <a:t>Ya tenemos en el </a:t>
            </a:r>
            <a:r>
              <a:rPr lang="es-ES" dirty="0" err="1"/>
              <a:t>Staging</a:t>
            </a:r>
            <a:r>
              <a:rPr lang="es-ES" dirty="0"/>
              <a:t> Area los archivos de los que queremos sacar una foto en su estado actual. Llega el momento de “sacar esa foto”. Lo haremos con el siguiente mandato:</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-m “Primer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a:t>
            </a:r>
          </a:p>
          <a:p>
            <a:r>
              <a:rPr lang="es-ES" dirty="0"/>
              <a:t>Ya está. Así de fácil. Si ahora comprobamos el estado de los archivos con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status</a:t>
            </a:r>
            <a:r>
              <a:rPr lang="es-ES" dirty="0"/>
              <a:t> veremos lo siguiente:</a:t>
            </a:r>
          </a:p>
          <a:p>
            <a:r>
              <a:rPr lang="es-ES" sz="1600" dirty="0">
                <a:latin typeface="Courier New" panose="02070309020205020404" pitchFamily="49" charset="0"/>
                <a:cs typeface="Courier New" panose="02070309020205020404" pitchFamily="49" charset="0"/>
              </a:rPr>
              <a:t>En la rama master</a:t>
            </a:r>
          </a:p>
          <a:p>
            <a:r>
              <a:rPr lang="es-ES" sz="1600" dirty="0">
                <a:latin typeface="Courier New" panose="02070309020205020404" pitchFamily="49" charset="0"/>
                <a:cs typeface="Courier New" panose="02070309020205020404" pitchFamily="49" charset="0"/>
              </a:rPr>
              <a:t>nada para hacer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el árbol de trabajo está limpio</a:t>
            </a:r>
            <a:endParaRPr lang="es-ES" dirty="0"/>
          </a:p>
          <a:p>
            <a:r>
              <a:rPr lang="es-ES" dirty="0"/>
              <a:t>Por cierto. El nombre </a:t>
            </a:r>
            <a:r>
              <a:rPr lang="es-ES" sz="1600" dirty="0">
                <a:latin typeface="Courier New" panose="02070309020205020404" pitchFamily="49" charset="0"/>
                <a:cs typeface="Courier New" panose="02070309020205020404" pitchFamily="49" charset="0"/>
              </a:rPr>
              <a:t>“Primer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a:t>
            </a:r>
            <a:r>
              <a:rPr lang="es-ES" dirty="0"/>
              <a:t> es una cadena para identificar el </a:t>
            </a:r>
            <a:r>
              <a:rPr lang="es-ES" dirty="0" err="1"/>
              <a:t>commit</a:t>
            </a:r>
            <a:r>
              <a:rPr lang="es-ES" dirty="0"/>
              <a:t> en el futuro. A cada </a:t>
            </a:r>
            <a:r>
              <a:rPr lang="es-ES" dirty="0" err="1"/>
              <a:t>commit</a:t>
            </a:r>
            <a:r>
              <a:rPr lang="es-ES" dirty="0"/>
              <a:t> que hagamos tenemos que ponerle un nombre, que no debe repetirse.</a:t>
            </a:r>
          </a:p>
          <a:p>
            <a:endParaRPr lang="es-ES" dirty="0"/>
          </a:p>
          <a:p>
            <a:r>
              <a:rPr lang="es-ES" dirty="0"/>
              <a:t>Podemos ver un historial de </a:t>
            </a:r>
            <a:r>
              <a:rPr lang="es-ES" dirty="0" err="1"/>
              <a:t>commits</a:t>
            </a:r>
            <a:r>
              <a:rPr lang="es-ES" dirty="0"/>
              <a:t> con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log</a:t>
            </a:r>
            <a:r>
              <a:rPr lang="es-ES" dirty="0"/>
              <a:t> y obtendremos algo similar a esto:</a:t>
            </a:r>
          </a:p>
          <a:p>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e57ac0868a435f7d8dbba670ce21d502a2951a38 (HEAD -&gt; master)</a:t>
            </a:r>
          </a:p>
          <a:p>
            <a:r>
              <a:rPr lang="es-ES" sz="1600" dirty="0" err="1">
                <a:latin typeface="Courier New" panose="02070309020205020404" pitchFamily="49" charset="0"/>
                <a:cs typeface="Courier New" panose="02070309020205020404" pitchFamily="49" charset="0"/>
              </a:rPr>
              <a:t>Author</a:t>
            </a:r>
            <a:r>
              <a:rPr lang="es-ES" sz="1600" dirty="0">
                <a:latin typeface="Courier New" panose="02070309020205020404" pitchFamily="49" charset="0"/>
                <a:cs typeface="Courier New" panose="02070309020205020404" pitchFamily="49" charset="0"/>
              </a:rPr>
              <a:t>: José López Quijado &lt;</a:t>
            </a:r>
            <a:r>
              <a:rPr lang="es-ES" sz="1600" dirty="0" err="1">
                <a:latin typeface="Courier New" panose="02070309020205020404" pitchFamily="49" charset="0"/>
                <a:cs typeface="Courier New" panose="02070309020205020404" pitchFamily="49" charset="0"/>
              </a:rPr>
              <a:t>jquijado@gmail.com</a:t>
            </a:r>
            <a:r>
              <a:rPr lang="es-ES" sz="1600" dirty="0">
                <a:latin typeface="Courier New" panose="02070309020205020404" pitchFamily="49" charset="0"/>
                <a:cs typeface="Courier New" panose="02070309020205020404" pitchFamily="49" charset="0"/>
              </a:rPr>
              <a:t>&gt;</a:t>
            </a:r>
          </a:p>
          <a:p>
            <a:r>
              <a:rPr lang="es-ES" sz="1600" dirty="0">
                <a:latin typeface="Courier New" panose="02070309020205020404" pitchFamily="49" charset="0"/>
                <a:cs typeface="Courier New" panose="02070309020205020404" pitchFamily="49" charset="0"/>
              </a:rPr>
              <a:t>Date:   </a:t>
            </a:r>
            <a:r>
              <a:rPr lang="es-ES" sz="1600" dirty="0" err="1">
                <a:latin typeface="Courier New" panose="02070309020205020404" pitchFamily="49" charset="0"/>
                <a:cs typeface="Courier New" panose="02070309020205020404" pitchFamily="49" charset="0"/>
              </a:rPr>
              <a:t>Thu</a:t>
            </a:r>
            <a:r>
              <a:rPr lang="es-ES" sz="1600" dirty="0">
                <a:latin typeface="Courier New" panose="02070309020205020404" pitchFamily="49" charset="0"/>
                <a:cs typeface="Courier New" panose="02070309020205020404" pitchFamily="49" charset="0"/>
              </a:rPr>
              <a:t> Jun 8 20:08:11 2023 +0200</a:t>
            </a:r>
          </a:p>
          <a:p>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Primer </a:t>
            </a:r>
            <a:r>
              <a:rPr lang="es-ES" sz="1600" dirty="0" err="1">
                <a:latin typeface="Courier New" panose="02070309020205020404" pitchFamily="49" charset="0"/>
                <a:cs typeface="Courier New" panose="02070309020205020404" pitchFamily="49" charset="0"/>
              </a:rPr>
              <a:t>commit</a:t>
            </a:r>
            <a:endParaRPr lang="es-ES" sz="1600" dirty="0">
              <a:latin typeface="Courier New" panose="02070309020205020404" pitchFamily="49" charset="0"/>
              <a:cs typeface="Courier New" panose="02070309020205020404" pitchFamily="49" charset="0"/>
            </a:endParaRPr>
          </a:p>
          <a:p>
            <a:r>
              <a:rPr lang="es-ES" dirty="0"/>
              <a:t>Lo que importa aquí es que cada </a:t>
            </a:r>
            <a:r>
              <a:rPr lang="es-ES" dirty="0" err="1"/>
              <a:t>commit</a:t>
            </a:r>
            <a:r>
              <a:rPr lang="es-ES" dirty="0"/>
              <a:t> que hagamos recibirá un hash (la secuencia larga de letras y dígitos que aparece al principio) único, que nos servirá para volver el proyecto a ese estado si lo necesitamos en el futuro.</a:t>
            </a:r>
          </a:p>
        </p:txBody>
      </p:sp>
    </p:spTree>
    <p:extLst>
      <p:ext uri="{BB962C8B-B14F-4D97-AF65-F5344CB8AC3E}">
        <p14:creationId xmlns:p14="http://schemas.microsoft.com/office/powerpoint/2010/main" val="3359314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644622F6-27D1-2EAD-B19E-B8B83E1D05E1}"/>
              </a:ext>
            </a:extLst>
          </p:cNvPr>
          <p:cNvSpPr txBox="1"/>
          <p:nvPr/>
        </p:nvSpPr>
        <p:spPr>
          <a:xfrm>
            <a:off x="5591897" y="102636"/>
            <a:ext cx="3503203" cy="1200329"/>
          </a:xfrm>
          <a:prstGeom prst="rect">
            <a:avLst/>
          </a:prstGeom>
          <a:noFill/>
        </p:spPr>
        <p:txBody>
          <a:bodyPr wrap="none" rtlCol="0">
            <a:spAutoFit/>
          </a:bodyPr>
          <a:lstStyle/>
          <a:p>
            <a:r>
              <a:rPr lang="es-ES" sz="3600" b="1" dirty="0"/>
              <a:t>INTRODUCIENDO</a:t>
            </a:r>
            <a:br>
              <a:rPr lang="es-ES" sz="3600" b="1" dirty="0"/>
            </a:br>
            <a:r>
              <a:rPr lang="es-ES" sz="3600" b="1" dirty="0"/>
              <a:t>CAMBIOS</a:t>
            </a:r>
          </a:p>
        </p:txBody>
      </p:sp>
      <p:sp>
        <p:nvSpPr>
          <p:cNvPr id="4" name="CuadroTexto 3">
            <a:extLst>
              <a:ext uri="{FF2B5EF4-FFF2-40B4-BE49-F238E27FC236}">
                <a16:creationId xmlns:a16="http://schemas.microsoft.com/office/drawing/2014/main" id="{343FD7C8-9329-5F5C-0C4E-597E53D299B5}"/>
              </a:ext>
            </a:extLst>
          </p:cNvPr>
          <p:cNvSpPr txBox="1"/>
          <p:nvPr/>
        </p:nvSpPr>
        <p:spPr>
          <a:xfrm>
            <a:off x="1082352" y="1614196"/>
            <a:ext cx="10571583" cy="4278094"/>
          </a:xfrm>
          <a:prstGeom prst="rect">
            <a:avLst/>
          </a:prstGeom>
          <a:noFill/>
        </p:spPr>
        <p:txBody>
          <a:bodyPr wrap="square" rtlCol="0">
            <a:spAutoFit/>
          </a:bodyPr>
          <a:lstStyle/>
          <a:p>
            <a:r>
              <a:rPr lang="es-ES" dirty="0"/>
              <a:t>Ya tenemos una foto del proyecto en su estado actual. Ahora vamos a cambiar algo. Por ejemplo, dentro del archivo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pagina.html</a:t>
            </a:r>
            <a:r>
              <a:rPr lang="es-ES" dirty="0"/>
              <a:t>, vamos a poner el código básico de cualquier documento HTML. Ahora haremos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status</a:t>
            </a:r>
            <a:r>
              <a:rPr lang="es-ES" dirty="0"/>
              <a:t>, para ver en que estado está el proyecto. Obtenemos lo siguiente:</a:t>
            </a:r>
          </a:p>
          <a:p>
            <a:r>
              <a:rPr lang="es-ES" sz="1600" dirty="0">
                <a:latin typeface="Courier New" panose="02070309020205020404" pitchFamily="49" charset="0"/>
                <a:cs typeface="Courier New" panose="02070309020205020404" pitchFamily="49" charset="0"/>
              </a:rPr>
              <a:t>En la rama master</a:t>
            </a:r>
          </a:p>
          <a:p>
            <a:r>
              <a:rPr lang="es-ES" sz="1600" dirty="0">
                <a:latin typeface="Courier New" panose="02070309020205020404" pitchFamily="49" charset="0"/>
                <a:cs typeface="Courier New" panose="02070309020205020404" pitchFamily="49" charset="0"/>
              </a:rPr>
              <a:t>Cambios no rastreados para el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&lt;archivo&gt;..." para actualizar lo que será confirmado)</a:t>
            </a:r>
          </a:p>
          <a:p>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restore</a:t>
            </a:r>
            <a:r>
              <a:rPr lang="es-ES" sz="1600" dirty="0">
                <a:latin typeface="Courier New" panose="02070309020205020404" pitchFamily="49" charset="0"/>
                <a:cs typeface="Courier New" panose="02070309020205020404" pitchFamily="49" charset="0"/>
              </a:rPr>
              <a:t> &lt;archivo&gt;..." para descartar los cambios en el directorio de trabajo)</a:t>
            </a:r>
          </a:p>
          <a:p>
            <a:r>
              <a:rPr lang="es-ES" sz="1600" dirty="0">
                <a:latin typeface="Courier New" panose="02070309020205020404" pitchFamily="49" charset="0"/>
                <a:cs typeface="Courier New" panose="02070309020205020404" pitchFamily="49" charset="0"/>
              </a:rPr>
              <a:t>	modificados: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pagina.html</a:t>
            </a:r>
            <a:endParaRPr lang="es-ES" sz="1600" dirty="0">
              <a:latin typeface="Courier New" panose="02070309020205020404" pitchFamily="49" charset="0"/>
              <a:cs typeface="Courier New" panose="02070309020205020404" pitchFamily="49" charset="0"/>
            </a:endParaRPr>
          </a:p>
          <a:p>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sin cambios agregados al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y/o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-a")</a:t>
            </a:r>
          </a:p>
          <a:p>
            <a:r>
              <a:rPr lang="es-ES" dirty="0"/>
              <a:t>Como vemos, GIT detecta que ha habido cambios en el archivo que hemos modificado, así que hay que pasarlo de nuevo al </a:t>
            </a:r>
            <a:r>
              <a:rPr lang="es-ES" dirty="0" err="1"/>
              <a:t>Staging</a:t>
            </a:r>
            <a:r>
              <a:rPr lang="es-ES" dirty="0"/>
              <a:t> Area. Podemos hacerlo con:</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a:t>
            </a:r>
          </a:p>
          <a:p>
            <a:r>
              <a:rPr lang="es-ES" dirty="0"/>
              <a:t>O, como sólo hay un archivo modificado, podemos usar:</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pagina.html</a:t>
            </a:r>
            <a:endParaRPr lang="es-E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036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69C462CE-DEF8-0418-B9A3-8F1FD884B127}"/>
              </a:ext>
            </a:extLst>
          </p:cNvPr>
          <p:cNvSpPr txBox="1"/>
          <p:nvPr/>
        </p:nvSpPr>
        <p:spPr>
          <a:xfrm>
            <a:off x="5252936" y="307720"/>
            <a:ext cx="4467377" cy="646331"/>
          </a:xfrm>
          <a:prstGeom prst="rect">
            <a:avLst/>
          </a:prstGeom>
          <a:noFill/>
        </p:spPr>
        <p:txBody>
          <a:bodyPr wrap="none" rtlCol="0">
            <a:spAutoFit/>
          </a:bodyPr>
          <a:lstStyle/>
          <a:p>
            <a:r>
              <a:rPr lang="es-ES" sz="3600" b="1" dirty="0"/>
              <a:t>EL SEGUNDO COMMIT</a:t>
            </a:r>
          </a:p>
        </p:txBody>
      </p:sp>
      <p:sp>
        <p:nvSpPr>
          <p:cNvPr id="4" name="CuadroTexto 3">
            <a:extLst>
              <a:ext uri="{FF2B5EF4-FFF2-40B4-BE49-F238E27FC236}">
                <a16:creationId xmlns:a16="http://schemas.microsoft.com/office/drawing/2014/main" id="{E2767C88-0E67-9613-89F3-718B9C4C79CD}"/>
              </a:ext>
            </a:extLst>
          </p:cNvPr>
          <p:cNvSpPr txBox="1"/>
          <p:nvPr/>
        </p:nvSpPr>
        <p:spPr>
          <a:xfrm>
            <a:off x="903137" y="1231050"/>
            <a:ext cx="10842928" cy="4678204"/>
          </a:xfrm>
          <a:prstGeom prst="rect">
            <a:avLst/>
          </a:prstGeom>
          <a:noFill/>
        </p:spPr>
        <p:txBody>
          <a:bodyPr wrap="square" rtlCol="0">
            <a:spAutoFit/>
          </a:bodyPr>
          <a:lstStyle/>
          <a:p>
            <a:r>
              <a:rPr lang="es-ES" dirty="0"/>
              <a:t>Ya tenemos el archivo que hemos modificado en el </a:t>
            </a:r>
            <a:r>
              <a:rPr lang="es-ES" dirty="0" err="1"/>
              <a:t>Staging</a:t>
            </a:r>
            <a:r>
              <a:rPr lang="es-ES" dirty="0"/>
              <a:t> Area. Asegurémonos con un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status</a:t>
            </a:r>
            <a:r>
              <a:rPr lang="es-ES" dirty="0"/>
              <a:t>:</a:t>
            </a:r>
          </a:p>
          <a:p>
            <a:r>
              <a:rPr lang="es-ES" dirty="0"/>
              <a:t>En la rama master</a:t>
            </a:r>
          </a:p>
          <a:p>
            <a:r>
              <a:rPr lang="es-ES" sz="1600" dirty="0">
                <a:latin typeface="Courier New" panose="02070309020205020404" pitchFamily="49" charset="0"/>
                <a:cs typeface="Courier New" panose="02070309020205020404" pitchFamily="49" charset="0"/>
              </a:rPr>
              <a:t>Cambios a ser confirmados:</a:t>
            </a:r>
          </a:p>
          <a:p>
            <a:r>
              <a:rPr lang="es-ES" sz="1600" dirty="0">
                <a:latin typeface="Courier New" panose="02070309020205020404" pitchFamily="49" charset="0"/>
                <a:cs typeface="Courier New" panose="02070309020205020404" pitchFamily="49" charset="0"/>
              </a:rPr>
              <a:t>  (usa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restore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staged</a:t>
            </a:r>
            <a:r>
              <a:rPr lang="es-ES" sz="1600" dirty="0">
                <a:latin typeface="Courier New" panose="02070309020205020404" pitchFamily="49" charset="0"/>
                <a:cs typeface="Courier New" panose="02070309020205020404" pitchFamily="49" charset="0"/>
              </a:rPr>
              <a:t> &lt;archivo&gt;..." para sacar del área de </a:t>
            </a:r>
            <a:r>
              <a:rPr lang="es-ES" sz="1600" dirty="0" err="1">
                <a:latin typeface="Courier New" panose="02070309020205020404" pitchFamily="49" charset="0"/>
                <a:cs typeface="Courier New" panose="02070309020205020404" pitchFamily="49" charset="0"/>
              </a:rPr>
              <a:t>stage</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modificados:     </a:t>
            </a:r>
            <a:r>
              <a:rPr lang="es-ES" sz="1600" dirty="0" err="1">
                <a:latin typeface="Courier New" panose="02070309020205020404" pitchFamily="49" charset="0"/>
                <a:cs typeface="Courier New" panose="02070309020205020404" pitchFamily="49" charset="0"/>
              </a:rPr>
              <a:t>html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pagina.html</a:t>
            </a:r>
            <a:endParaRPr lang="es-ES" sz="1600" dirty="0">
              <a:latin typeface="Courier New" panose="02070309020205020404" pitchFamily="49" charset="0"/>
              <a:cs typeface="Courier New" panose="02070309020205020404" pitchFamily="49" charset="0"/>
            </a:endParaRPr>
          </a:p>
          <a:p>
            <a:r>
              <a:rPr lang="es-ES" dirty="0"/>
              <a:t>Hagamos otra foto del estado actual del proyecto:</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-m “Actualizado el archivo </a:t>
            </a:r>
            <a:r>
              <a:rPr lang="es-ES" sz="1600" dirty="0" err="1">
                <a:latin typeface="Courier New" panose="02070309020205020404" pitchFamily="49" charset="0"/>
                <a:cs typeface="Courier New" panose="02070309020205020404" pitchFamily="49" charset="0"/>
              </a:rPr>
              <a:t>pagina.html</a:t>
            </a:r>
            <a:r>
              <a:rPr lang="es-ES" sz="1600" dirty="0">
                <a:latin typeface="Courier New" panose="02070309020205020404" pitchFamily="49" charset="0"/>
                <a:cs typeface="Courier New" panose="02070309020205020404" pitchFamily="49" charset="0"/>
              </a:rPr>
              <a:t>”</a:t>
            </a:r>
          </a:p>
          <a:p>
            <a:r>
              <a:rPr lang="es-ES" dirty="0"/>
              <a:t>Ahora veamos un historial de </a:t>
            </a:r>
            <a:r>
              <a:rPr lang="es-ES" dirty="0" err="1"/>
              <a:t>commits</a:t>
            </a:r>
            <a:r>
              <a:rPr lang="es-ES" dirty="0"/>
              <a:t> con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log</a:t>
            </a:r>
            <a:r>
              <a:rPr lang="es-ES" dirty="0"/>
              <a:t>:</a:t>
            </a:r>
          </a:p>
          <a:p>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11357eade85f05b7f818f7d8d0ce19813e4ab4b3 (HEAD -&gt; master)</a:t>
            </a:r>
          </a:p>
          <a:p>
            <a:r>
              <a:rPr lang="es-ES" sz="1600" dirty="0" err="1">
                <a:latin typeface="Courier New" panose="02070309020205020404" pitchFamily="49" charset="0"/>
                <a:cs typeface="Courier New" panose="02070309020205020404" pitchFamily="49" charset="0"/>
              </a:rPr>
              <a:t>Author</a:t>
            </a:r>
            <a:r>
              <a:rPr lang="es-ES" sz="1600" dirty="0">
                <a:latin typeface="Courier New" panose="02070309020205020404" pitchFamily="49" charset="0"/>
                <a:cs typeface="Courier New" panose="02070309020205020404" pitchFamily="49" charset="0"/>
              </a:rPr>
              <a:t>: José López Quijado &lt;</a:t>
            </a:r>
            <a:r>
              <a:rPr lang="es-ES" sz="1600" dirty="0" err="1">
                <a:latin typeface="Courier New" panose="02070309020205020404" pitchFamily="49" charset="0"/>
                <a:cs typeface="Courier New" panose="02070309020205020404" pitchFamily="49" charset="0"/>
              </a:rPr>
              <a:t>jquijado@gmail.com</a:t>
            </a:r>
            <a:r>
              <a:rPr lang="es-ES" sz="1600" dirty="0">
                <a:latin typeface="Courier New" panose="02070309020205020404" pitchFamily="49" charset="0"/>
                <a:cs typeface="Courier New" panose="02070309020205020404" pitchFamily="49" charset="0"/>
              </a:rPr>
              <a:t>&gt;</a:t>
            </a:r>
          </a:p>
          <a:p>
            <a:r>
              <a:rPr lang="es-ES" sz="1600" dirty="0">
                <a:latin typeface="Courier New" panose="02070309020205020404" pitchFamily="49" charset="0"/>
                <a:cs typeface="Courier New" panose="02070309020205020404" pitchFamily="49" charset="0"/>
              </a:rPr>
              <a:t>Date:   </a:t>
            </a:r>
            <a:r>
              <a:rPr lang="es-ES" sz="1600" dirty="0" err="1">
                <a:latin typeface="Courier New" panose="02070309020205020404" pitchFamily="49" charset="0"/>
                <a:cs typeface="Courier New" panose="02070309020205020404" pitchFamily="49" charset="0"/>
              </a:rPr>
              <a:t>Thu</a:t>
            </a:r>
            <a:r>
              <a:rPr lang="es-ES" sz="1600" dirty="0">
                <a:latin typeface="Courier New" panose="02070309020205020404" pitchFamily="49" charset="0"/>
                <a:cs typeface="Courier New" panose="02070309020205020404" pitchFamily="49" charset="0"/>
              </a:rPr>
              <a:t> Jun 8 20:40:02 2023 +0200</a:t>
            </a:r>
          </a:p>
          <a:p>
            <a:r>
              <a:rPr lang="es-ES" sz="1600" dirty="0">
                <a:latin typeface="Courier New" panose="02070309020205020404" pitchFamily="49" charset="0"/>
                <a:cs typeface="Courier New" panose="02070309020205020404" pitchFamily="49" charset="0"/>
              </a:rPr>
              <a:t>    Actualizado el archivo </a:t>
            </a:r>
            <a:r>
              <a:rPr lang="es-ES" sz="1600" dirty="0" err="1">
                <a:latin typeface="Courier New" panose="02070309020205020404" pitchFamily="49" charset="0"/>
                <a:cs typeface="Courier New" panose="02070309020205020404" pitchFamily="49" charset="0"/>
              </a:rPr>
              <a:t>pagina.html</a:t>
            </a:r>
            <a:endParaRPr lang="es-ES" sz="1600" dirty="0">
              <a:latin typeface="Courier New" panose="02070309020205020404" pitchFamily="49" charset="0"/>
              <a:cs typeface="Courier New" panose="02070309020205020404" pitchFamily="49" charset="0"/>
            </a:endParaRPr>
          </a:p>
          <a:p>
            <a:endParaRPr lang="es-ES" sz="1600" dirty="0">
              <a:latin typeface="Courier New" panose="02070309020205020404" pitchFamily="49" charset="0"/>
              <a:cs typeface="Courier New" panose="02070309020205020404" pitchFamily="49" charset="0"/>
            </a:endParaRPr>
          </a:p>
          <a:p>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e57ac0868a435f7d8dbba670ce21d502a2951a38</a:t>
            </a:r>
          </a:p>
          <a:p>
            <a:r>
              <a:rPr lang="es-ES" sz="1600" dirty="0" err="1">
                <a:latin typeface="Courier New" panose="02070309020205020404" pitchFamily="49" charset="0"/>
                <a:cs typeface="Courier New" panose="02070309020205020404" pitchFamily="49" charset="0"/>
              </a:rPr>
              <a:t>Author</a:t>
            </a:r>
            <a:r>
              <a:rPr lang="es-ES" sz="1600" dirty="0">
                <a:latin typeface="Courier New" panose="02070309020205020404" pitchFamily="49" charset="0"/>
                <a:cs typeface="Courier New" panose="02070309020205020404" pitchFamily="49" charset="0"/>
              </a:rPr>
              <a:t>: José López Quijado &lt;</a:t>
            </a:r>
            <a:r>
              <a:rPr lang="es-ES" sz="1600" dirty="0" err="1">
                <a:latin typeface="Courier New" panose="02070309020205020404" pitchFamily="49" charset="0"/>
                <a:cs typeface="Courier New" panose="02070309020205020404" pitchFamily="49" charset="0"/>
              </a:rPr>
              <a:t>jquijado@gmail.com</a:t>
            </a:r>
            <a:r>
              <a:rPr lang="es-ES" sz="1600" dirty="0">
                <a:latin typeface="Courier New" panose="02070309020205020404" pitchFamily="49" charset="0"/>
                <a:cs typeface="Courier New" panose="02070309020205020404" pitchFamily="49" charset="0"/>
              </a:rPr>
              <a:t>&gt;</a:t>
            </a:r>
          </a:p>
          <a:p>
            <a:r>
              <a:rPr lang="es-ES" sz="1600" dirty="0">
                <a:latin typeface="Courier New" panose="02070309020205020404" pitchFamily="49" charset="0"/>
                <a:cs typeface="Courier New" panose="02070309020205020404" pitchFamily="49" charset="0"/>
              </a:rPr>
              <a:t>Date:   </a:t>
            </a:r>
            <a:r>
              <a:rPr lang="es-ES" sz="1600" dirty="0" err="1">
                <a:latin typeface="Courier New" panose="02070309020205020404" pitchFamily="49" charset="0"/>
                <a:cs typeface="Courier New" panose="02070309020205020404" pitchFamily="49" charset="0"/>
              </a:rPr>
              <a:t>Thu</a:t>
            </a:r>
            <a:r>
              <a:rPr lang="es-ES" sz="1600" dirty="0">
                <a:latin typeface="Courier New" panose="02070309020205020404" pitchFamily="49" charset="0"/>
                <a:cs typeface="Courier New" panose="02070309020205020404" pitchFamily="49" charset="0"/>
              </a:rPr>
              <a:t> Jun 8 20:08:11 2023 +0200</a:t>
            </a:r>
          </a:p>
          <a:p>
            <a:r>
              <a:rPr lang="es-ES" sz="1600" dirty="0">
                <a:latin typeface="Courier New" panose="02070309020205020404" pitchFamily="49" charset="0"/>
                <a:cs typeface="Courier New" panose="02070309020205020404" pitchFamily="49" charset="0"/>
              </a:rPr>
              <a:t>    Primer </a:t>
            </a:r>
            <a:r>
              <a:rPr lang="es-ES" sz="1600" dirty="0" err="1">
                <a:latin typeface="Courier New" panose="02070309020205020404" pitchFamily="49" charset="0"/>
                <a:cs typeface="Courier New" panose="02070309020205020404" pitchFamily="49" charset="0"/>
              </a:rPr>
              <a:t>commit</a:t>
            </a:r>
            <a:endParaRPr lang="es-ES" sz="1600" dirty="0">
              <a:latin typeface="Courier New" panose="02070309020205020404" pitchFamily="49" charset="0"/>
              <a:cs typeface="Courier New" panose="02070309020205020404" pitchFamily="49" charset="0"/>
            </a:endParaRPr>
          </a:p>
          <a:p>
            <a:r>
              <a:rPr lang="es-ES" dirty="0"/>
              <a:t>Los </a:t>
            </a:r>
            <a:r>
              <a:rPr lang="es-ES" dirty="0" err="1"/>
              <a:t>commits</a:t>
            </a:r>
            <a:r>
              <a:rPr lang="es-ES" dirty="0"/>
              <a:t> aparecen en orden inverso (el último aparece el primero de la lista) y cada uno tiene su propio hash.</a:t>
            </a:r>
          </a:p>
        </p:txBody>
      </p:sp>
    </p:spTree>
    <p:extLst>
      <p:ext uri="{BB962C8B-B14F-4D97-AF65-F5344CB8AC3E}">
        <p14:creationId xmlns:p14="http://schemas.microsoft.com/office/powerpoint/2010/main" val="406732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4" name="CuadroTexto 3">
            <a:extLst>
              <a:ext uri="{FF2B5EF4-FFF2-40B4-BE49-F238E27FC236}">
                <a16:creationId xmlns:a16="http://schemas.microsoft.com/office/drawing/2014/main" id="{9A37BB6E-55C0-ED0E-32BC-D5026C1FD7D2}"/>
              </a:ext>
            </a:extLst>
          </p:cNvPr>
          <p:cNvSpPr txBox="1"/>
          <p:nvPr/>
        </p:nvSpPr>
        <p:spPr>
          <a:xfrm>
            <a:off x="5591897" y="169221"/>
            <a:ext cx="2036135" cy="646331"/>
          </a:xfrm>
          <a:prstGeom prst="rect">
            <a:avLst/>
          </a:prstGeom>
          <a:noFill/>
        </p:spPr>
        <p:txBody>
          <a:bodyPr wrap="none" rtlCol="0">
            <a:spAutoFit/>
          </a:bodyPr>
          <a:lstStyle/>
          <a:p>
            <a:r>
              <a:rPr lang="es-ES" sz="3600" b="1" dirty="0"/>
              <a:t>MEJORAS</a:t>
            </a:r>
          </a:p>
        </p:txBody>
      </p:sp>
      <p:sp>
        <p:nvSpPr>
          <p:cNvPr id="10" name="CuadroTexto 9">
            <a:extLst>
              <a:ext uri="{FF2B5EF4-FFF2-40B4-BE49-F238E27FC236}">
                <a16:creationId xmlns:a16="http://schemas.microsoft.com/office/drawing/2014/main" id="{FD1BB783-110E-2D86-B66F-0F64707B49E2}"/>
              </a:ext>
            </a:extLst>
          </p:cNvPr>
          <p:cNvSpPr txBox="1"/>
          <p:nvPr/>
        </p:nvSpPr>
        <p:spPr>
          <a:xfrm>
            <a:off x="926841" y="1351507"/>
            <a:ext cx="10338318" cy="4154984"/>
          </a:xfrm>
          <a:prstGeom prst="rect">
            <a:avLst/>
          </a:prstGeom>
          <a:noFill/>
        </p:spPr>
        <p:txBody>
          <a:bodyPr wrap="square" rtlCol="0">
            <a:spAutoFit/>
          </a:bodyPr>
          <a:lstStyle/>
          <a:p>
            <a:r>
              <a:rPr lang="es-ES" dirty="0"/>
              <a:t>Lo que hemos visto hasta ahora está muy bien, y nos marca algunas pautas muy básicas de trabajo con GIT, pero podemos mejorarlo.</a:t>
            </a:r>
          </a:p>
          <a:p>
            <a:pPr marL="285750" indent="-285750">
              <a:buFont typeface="Arial" panose="020B0604020202020204" pitchFamily="34" charset="0"/>
              <a:buChar char="•"/>
            </a:pPr>
            <a:r>
              <a:rPr lang="es-ES" dirty="0"/>
              <a:t>Los </a:t>
            </a:r>
            <a:r>
              <a:rPr lang="es-ES" dirty="0" err="1"/>
              <a:t>commit</a:t>
            </a:r>
            <a:r>
              <a:rPr lang="es-ES" dirty="0"/>
              <a:t> podemos hacerlos con más comodidad </a:t>
            </a:r>
            <a:r>
              <a:rPr lang="es-ES" dirty="0" err="1"/>
              <a:t>asi</a:t>
            </a:r>
            <a:r>
              <a:rPr lang="es-ES" dirty="0"/>
              <a:t>:</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commit</a:t>
            </a:r>
            <a:r>
              <a:rPr lang="es-ES" sz="1600" dirty="0">
                <a:latin typeface="Courier New" panose="02070309020205020404" pitchFamily="49" charset="0"/>
                <a:cs typeface="Courier New" panose="02070309020205020404" pitchFamily="49" charset="0"/>
              </a:rPr>
              <a:t> -am “Prueba de funcionalidad para introducción de claves”</a:t>
            </a:r>
          </a:p>
          <a:p>
            <a:r>
              <a:rPr lang="es-ES" dirty="0"/>
              <a:t>Bueno, por supuesto el nombre del </a:t>
            </a:r>
            <a:r>
              <a:rPr lang="es-ES" dirty="0" err="1"/>
              <a:t>commit</a:t>
            </a:r>
            <a:r>
              <a:rPr lang="es-ES" dirty="0"/>
              <a:t> es sólo un ejemplo. Lo importante es el </a:t>
            </a:r>
            <a:r>
              <a:rPr lang="es-ES" dirty="0" err="1"/>
              <a:t>flag</a:t>
            </a:r>
            <a:r>
              <a:rPr lang="es-ES" dirty="0"/>
              <a:t> </a:t>
            </a:r>
            <a:r>
              <a:rPr lang="es-ES" sz="1600" dirty="0">
                <a:latin typeface="Courier New" panose="02070309020205020404" pitchFamily="49" charset="0"/>
                <a:cs typeface="Courier New" panose="02070309020205020404" pitchFamily="49" charset="0"/>
              </a:rPr>
              <a:t>-am</a:t>
            </a:r>
            <a:r>
              <a:rPr lang="es-ES" dirty="0"/>
              <a:t> que hace que el </a:t>
            </a:r>
            <a:r>
              <a:rPr lang="es-ES" dirty="0" err="1"/>
              <a:t>add</a:t>
            </a:r>
            <a:r>
              <a:rPr lang="es-ES" dirty="0"/>
              <a:t> y el </a:t>
            </a:r>
            <a:r>
              <a:rPr lang="es-ES" dirty="0" err="1"/>
              <a:t>commit</a:t>
            </a:r>
            <a:r>
              <a:rPr lang="es-ES" dirty="0"/>
              <a:t> se hagan en un solo paso, evitándonos tener que teclear una instrucción </a:t>
            </a:r>
            <a:r>
              <a:rPr lang="es-ES" sz="1600" dirty="0" err="1">
                <a:latin typeface="Courier New" panose="02070309020205020404" pitchFamily="49" charset="0"/>
                <a:cs typeface="Courier New" panose="02070309020205020404" pitchFamily="49" charset="0"/>
              </a:rPr>
              <a:t>add</a:t>
            </a:r>
            <a:r>
              <a:rPr lang="es-ES" dirty="0"/>
              <a:t>.</a:t>
            </a:r>
          </a:p>
          <a:p>
            <a:pPr marL="285750" indent="-285750">
              <a:buFont typeface="Arial" panose="020B0604020202020204" pitchFamily="34" charset="0"/>
              <a:buChar char="•"/>
            </a:pPr>
            <a:r>
              <a:rPr lang="es-ES" dirty="0"/>
              <a:t>Otra mejora es a la hora de hacer </a:t>
            </a:r>
            <a:r>
              <a:rPr lang="es-ES" dirty="0" err="1"/>
              <a:t>git</a:t>
            </a:r>
            <a:r>
              <a:rPr lang="es-ES" dirty="0"/>
              <a:t> log. Podemos teclear lo siguiente:</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log --</a:t>
            </a:r>
            <a:r>
              <a:rPr lang="es-ES" sz="1600" dirty="0" err="1">
                <a:latin typeface="Courier New" panose="02070309020205020404" pitchFamily="49" charset="0"/>
                <a:cs typeface="Courier New" panose="02070309020205020404" pitchFamily="49" charset="0"/>
              </a:rPr>
              <a:t>abbrev-commit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pretty</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oneline</a:t>
            </a:r>
            <a:endParaRPr lang="es-ES" sz="1600" dirty="0">
              <a:latin typeface="Courier New" panose="02070309020205020404" pitchFamily="49" charset="0"/>
              <a:cs typeface="Courier New" panose="02070309020205020404" pitchFamily="49" charset="0"/>
            </a:endParaRPr>
          </a:p>
          <a:p>
            <a:r>
              <a:rPr lang="es-ES" dirty="0"/>
              <a:t>Esto hace que los hashes aparezcan sólo con los siete primeros dígitos, que son los que realmente necesitaremos si tenemos que volver a un estado anterior del proyecto. Además, nos pone cada </a:t>
            </a:r>
            <a:r>
              <a:rPr lang="es-ES" dirty="0" err="1"/>
              <a:t>commit</a:t>
            </a:r>
            <a:r>
              <a:rPr lang="es-ES" dirty="0"/>
              <a:t> en una sola línea, logrando una visual más clara de la lista de </a:t>
            </a:r>
            <a:r>
              <a:rPr lang="es-ES" dirty="0" err="1"/>
              <a:t>commits</a:t>
            </a:r>
            <a:r>
              <a:rPr lang="es-ES" dirty="0"/>
              <a:t>.</a:t>
            </a:r>
          </a:p>
          <a:p>
            <a:pPr marL="285750" indent="-285750">
              <a:buFont typeface="Arial" panose="020B0604020202020204" pitchFamily="34" charset="0"/>
              <a:buChar char="•"/>
            </a:pPr>
            <a:r>
              <a:rPr lang="es-ES" dirty="0"/>
              <a:t>Para no tener que repetir esta instrucción podemos crear alias para las instrucciones más largas. Por ejemplo, podemos escribir:</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config --global </a:t>
            </a:r>
            <a:r>
              <a:rPr lang="es-ES" sz="1600" dirty="0" err="1">
                <a:latin typeface="Courier New" panose="02070309020205020404" pitchFamily="49" charset="0"/>
                <a:cs typeface="Courier New" panose="02070309020205020404" pitchFamily="49" charset="0"/>
              </a:rPr>
              <a:t>alias.lg</a:t>
            </a:r>
            <a:r>
              <a:rPr lang="es-ES" sz="1600" dirty="0">
                <a:latin typeface="Courier New" panose="02070309020205020404" pitchFamily="49" charset="0"/>
                <a:cs typeface="Courier New" panose="02070309020205020404" pitchFamily="49" charset="0"/>
              </a:rPr>
              <a:t> "log --</a:t>
            </a:r>
            <a:r>
              <a:rPr lang="es-ES" sz="1600" dirty="0" err="1">
                <a:latin typeface="Courier New" panose="02070309020205020404" pitchFamily="49" charset="0"/>
                <a:cs typeface="Courier New" panose="02070309020205020404" pitchFamily="49" charset="0"/>
              </a:rPr>
              <a:t>abbrev-commit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pretty</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oneline</a:t>
            </a:r>
            <a:r>
              <a:rPr lang="es-ES" sz="1600" dirty="0">
                <a:latin typeface="Courier New" panose="02070309020205020404" pitchFamily="49" charset="0"/>
                <a:cs typeface="Courier New" panose="02070309020205020404" pitchFamily="49" charset="0"/>
              </a:rPr>
              <a:t>"</a:t>
            </a:r>
          </a:p>
          <a:p>
            <a:r>
              <a:rPr lang="es-ES" dirty="0"/>
              <a:t>A partir de hay, cada vez que tecleemos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lg</a:t>
            </a:r>
            <a:r>
              <a:rPr lang="es-ES" dirty="0"/>
              <a:t> se ejecutará la instrucción indicada.</a:t>
            </a:r>
          </a:p>
        </p:txBody>
      </p:sp>
    </p:spTree>
    <p:extLst>
      <p:ext uri="{BB962C8B-B14F-4D97-AF65-F5344CB8AC3E}">
        <p14:creationId xmlns:p14="http://schemas.microsoft.com/office/powerpoint/2010/main" val="333737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E4665298-793E-926D-2C44-94F3A3D1AE88}"/>
              </a:ext>
            </a:extLst>
          </p:cNvPr>
          <p:cNvSpPr txBox="1"/>
          <p:nvPr/>
        </p:nvSpPr>
        <p:spPr>
          <a:xfrm>
            <a:off x="5477069" y="307720"/>
            <a:ext cx="3814699" cy="646331"/>
          </a:xfrm>
          <a:prstGeom prst="rect">
            <a:avLst/>
          </a:prstGeom>
          <a:noFill/>
        </p:spPr>
        <p:txBody>
          <a:bodyPr wrap="none" rtlCol="0">
            <a:spAutoFit/>
          </a:bodyPr>
          <a:lstStyle/>
          <a:p>
            <a:r>
              <a:rPr lang="es-ES" sz="3600" b="1" dirty="0"/>
              <a:t>RESUMEN PARCIAL</a:t>
            </a:r>
          </a:p>
        </p:txBody>
      </p:sp>
      <p:sp>
        <p:nvSpPr>
          <p:cNvPr id="4" name="CuadroTexto 3">
            <a:extLst>
              <a:ext uri="{FF2B5EF4-FFF2-40B4-BE49-F238E27FC236}">
                <a16:creationId xmlns:a16="http://schemas.microsoft.com/office/drawing/2014/main" id="{A07EA674-FCC8-A4DA-C9BC-36C0C172B1D3}"/>
              </a:ext>
            </a:extLst>
          </p:cNvPr>
          <p:cNvSpPr txBox="1"/>
          <p:nvPr/>
        </p:nvSpPr>
        <p:spPr>
          <a:xfrm>
            <a:off x="925110" y="1215241"/>
            <a:ext cx="10562253" cy="3693319"/>
          </a:xfrm>
          <a:prstGeom prst="rect">
            <a:avLst/>
          </a:prstGeom>
          <a:noFill/>
        </p:spPr>
        <p:txBody>
          <a:bodyPr wrap="square" rtlCol="0">
            <a:spAutoFit/>
          </a:bodyPr>
          <a:lstStyle/>
          <a:p>
            <a:r>
              <a:rPr lang="es-ES" dirty="0"/>
              <a:t>Vamos a hacer un resumen de lo que ya sabemos, para ir afianzando conocimientos y saber donde estamos.</a:t>
            </a:r>
          </a:p>
          <a:p>
            <a:r>
              <a:rPr lang="es-ES" dirty="0"/>
              <a:t>La diferencia entre GIT y GitHub.</a:t>
            </a:r>
          </a:p>
          <a:p>
            <a:r>
              <a:rPr lang="es-ES" dirty="0"/>
              <a:t>Instalar GIT.</a:t>
            </a:r>
          </a:p>
          <a:p>
            <a:r>
              <a:rPr lang="es-ES" dirty="0"/>
              <a:t>Configurar el nombre de usuario y el email de GIT acorde con los datos de nuestra cuenta de GitHub.</a:t>
            </a:r>
          </a:p>
          <a:p>
            <a:r>
              <a:rPr lang="es-ES" dirty="0"/>
              <a:t>Inicializar un proyecto.</a:t>
            </a:r>
          </a:p>
          <a:p>
            <a:r>
              <a:rPr lang="es-ES" dirty="0"/>
              <a:t>Crear el archivo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gitignore</a:t>
            </a:r>
            <a:r>
              <a:rPr lang="es-ES" dirty="0"/>
              <a:t> para referenciar los archivos y directorios que no deben ser supervisados por el sistema de control de versiones.</a:t>
            </a:r>
          </a:p>
          <a:p>
            <a:r>
              <a:rPr lang="es-ES" dirty="0"/>
              <a:t>Enviar los cambios en el proyecto al </a:t>
            </a:r>
            <a:r>
              <a:rPr lang="es-ES" dirty="0" err="1"/>
              <a:t>Staging</a:t>
            </a:r>
            <a:r>
              <a:rPr lang="es-ES" dirty="0"/>
              <a:t> Area.</a:t>
            </a:r>
          </a:p>
          <a:p>
            <a:r>
              <a:rPr lang="es-ES" dirty="0"/>
              <a:t>Sacar un </a:t>
            </a:r>
            <a:r>
              <a:rPr lang="es-ES" dirty="0" err="1"/>
              <a:t>commit</a:t>
            </a:r>
            <a:r>
              <a:rPr lang="es-ES" dirty="0"/>
              <a:t> (una foto) del estado del proyecto, tal como está en el </a:t>
            </a:r>
            <a:r>
              <a:rPr lang="es-ES" dirty="0" err="1"/>
              <a:t>Staging</a:t>
            </a:r>
            <a:r>
              <a:rPr lang="es-ES" dirty="0"/>
              <a:t> Area.</a:t>
            </a:r>
          </a:p>
          <a:p>
            <a:r>
              <a:rPr lang="es-ES" dirty="0"/>
              <a:t>Obtener el estado de los cambios en el proyecto.</a:t>
            </a:r>
          </a:p>
          <a:p>
            <a:r>
              <a:rPr lang="es-ES" dirty="0"/>
              <a:t>Obtener un historial de los </a:t>
            </a:r>
            <a:r>
              <a:rPr lang="es-ES" dirty="0" err="1"/>
              <a:t>commits</a:t>
            </a:r>
            <a:r>
              <a:rPr lang="es-ES" dirty="0"/>
              <a:t> realizados.</a:t>
            </a:r>
          </a:p>
          <a:p>
            <a:r>
              <a:rPr lang="es-ES" dirty="0"/>
              <a:t>En las próximas diapositivas seguiremos practicando con esto, y ampliando conocimientos pero, todavía, en modo local, con GIT. Aún no vamos a meternos con GitHub.</a:t>
            </a:r>
          </a:p>
        </p:txBody>
      </p:sp>
      <p:sp>
        <p:nvSpPr>
          <p:cNvPr id="5" name="CuadroTexto 4">
            <a:extLst>
              <a:ext uri="{FF2B5EF4-FFF2-40B4-BE49-F238E27FC236}">
                <a16:creationId xmlns:a16="http://schemas.microsoft.com/office/drawing/2014/main" id="{C03D3DB5-8A43-35E2-0B36-4B529C9F4CE7}"/>
              </a:ext>
            </a:extLst>
          </p:cNvPr>
          <p:cNvSpPr txBox="1"/>
          <p:nvPr/>
        </p:nvSpPr>
        <p:spPr>
          <a:xfrm>
            <a:off x="850979" y="4996428"/>
            <a:ext cx="10710514" cy="646331"/>
          </a:xfrm>
          <a:prstGeom prst="rect">
            <a:avLst/>
          </a:prstGeom>
          <a:solidFill>
            <a:srgbClr val="FF0000"/>
          </a:solidFill>
        </p:spPr>
        <p:txBody>
          <a:bodyPr wrap="square" rtlCol="0">
            <a:spAutoFit/>
          </a:bodyPr>
          <a:lstStyle/>
          <a:p>
            <a:r>
              <a:rPr lang="es-ES" b="1" dirty="0">
                <a:solidFill>
                  <a:schemeClr val="bg1"/>
                </a:solidFill>
              </a:rPr>
              <a:t>MUCHA ATENCIÓN</a:t>
            </a:r>
            <a:r>
              <a:rPr lang="es-ES" dirty="0">
                <a:solidFill>
                  <a:schemeClr val="bg1"/>
                </a:solidFill>
              </a:rPr>
              <a:t>. Es muy importante que cuando hagamos </a:t>
            </a:r>
            <a:r>
              <a:rPr lang="es-ES" dirty="0" err="1">
                <a:solidFill>
                  <a:schemeClr val="bg1"/>
                </a:solidFill>
              </a:rPr>
              <a:t>commits</a:t>
            </a:r>
            <a:r>
              <a:rPr lang="es-ES" dirty="0">
                <a:solidFill>
                  <a:schemeClr val="bg1"/>
                </a:solidFill>
              </a:rPr>
              <a:t> el mensaje que pongamos sea descriptivo, de lo que hemos hecho. Poner algo como </a:t>
            </a:r>
            <a:r>
              <a:rPr lang="es-ES" sz="1600" dirty="0" err="1">
                <a:solidFill>
                  <a:schemeClr val="bg1"/>
                </a:solidFill>
                <a:latin typeface="Courier New" panose="02070309020205020404" pitchFamily="49" charset="0"/>
                <a:cs typeface="Courier New" panose="02070309020205020404" pitchFamily="49" charset="0"/>
              </a:rPr>
              <a:t>commit</a:t>
            </a:r>
            <a:r>
              <a:rPr lang="es-ES" sz="1600" dirty="0">
                <a:solidFill>
                  <a:schemeClr val="bg1"/>
                </a:solidFill>
                <a:latin typeface="Courier New" panose="02070309020205020404" pitchFamily="49" charset="0"/>
                <a:cs typeface="Courier New" panose="02070309020205020404" pitchFamily="49" charset="0"/>
              </a:rPr>
              <a:t> -m ”</a:t>
            </a:r>
            <a:r>
              <a:rPr lang="es-ES" sz="1600" dirty="0" err="1">
                <a:solidFill>
                  <a:schemeClr val="bg1"/>
                </a:solidFill>
                <a:latin typeface="Courier New" panose="02070309020205020404" pitchFamily="49" charset="0"/>
                <a:cs typeface="Courier New" panose="02070309020205020404" pitchFamily="49" charset="0"/>
              </a:rPr>
              <a:t>update</a:t>
            </a:r>
            <a:r>
              <a:rPr lang="es-ES" sz="1600" dirty="0">
                <a:solidFill>
                  <a:schemeClr val="bg1"/>
                </a:solidFill>
                <a:latin typeface="Courier New" panose="02070309020205020404" pitchFamily="49" charset="0"/>
                <a:cs typeface="Courier New" panose="02070309020205020404" pitchFamily="49" charset="0"/>
              </a:rPr>
              <a:t> 23-02-2016”</a:t>
            </a:r>
            <a:r>
              <a:rPr lang="es-ES" dirty="0">
                <a:solidFill>
                  <a:schemeClr val="bg1"/>
                </a:solidFill>
              </a:rPr>
              <a:t> no sirve para nada.</a:t>
            </a:r>
          </a:p>
        </p:txBody>
      </p:sp>
    </p:spTree>
    <p:extLst>
      <p:ext uri="{BB962C8B-B14F-4D97-AF65-F5344CB8AC3E}">
        <p14:creationId xmlns:p14="http://schemas.microsoft.com/office/powerpoint/2010/main" val="140605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19C741F8-FDE3-5370-63C4-6E20DBEB1566}"/>
              </a:ext>
            </a:extLst>
          </p:cNvPr>
          <p:cNvSpPr txBox="1"/>
          <p:nvPr/>
        </p:nvSpPr>
        <p:spPr>
          <a:xfrm>
            <a:off x="5349301" y="307720"/>
            <a:ext cx="4380177" cy="646331"/>
          </a:xfrm>
          <a:prstGeom prst="rect">
            <a:avLst/>
          </a:prstGeom>
          <a:noFill/>
        </p:spPr>
        <p:txBody>
          <a:bodyPr wrap="square" rtlCol="0">
            <a:spAutoFit/>
          </a:bodyPr>
          <a:lstStyle/>
          <a:p>
            <a:r>
              <a:rPr lang="es-ES" sz="3600" b="1" dirty="0"/>
              <a:t>LAS RAMAS:QUÉ SON</a:t>
            </a:r>
          </a:p>
        </p:txBody>
      </p:sp>
      <p:sp>
        <p:nvSpPr>
          <p:cNvPr id="4" name="CuadroTexto 3">
            <a:extLst>
              <a:ext uri="{FF2B5EF4-FFF2-40B4-BE49-F238E27FC236}">
                <a16:creationId xmlns:a16="http://schemas.microsoft.com/office/drawing/2014/main" id="{BED5DB9D-2ABB-C08F-97EA-BCF45CF560FE}"/>
              </a:ext>
            </a:extLst>
          </p:cNvPr>
          <p:cNvSpPr txBox="1"/>
          <p:nvPr/>
        </p:nvSpPr>
        <p:spPr>
          <a:xfrm>
            <a:off x="5955029" y="1023971"/>
            <a:ext cx="5820959" cy="5355312"/>
          </a:xfrm>
          <a:prstGeom prst="rect">
            <a:avLst/>
          </a:prstGeom>
          <a:noFill/>
        </p:spPr>
        <p:txBody>
          <a:bodyPr wrap="square" rtlCol="0">
            <a:spAutoFit/>
          </a:bodyPr>
          <a:lstStyle/>
          <a:p>
            <a:r>
              <a:rPr lang="es-ES" dirty="0"/>
              <a:t>Las ramas de GIT son líneas de trabajo, o líneas temporales, que permiten bifurcar el desarrollo de un proyecto para trabajar en versiones paralelas del mismo. Cuando se crea una rama, lo que se hace es crear una copia independiente del proyecto. La rama master o </a:t>
            </a:r>
            <a:r>
              <a:rPr lang="es-ES" dirty="0" err="1"/>
              <a:t>main</a:t>
            </a:r>
            <a:r>
              <a:rPr lang="es-ES" dirty="0"/>
              <a:t> es la que se usará para subir el proyecto a producción. Una buena práctica es que nadie hace cambios directamente en los archivos de la rama </a:t>
            </a:r>
            <a:r>
              <a:rPr lang="es-ES" dirty="0" err="1"/>
              <a:t>main</a:t>
            </a:r>
            <a:r>
              <a:rPr lang="es-ES" dirty="0"/>
              <a:t>. Cada desarrollador emplea una o más ramas para ir introduciendo sus cambios, probándolos, volviendo atrás si es necesario, etc. Posteriormente, los desarrolladores fusionan sus ramas con la rama </a:t>
            </a:r>
            <a:r>
              <a:rPr lang="es-ES" dirty="0" err="1"/>
              <a:t>main</a:t>
            </a:r>
            <a:r>
              <a:rPr lang="es-ES" dirty="0"/>
              <a:t>, para que el trabajo que han hecho se incorpore a producción.</a:t>
            </a:r>
          </a:p>
          <a:p>
            <a:endParaRPr lang="es-ES" dirty="0"/>
          </a:p>
          <a:p>
            <a:r>
              <a:rPr lang="es-ES" dirty="0"/>
              <a:t>En ocasiones, estas fusiones de ramas producen conflictos. Por ejemplo, si el trabajo de un desarrollador ”pisa” lo que ha hecho otro, y el fusionado no puede llevarse a cabo. GIT nos proporciona técnicas y metodologías para afrontar y solucionar esos conflictos, que iremos viendo en esta presentación más adelante.</a:t>
            </a:r>
          </a:p>
        </p:txBody>
      </p:sp>
      <p:pic>
        <p:nvPicPr>
          <p:cNvPr id="9" name="Imagen 8">
            <a:extLst>
              <a:ext uri="{FF2B5EF4-FFF2-40B4-BE49-F238E27FC236}">
                <a16:creationId xmlns:a16="http://schemas.microsoft.com/office/drawing/2014/main" id="{AD984FAF-00A1-6092-8B9E-E7B8FC9F8874}"/>
              </a:ext>
            </a:extLst>
          </p:cNvPr>
          <p:cNvPicPr>
            <a:picLocks noChangeAspect="1"/>
          </p:cNvPicPr>
          <p:nvPr/>
        </p:nvPicPr>
        <p:blipFill>
          <a:blip r:embed="rId3"/>
          <a:stretch>
            <a:fillRect/>
          </a:stretch>
        </p:blipFill>
        <p:spPr>
          <a:xfrm>
            <a:off x="757862" y="1623415"/>
            <a:ext cx="5048577" cy="3622354"/>
          </a:xfrm>
          <a:prstGeom prst="rect">
            <a:avLst/>
          </a:prstGeom>
        </p:spPr>
      </p:pic>
    </p:spTree>
    <p:extLst>
      <p:ext uri="{BB962C8B-B14F-4D97-AF65-F5344CB8AC3E}">
        <p14:creationId xmlns:p14="http://schemas.microsoft.com/office/powerpoint/2010/main" val="168825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185F0D79-9572-663B-8582-1CAD71C1D13C}"/>
              </a:ext>
            </a:extLst>
          </p:cNvPr>
          <p:cNvSpPr txBox="1"/>
          <p:nvPr/>
        </p:nvSpPr>
        <p:spPr>
          <a:xfrm>
            <a:off x="3764189" y="2569043"/>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Introducción</a:t>
            </a:r>
          </a:p>
        </p:txBody>
      </p:sp>
    </p:spTree>
    <p:extLst>
      <p:ext uri="{BB962C8B-B14F-4D97-AF65-F5344CB8AC3E}">
        <p14:creationId xmlns:p14="http://schemas.microsoft.com/office/powerpoint/2010/main" val="3678399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FAEC4C16-E3F0-61A9-45D2-9A51C7E69208}"/>
              </a:ext>
            </a:extLst>
          </p:cNvPr>
          <p:cNvSpPr txBox="1"/>
          <p:nvPr/>
        </p:nvSpPr>
        <p:spPr>
          <a:xfrm>
            <a:off x="5591897" y="262686"/>
            <a:ext cx="3766544" cy="646331"/>
          </a:xfrm>
          <a:prstGeom prst="rect">
            <a:avLst/>
          </a:prstGeom>
          <a:noFill/>
        </p:spPr>
        <p:txBody>
          <a:bodyPr wrap="none" rtlCol="0">
            <a:spAutoFit/>
          </a:bodyPr>
          <a:lstStyle/>
          <a:p>
            <a:r>
              <a:rPr lang="es-ES" sz="3600" b="1" dirty="0"/>
              <a:t>CREAR UNA RAMA</a:t>
            </a:r>
          </a:p>
        </p:txBody>
      </p:sp>
      <p:sp>
        <p:nvSpPr>
          <p:cNvPr id="4" name="CuadroTexto 3">
            <a:extLst>
              <a:ext uri="{FF2B5EF4-FFF2-40B4-BE49-F238E27FC236}">
                <a16:creationId xmlns:a16="http://schemas.microsoft.com/office/drawing/2014/main" id="{22051AB3-6A6C-8974-FAAF-E4D6754B86B9}"/>
              </a:ext>
            </a:extLst>
          </p:cNvPr>
          <p:cNvSpPr txBox="1"/>
          <p:nvPr/>
        </p:nvSpPr>
        <p:spPr>
          <a:xfrm>
            <a:off x="971551" y="1257300"/>
            <a:ext cx="10904220" cy="4739759"/>
          </a:xfrm>
          <a:prstGeom prst="rect">
            <a:avLst/>
          </a:prstGeom>
          <a:noFill/>
        </p:spPr>
        <p:txBody>
          <a:bodyPr wrap="square" rtlCol="0">
            <a:spAutoFit/>
          </a:bodyPr>
          <a:lstStyle/>
          <a:p>
            <a:r>
              <a:rPr lang="es-ES" dirty="0"/>
              <a:t>Sabemos que necesitamos crear, en nuestra máquina local, ramas, que luego se replicarán en el repositorio remoto, para trabajar en nuestro proyecto. Esto es importante si trabajamos en un proyecto individual pero, desde luego, muchísimo más si trabajamos en colaboración con otros desarrolladores.</a:t>
            </a:r>
          </a:p>
          <a:p>
            <a:r>
              <a:rPr lang="es-ES" dirty="0"/>
              <a:t>No se trata de crear ramas por crearlas. Evidentemente, no vamos a crear una rama por cada línea de texto que introduzcamos en una vista de nuestro sitio web, por ejemplo. Pero si podemos crear una rama, digamos, para implementar un sistema de validación de usuarios basado en unos criterios. Luego, cuando el sistema esté terminado y funcionando, fusionaremos la rama y continuaremos con otra cosa. Podemos crear una nueva rama con la siguiente instrucción:</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branch</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nueva_rama</a:t>
            </a:r>
            <a:endParaRPr lang="es-ES" sz="1600" dirty="0">
              <a:latin typeface="Courier New" panose="02070309020205020404" pitchFamily="49" charset="0"/>
              <a:cs typeface="Courier New" panose="02070309020205020404" pitchFamily="49" charset="0"/>
            </a:endParaRPr>
          </a:p>
          <a:p>
            <a:r>
              <a:rPr lang="es-ES" dirty="0"/>
              <a:t>donde </a:t>
            </a:r>
            <a:r>
              <a:rPr lang="es-ES" sz="1600" dirty="0" err="1">
                <a:latin typeface="Courier New" panose="02070309020205020404" pitchFamily="49" charset="0"/>
                <a:cs typeface="Courier New" panose="02070309020205020404" pitchFamily="49" charset="0"/>
              </a:rPr>
              <a:t>nueva_rama</a:t>
            </a:r>
            <a:r>
              <a:rPr lang="es-ES" dirty="0"/>
              <a:t> es el nombre que queremos darle a la nueva rama. Deberá ser único, para que no haya colisiones, y lo más descriptivo posible de la razón por la que se crea esa rama.</a:t>
            </a:r>
          </a:p>
          <a:p>
            <a:r>
              <a:rPr lang="es-ES" dirty="0"/>
              <a:t>Una vez creada debemos pasarle el control de GIT a la nueva rama, de modo que los </a:t>
            </a:r>
            <a:r>
              <a:rPr lang="es-ES" dirty="0" err="1"/>
              <a:t>commits</a:t>
            </a:r>
            <a:r>
              <a:rPr lang="es-ES" dirty="0"/>
              <a:t> que hagamos de ahí en adelante se registren en dicha rama. Lo haremos así:</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checkout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nueva_rama</a:t>
            </a:r>
            <a:endParaRPr lang="es-ES" sz="1600" dirty="0">
              <a:latin typeface="Courier New" panose="02070309020205020404" pitchFamily="49" charset="0"/>
              <a:cs typeface="Courier New" panose="02070309020205020404" pitchFamily="49" charset="0"/>
            </a:endParaRPr>
          </a:p>
          <a:p>
            <a:r>
              <a:rPr lang="es-ES" dirty="0"/>
              <a:t>Crear una rama nos sirve, como hemos visto, para aislar una copia del proyecto en la que trabajaremos nosotros. Conceptualmente, al contrario que los </a:t>
            </a:r>
            <a:r>
              <a:rPr lang="es-ES" dirty="0" err="1"/>
              <a:t>commits</a:t>
            </a:r>
            <a:r>
              <a:rPr lang="es-ES" dirty="0"/>
              <a:t>, con los que no es bueno escatimar, no nos conviene tener infinidad de ramas en nuestra máquina, ya que es puede dispersarnos y dificultarnos mantener el orden.</a:t>
            </a:r>
          </a:p>
        </p:txBody>
      </p:sp>
    </p:spTree>
    <p:extLst>
      <p:ext uri="{BB962C8B-B14F-4D97-AF65-F5344CB8AC3E}">
        <p14:creationId xmlns:p14="http://schemas.microsoft.com/office/powerpoint/2010/main" val="271951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4" name="CuadroTexto 3">
            <a:extLst>
              <a:ext uri="{FF2B5EF4-FFF2-40B4-BE49-F238E27FC236}">
                <a16:creationId xmlns:a16="http://schemas.microsoft.com/office/drawing/2014/main" id="{DB4AB856-F1D3-1717-3631-AF59F80BFE42}"/>
              </a:ext>
            </a:extLst>
          </p:cNvPr>
          <p:cNvSpPr txBox="1"/>
          <p:nvPr/>
        </p:nvSpPr>
        <p:spPr>
          <a:xfrm>
            <a:off x="5376957" y="446220"/>
            <a:ext cx="4471096" cy="646331"/>
          </a:xfrm>
          <a:prstGeom prst="rect">
            <a:avLst/>
          </a:prstGeom>
          <a:noFill/>
        </p:spPr>
        <p:txBody>
          <a:bodyPr wrap="none" rtlCol="0">
            <a:spAutoFit/>
          </a:bodyPr>
          <a:lstStyle/>
          <a:p>
            <a:r>
              <a:rPr lang="es-ES" sz="3600" b="1" dirty="0"/>
              <a:t>¿QUÉ RAMAS TENGO?</a:t>
            </a:r>
          </a:p>
        </p:txBody>
      </p:sp>
      <p:sp>
        <p:nvSpPr>
          <p:cNvPr id="5" name="CuadroTexto 4">
            <a:extLst>
              <a:ext uri="{FF2B5EF4-FFF2-40B4-BE49-F238E27FC236}">
                <a16:creationId xmlns:a16="http://schemas.microsoft.com/office/drawing/2014/main" id="{81CAA5B4-825E-D182-60DA-7CF81AB0487A}"/>
              </a:ext>
            </a:extLst>
          </p:cNvPr>
          <p:cNvSpPr txBox="1"/>
          <p:nvPr/>
        </p:nvSpPr>
        <p:spPr>
          <a:xfrm>
            <a:off x="1223010" y="1680210"/>
            <a:ext cx="10104120" cy="3385542"/>
          </a:xfrm>
          <a:prstGeom prst="rect">
            <a:avLst/>
          </a:prstGeom>
          <a:noFill/>
        </p:spPr>
        <p:txBody>
          <a:bodyPr wrap="square" rtlCol="0">
            <a:spAutoFit/>
          </a:bodyPr>
          <a:lstStyle/>
          <a:p>
            <a:r>
              <a:rPr lang="es-ES" dirty="0"/>
              <a:t>Cuando nos metemos en el directorio de nuestro proyecto puede que no recordemos qué ramas tenemos creadas. Podemos obtener una lista de las ramas que existen en ese proyecto en concreto con:</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branch</a:t>
            </a:r>
            <a:endParaRPr lang="es-ES" sz="1600" dirty="0">
              <a:latin typeface="Courier New" panose="02070309020205020404" pitchFamily="49" charset="0"/>
              <a:cs typeface="Courier New" panose="02070309020205020404" pitchFamily="49" charset="0"/>
            </a:endParaRPr>
          </a:p>
          <a:p>
            <a:r>
              <a:rPr lang="es-ES" dirty="0"/>
              <a:t>Nos saldrá una lista de las ramas que tenemos. La rama actual (en la que estemos trabajando) aparecerá precedida de un asterisco.</a:t>
            </a:r>
          </a:p>
          <a:p>
            <a:r>
              <a:rPr lang="es-ES" dirty="0"/>
              <a:t>Es conveniente tener una estrategia clara de creación, mantenimiento y eliminación de ramas. Esto es especialmente importante si trabajamos colaborativamente con otros desarrolladores ya que, de lo contrario, podemos acabar con un caos increíble.</a:t>
            </a:r>
          </a:p>
          <a:p>
            <a:r>
              <a:rPr lang="es-ES" dirty="0"/>
              <a:t>Podemos obtener un listado más detallado de las ramas con:</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branch</a:t>
            </a:r>
            <a:r>
              <a:rPr lang="es-ES" sz="1600" dirty="0">
                <a:latin typeface="Courier New" panose="02070309020205020404" pitchFamily="49" charset="0"/>
                <a:cs typeface="Courier New" panose="02070309020205020404" pitchFamily="49" charset="0"/>
              </a:rPr>
              <a:t> -v</a:t>
            </a:r>
          </a:p>
          <a:p>
            <a:r>
              <a:rPr lang="es-ES" dirty="0"/>
              <a:t>Esto nos dará una información adicional acerca del último </a:t>
            </a:r>
            <a:r>
              <a:rPr lang="es-ES" dirty="0" err="1"/>
              <a:t>commit</a:t>
            </a:r>
            <a:r>
              <a:rPr lang="es-ES" dirty="0"/>
              <a:t> que se hizo en cada rama con la fecha del mismo.</a:t>
            </a:r>
          </a:p>
        </p:txBody>
      </p:sp>
    </p:spTree>
    <p:extLst>
      <p:ext uri="{BB962C8B-B14F-4D97-AF65-F5344CB8AC3E}">
        <p14:creationId xmlns:p14="http://schemas.microsoft.com/office/powerpoint/2010/main" val="295605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3F06D5F9-DBAA-0DAB-495F-DD652EF46833}"/>
              </a:ext>
            </a:extLst>
          </p:cNvPr>
          <p:cNvSpPr txBox="1"/>
          <p:nvPr/>
        </p:nvSpPr>
        <p:spPr>
          <a:xfrm>
            <a:off x="5591897" y="511530"/>
            <a:ext cx="3647152" cy="646331"/>
          </a:xfrm>
          <a:prstGeom prst="rect">
            <a:avLst/>
          </a:prstGeom>
          <a:noFill/>
        </p:spPr>
        <p:txBody>
          <a:bodyPr wrap="none" rtlCol="0">
            <a:spAutoFit/>
          </a:bodyPr>
          <a:lstStyle/>
          <a:p>
            <a:r>
              <a:rPr lang="es-ES" sz="3600" b="1" dirty="0"/>
              <a:t>ELIMINAR RAMAS</a:t>
            </a:r>
          </a:p>
        </p:txBody>
      </p:sp>
      <p:sp>
        <p:nvSpPr>
          <p:cNvPr id="4" name="CuadroTexto 3">
            <a:extLst>
              <a:ext uri="{FF2B5EF4-FFF2-40B4-BE49-F238E27FC236}">
                <a16:creationId xmlns:a16="http://schemas.microsoft.com/office/drawing/2014/main" id="{7CA6151F-402C-7A2E-EFBC-3CDB73774BF5}"/>
              </a:ext>
            </a:extLst>
          </p:cNvPr>
          <p:cNvSpPr txBox="1"/>
          <p:nvPr/>
        </p:nvSpPr>
        <p:spPr>
          <a:xfrm>
            <a:off x="1474206" y="1685138"/>
            <a:ext cx="9243588" cy="3939540"/>
          </a:xfrm>
          <a:prstGeom prst="rect">
            <a:avLst/>
          </a:prstGeom>
          <a:noFill/>
        </p:spPr>
        <p:txBody>
          <a:bodyPr wrap="square" rtlCol="0">
            <a:spAutoFit/>
          </a:bodyPr>
          <a:lstStyle/>
          <a:p>
            <a:r>
              <a:rPr lang="es-ES" dirty="0"/>
              <a:t>Durante el ciclo de vida de un proyecto, es posible que ya no necesitemos una rama. Esto puede deberse a que hayamos determinado que los </a:t>
            </a:r>
            <a:r>
              <a:rPr lang="es-ES" dirty="0" err="1"/>
              <a:t>commits</a:t>
            </a:r>
            <a:r>
              <a:rPr lang="es-ES" dirty="0"/>
              <a:t> en dicha rama se han quedado obsoletos o, simplemente, son irrelevantes. En ese caso, deberemos considerar eliminarla, para evitar que se nos acumulen ramas innecesarias, que nos dificulten mantener el proyecto organizado limpiamente y, a la postre, nos induzcan a errores.</a:t>
            </a:r>
          </a:p>
          <a:p>
            <a:endParaRPr lang="es-ES" dirty="0"/>
          </a:p>
          <a:p>
            <a:r>
              <a:rPr lang="es-ES" dirty="0"/>
              <a:t>Para eliminar una rama deberemos, en primer lugar, situarnos en otra diferente. No se puede eliminar una rama estando dentro de ella. Después, teclearemos en la consola:</a:t>
            </a:r>
          </a:p>
          <a:p>
            <a:endParaRPr lang="es-ES" dirty="0"/>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branch</a:t>
            </a:r>
            <a:r>
              <a:rPr lang="es-ES" sz="1600" dirty="0">
                <a:latin typeface="Courier New" panose="02070309020205020404" pitchFamily="49" charset="0"/>
                <a:cs typeface="Courier New" panose="02070309020205020404" pitchFamily="49" charset="0"/>
              </a:rPr>
              <a:t> -d </a:t>
            </a:r>
            <a:r>
              <a:rPr lang="es-ES" sz="1600" dirty="0" err="1">
                <a:latin typeface="Courier New" panose="02070309020205020404" pitchFamily="49" charset="0"/>
                <a:cs typeface="Courier New" panose="02070309020205020404" pitchFamily="49" charset="0"/>
              </a:rPr>
              <a:t>rama_a_eliminar</a:t>
            </a:r>
            <a:endParaRPr lang="es-ES" dirty="0"/>
          </a:p>
          <a:p>
            <a:endParaRPr lang="es-ES" dirty="0"/>
          </a:p>
          <a:p>
            <a:r>
              <a:rPr lang="es-ES" dirty="0"/>
              <a:t>donde </a:t>
            </a:r>
            <a:r>
              <a:rPr lang="es-ES" sz="1600" dirty="0" err="1">
                <a:latin typeface="Courier New" panose="02070309020205020404" pitchFamily="49" charset="0"/>
                <a:cs typeface="Courier New" panose="02070309020205020404" pitchFamily="49" charset="0"/>
              </a:rPr>
              <a:t>rama_a_eliminar</a:t>
            </a:r>
            <a:r>
              <a:rPr lang="es-ES" dirty="0"/>
              <a:t> será el nombre de la rama que queremos eliminar. GIT nos pedirá confirmación respecto a eliminar esa rama, ya que los </a:t>
            </a:r>
            <a:r>
              <a:rPr lang="es-ES" dirty="0" err="1"/>
              <a:t>commits</a:t>
            </a:r>
            <a:r>
              <a:rPr lang="es-ES" dirty="0"/>
              <a:t> y archivos afectados ya no podrán recuperarse.</a:t>
            </a:r>
          </a:p>
        </p:txBody>
      </p:sp>
    </p:spTree>
    <p:extLst>
      <p:ext uri="{BB962C8B-B14F-4D97-AF65-F5344CB8AC3E}">
        <p14:creationId xmlns:p14="http://schemas.microsoft.com/office/powerpoint/2010/main" val="68539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51095B12-AC53-FB51-9096-9440ED4C3B2A}"/>
              </a:ext>
            </a:extLst>
          </p:cNvPr>
          <p:cNvSpPr txBox="1"/>
          <p:nvPr/>
        </p:nvSpPr>
        <p:spPr>
          <a:xfrm>
            <a:off x="5591897" y="262686"/>
            <a:ext cx="3743332" cy="646331"/>
          </a:xfrm>
          <a:prstGeom prst="rect">
            <a:avLst/>
          </a:prstGeom>
          <a:noFill/>
        </p:spPr>
        <p:txBody>
          <a:bodyPr wrap="none" rtlCol="0">
            <a:spAutoFit/>
          </a:bodyPr>
          <a:lstStyle/>
          <a:p>
            <a:r>
              <a:rPr lang="es-ES" sz="3600" b="1" dirty="0"/>
              <a:t>FUSIONAR RAMAS</a:t>
            </a:r>
          </a:p>
        </p:txBody>
      </p:sp>
      <p:sp>
        <p:nvSpPr>
          <p:cNvPr id="4" name="CuadroTexto 3">
            <a:extLst>
              <a:ext uri="{FF2B5EF4-FFF2-40B4-BE49-F238E27FC236}">
                <a16:creationId xmlns:a16="http://schemas.microsoft.com/office/drawing/2014/main" id="{BB04F756-08AB-C68B-4AA5-E09C0E196508}"/>
              </a:ext>
            </a:extLst>
          </p:cNvPr>
          <p:cNvSpPr txBox="1"/>
          <p:nvPr/>
        </p:nvSpPr>
        <p:spPr>
          <a:xfrm>
            <a:off x="1017006" y="1320729"/>
            <a:ext cx="10157988" cy="4216539"/>
          </a:xfrm>
          <a:prstGeom prst="rect">
            <a:avLst/>
          </a:prstGeom>
          <a:noFill/>
        </p:spPr>
        <p:txBody>
          <a:bodyPr wrap="square" rtlCol="0">
            <a:spAutoFit/>
          </a:bodyPr>
          <a:lstStyle/>
          <a:p>
            <a:r>
              <a:rPr lang="es-ES" dirty="0"/>
              <a:t>Llega el momento de fusionar ramas. Tenemos dos ramas a las que hemos llamado </a:t>
            </a:r>
            <a:r>
              <a:rPr lang="es-ES" sz="1600" dirty="0">
                <a:latin typeface="Courier New" panose="02070309020205020404" pitchFamily="49" charset="0"/>
                <a:cs typeface="Courier New" panose="02070309020205020404" pitchFamily="49" charset="0"/>
              </a:rPr>
              <a:t>rama1</a:t>
            </a:r>
            <a:r>
              <a:rPr lang="es-ES" dirty="0"/>
              <a:t> y </a:t>
            </a:r>
            <a:r>
              <a:rPr lang="es-ES" sz="1600" dirty="0">
                <a:latin typeface="Courier New" panose="02070309020205020404" pitchFamily="49" charset="0"/>
                <a:cs typeface="Courier New" panose="02070309020205020404" pitchFamily="49" charset="0"/>
              </a:rPr>
              <a:t>rama2</a:t>
            </a:r>
            <a:r>
              <a:rPr lang="es-ES" dirty="0"/>
              <a:t>. Por supuesto, estos nombres no serían adecuados en un contexto de trabajo real, ya que no son descriptivos de la razón de ser de las ramas, y darán origen a confusión. Sin embargo, para el objetivo de esta diapositiva nos valen perfectamente. Bien, para fusionar </a:t>
            </a:r>
            <a:r>
              <a:rPr lang="es-ES" sz="1600" dirty="0">
                <a:latin typeface="Courier New" panose="02070309020205020404" pitchFamily="49" charset="0"/>
                <a:cs typeface="Courier New" panose="02070309020205020404" pitchFamily="49" charset="0"/>
              </a:rPr>
              <a:t>rama2</a:t>
            </a:r>
            <a:r>
              <a:rPr lang="es-ES" dirty="0"/>
              <a:t> con </a:t>
            </a:r>
            <a:r>
              <a:rPr lang="es-ES" sz="1600" dirty="0">
                <a:latin typeface="Courier New" panose="02070309020205020404" pitchFamily="49" charset="0"/>
                <a:cs typeface="Courier New" panose="02070309020205020404" pitchFamily="49" charset="0"/>
              </a:rPr>
              <a:t>rama1</a:t>
            </a:r>
            <a:r>
              <a:rPr lang="es-ES" dirty="0"/>
              <a:t>, empezaremos situándonos en la que queramos considerar como rama “absorbente”, no en la que sea rama “absorbida”. En este caso nos situaremos en rama1 con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checkout</a:t>
            </a:r>
            <a:r>
              <a:rPr lang="es-ES" sz="1600" dirty="0">
                <a:latin typeface="Courier New" panose="02070309020205020404" pitchFamily="49" charset="0"/>
                <a:cs typeface="Courier New" panose="02070309020205020404" pitchFamily="49" charset="0"/>
              </a:rPr>
              <a:t> rama1</a:t>
            </a:r>
            <a:r>
              <a:rPr lang="es-ES" dirty="0"/>
              <a:t>, y teclearemos:</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merge</a:t>
            </a:r>
            <a:r>
              <a:rPr lang="es-ES" sz="1600" dirty="0">
                <a:latin typeface="Courier New" panose="02070309020205020404" pitchFamily="49" charset="0"/>
                <a:cs typeface="Courier New" panose="02070309020205020404" pitchFamily="49" charset="0"/>
              </a:rPr>
              <a:t> rama2</a:t>
            </a:r>
          </a:p>
          <a:p>
            <a:r>
              <a:rPr lang="es-ES" dirty="0"/>
              <a:t>Si todo va bien, los cambios trabajados y </a:t>
            </a:r>
            <a:r>
              <a:rPr lang="es-ES" dirty="0" err="1"/>
              <a:t>commiteados</a:t>
            </a:r>
            <a:r>
              <a:rPr lang="es-ES" dirty="0"/>
              <a:t> en </a:t>
            </a:r>
            <a:r>
              <a:rPr lang="es-ES" sz="1600" dirty="0">
                <a:latin typeface="Courier New" panose="02070309020205020404" pitchFamily="49" charset="0"/>
                <a:cs typeface="Courier New" panose="02070309020205020404" pitchFamily="49" charset="0"/>
              </a:rPr>
              <a:t>rama2</a:t>
            </a:r>
            <a:r>
              <a:rPr lang="es-ES" dirty="0"/>
              <a:t> se integrarán al estado de trabajo de </a:t>
            </a:r>
            <a:r>
              <a:rPr lang="es-ES" sz="1600" dirty="0">
                <a:latin typeface="Courier New" panose="02070309020205020404" pitchFamily="49" charset="0"/>
                <a:cs typeface="Courier New" panose="02070309020205020404" pitchFamily="49" charset="0"/>
              </a:rPr>
              <a:t>rama1</a:t>
            </a:r>
            <a:r>
              <a:rPr lang="es-ES" dirty="0"/>
              <a:t>. Sin embargo, podría haber conflictos que impidieran la fusión. Por ejemplo, si </a:t>
            </a:r>
            <a:r>
              <a:rPr lang="es-ES" sz="1600" dirty="0">
                <a:latin typeface="Courier New" panose="02070309020205020404" pitchFamily="49" charset="0"/>
                <a:cs typeface="Courier New" panose="02070309020205020404" pitchFamily="49" charset="0"/>
              </a:rPr>
              <a:t>rama2</a:t>
            </a:r>
            <a:r>
              <a:rPr lang="es-ES" dirty="0"/>
              <a:t> tuviera cambios sin </a:t>
            </a:r>
            <a:r>
              <a:rPr lang="es-ES" dirty="0" err="1"/>
              <a:t>commitear</a:t>
            </a:r>
            <a:r>
              <a:rPr lang="es-ES" dirty="0"/>
              <a:t>, o si en ambas ramas se hicieran cambios en las mismas líneas del mismo archivo. En ese caso habría que resolver los cambios manualmente, antes de hacer la fusión.</a:t>
            </a:r>
          </a:p>
          <a:p>
            <a:endParaRPr lang="es-ES" dirty="0"/>
          </a:p>
          <a:p>
            <a:r>
              <a:rPr lang="es-ES" dirty="0"/>
              <a:t>Después de fusionar correctamente dos ramas, deberemos eliminar de nuestro equipo la rama absorbida. En este ejemplo usaríamos:</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branch</a:t>
            </a:r>
            <a:r>
              <a:rPr lang="es-ES" sz="1600" dirty="0">
                <a:latin typeface="Courier New" panose="02070309020205020404" pitchFamily="49" charset="0"/>
                <a:cs typeface="Courier New" panose="02070309020205020404" pitchFamily="49" charset="0"/>
              </a:rPr>
              <a:t> -d rama2</a:t>
            </a:r>
          </a:p>
        </p:txBody>
      </p:sp>
    </p:spTree>
    <p:extLst>
      <p:ext uri="{BB962C8B-B14F-4D97-AF65-F5344CB8AC3E}">
        <p14:creationId xmlns:p14="http://schemas.microsoft.com/office/powerpoint/2010/main" val="1157867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D6F49240-B350-C5E4-F147-61D0E1EE3D86}"/>
              </a:ext>
            </a:extLst>
          </p:cNvPr>
          <p:cNvSpPr txBox="1"/>
          <p:nvPr/>
        </p:nvSpPr>
        <p:spPr>
          <a:xfrm>
            <a:off x="5591897" y="307720"/>
            <a:ext cx="3790140" cy="646331"/>
          </a:xfrm>
          <a:prstGeom prst="rect">
            <a:avLst/>
          </a:prstGeom>
          <a:noFill/>
        </p:spPr>
        <p:txBody>
          <a:bodyPr wrap="none" rtlCol="0">
            <a:spAutoFit/>
          </a:bodyPr>
          <a:lstStyle/>
          <a:p>
            <a:r>
              <a:rPr lang="es-ES" sz="3600" b="1" dirty="0"/>
              <a:t>RAMAS: RESUMEN</a:t>
            </a:r>
          </a:p>
        </p:txBody>
      </p:sp>
      <p:sp>
        <p:nvSpPr>
          <p:cNvPr id="4" name="CuadroTexto 3">
            <a:extLst>
              <a:ext uri="{FF2B5EF4-FFF2-40B4-BE49-F238E27FC236}">
                <a16:creationId xmlns:a16="http://schemas.microsoft.com/office/drawing/2014/main" id="{AF3DCD5D-B9DE-F6FD-4B0F-58446DEB3026}"/>
              </a:ext>
            </a:extLst>
          </p:cNvPr>
          <p:cNvSpPr txBox="1"/>
          <p:nvPr/>
        </p:nvSpPr>
        <p:spPr>
          <a:xfrm>
            <a:off x="1149790" y="1674891"/>
            <a:ext cx="10031240" cy="3416320"/>
          </a:xfrm>
          <a:prstGeom prst="rect">
            <a:avLst/>
          </a:prstGeom>
          <a:noFill/>
        </p:spPr>
        <p:txBody>
          <a:bodyPr wrap="square" rtlCol="0">
            <a:spAutoFit/>
          </a:bodyPr>
          <a:lstStyle/>
          <a:p>
            <a:r>
              <a:rPr lang="es-ES" dirty="0"/>
              <a:t>Ahora tenemos una visión general del uso de ramas en modo local. Lo que hemos visto en la presentación incluye lo siguiente:</a:t>
            </a:r>
          </a:p>
          <a:p>
            <a:pPr marL="285750" indent="-285750">
              <a:buFont typeface="Arial" panose="020B0604020202020204" pitchFamily="34" charset="0"/>
              <a:buChar char="•"/>
            </a:pPr>
            <a:r>
              <a:rPr lang="es-ES" dirty="0"/>
              <a:t>Concepto general de las ramas. Qué son y cómo y para qué podemos usarlas en modo local.</a:t>
            </a:r>
          </a:p>
          <a:p>
            <a:pPr marL="285750" indent="-285750">
              <a:buFont typeface="Arial" panose="020B0604020202020204" pitchFamily="34" charset="0"/>
              <a:buChar char="•"/>
            </a:pPr>
            <a:r>
              <a:rPr lang="es-ES" dirty="0"/>
              <a:t>Cómo crear ramas.</a:t>
            </a:r>
          </a:p>
          <a:p>
            <a:pPr marL="285750" indent="-285750">
              <a:buFont typeface="Arial" panose="020B0604020202020204" pitchFamily="34" charset="0"/>
              <a:buChar char="•"/>
            </a:pPr>
            <a:r>
              <a:rPr lang="es-ES" dirty="0"/>
              <a:t>Cómo eliminar ramas.</a:t>
            </a:r>
          </a:p>
          <a:p>
            <a:pPr marL="285750" indent="-285750">
              <a:buFont typeface="Arial" panose="020B0604020202020204" pitchFamily="34" charset="0"/>
              <a:buChar char="•"/>
            </a:pPr>
            <a:r>
              <a:rPr lang="es-ES" dirty="0"/>
              <a:t>Cómo pasar de trabajar en una rama a otra.</a:t>
            </a:r>
          </a:p>
          <a:p>
            <a:pPr marL="285750" indent="-285750">
              <a:buFont typeface="Arial" panose="020B0604020202020204" pitchFamily="34" charset="0"/>
              <a:buChar char="•"/>
            </a:pPr>
            <a:r>
              <a:rPr lang="es-ES" dirty="0"/>
              <a:t>Cómo fusionar ramas.</a:t>
            </a:r>
          </a:p>
          <a:p>
            <a:pPr marL="285750" indent="-285750">
              <a:buFont typeface="Arial" panose="020B0604020202020204" pitchFamily="34" charset="0"/>
              <a:buChar char="•"/>
            </a:pPr>
            <a:r>
              <a:rPr lang="es-ES" dirty="0"/>
              <a:t>Cómo las ramas, convenientemente usadas, nos pueden ayudar a organizar nuestros </a:t>
            </a:r>
            <a:r>
              <a:rPr lang="es-ES" dirty="0" err="1"/>
              <a:t>commits</a:t>
            </a:r>
            <a:r>
              <a:rPr lang="es-ES" dirty="0"/>
              <a:t>.</a:t>
            </a:r>
          </a:p>
          <a:p>
            <a:endParaRPr lang="es-ES" dirty="0"/>
          </a:p>
          <a:p>
            <a:r>
              <a:rPr lang="es-ES" dirty="0"/>
              <a:t>Una cosa que deberemos aprender por nuestra cuenta, ya que depende del editor que empleemos y la plataforma, es a abrir, simultáneamente, un archivo en dos ramas diferentes. Así podremos comparar visualmente los cambios introducidos.</a:t>
            </a:r>
          </a:p>
        </p:txBody>
      </p:sp>
    </p:spTree>
    <p:extLst>
      <p:ext uri="{BB962C8B-B14F-4D97-AF65-F5344CB8AC3E}">
        <p14:creationId xmlns:p14="http://schemas.microsoft.com/office/powerpoint/2010/main" val="138024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123F6E15-C3A6-D4FA-D751-F22A5EC3D319}"/>
              </a:ext>
            </a:extLst>
          </p:cNvPr>
          <p:cNvSpPr txBox="1"/>
          <p:nvPr/>
        </p:nvSpPr>
        <p:spPr>
          <a:xfrm>
            <a:off x="1274487" y="2648362"/>
            <a:ext cx="9960863"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GitHub: el repositorio remoto</a:t>
            </a:r>
            <a:r>
              <a:rPr lang="es-ES" sz="5400" dirty="0">
                <a:solidFill>
                  <a:schemeClr val="bg1">
                    <a:lumMod val="75000"/>
                  </a:schemeClr>
                </a:solidFill>
              </a:rPr>
              <a:t>.</a:t>
            </a:r>
          </a:p>
        </p:txBody>
      </p:sp>
    </p:spTree>
    <p:extLst>
      <p:ext uri="{BB962C8B-B14F-4D97-AF65-F5344CB8AC3E}">
        <p14:creationId xmlns:p14="http://schemas.microsoft.com/office/powerpoint/2010/main" val="2279169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833AEDA0-9D2E-47B1-7C28-685CFA165C92}"/>
              </a:ext>
            </a:extLst>
          </p:cNvPr>
          <p:cNvSpPr txBox="1"/>
          <p:nvPr/>
        </p:nvSpPr>
        <p:spPr>
          <a:xfrm>
            <a:off x="5997158" y="307720"/>
            <a:ext cx="3230693" cy="646331"/>
          </a:xfrm>
          <a:prstGeom prst="rect">
            <a:avLst/>
          </a:prstGeom>
          <a:noFill/>
        </p:spPr>
        <p:txBody>
          <a:bodyPr wrap="none" rtlCol="0">
            <a:spAutoFit/>
          </a:bodyPr>
          <a:lstStyle/>
          <a:p>
            <a:r>
              <a:rPr lang="es-ES" sz="3600" b="1" dirty="0"/>
              <a:t>INTRODUCCIÓN</a:t>
            </a:r>
          </a:p>
        </p:txBody>
      </p:sp>
      <p:sp>
        <p:nvSpPr>
          <p:cNvPr id="4" name="CuadroTexto 3">
            <a:extLst>
              <a:ext uri="{FF2B5EF4-FFF2-40B4-BE49-F238E27FC236}">
                <a16:creationId xmlns:a16="http://schemas.microsoft.com/office/drawing/2014/main" id="{A031C86A-0CD3-8BB9-AD38-28899C9FEF24}"/>
              </a:ext>
            </a:extLst>
          </p:cNvPr>
          <p:cNvSpPr txBox="1"/>
          <p:nvPr/>
        </p:nvSpPr>
        <p:spPr>
          <a:xfrm>
            <a:off x="1005378" y="1305340"/>
            <a:ext cx="5432080" cy="4247317"/>
          </a:xfrm>
          <a:prstGeom prst="rect">
            <a:avLst/>
          </a:prstGeom>
          <a:noFill/>
        </p:spPr>
        <p:txBody>
          <a:bodyPr wrap="square" rtlCol="0">
            <a:spAutoFit/>
          </a:bodyPr>
          <a:lstStyle/>
          <a:p>
            <a:r>
              <a:rPr lang="es-ES" dirty="0"/>
              <a:t>Hasta ahora hemos estado trabajando en modo local, con GIT, para llevar un control de versionado de nuestro proyecto. Ha llegado el momento de publicarlo en remoto. Esto nos permitirá compartirlo con la comunidad de usuarios, o bien usarlo para colaborar con nuestro equipo de desarrolladores, de modo que compartamos el trabajo. Para ello vamos a usar la cuenta que creamos de GitHub al principio de esta presentación. Una vez que entramos en </a:t>
            </a:r>
            <a:r>
              <a:rPr lang="es-ES" dirty="0">
                <a:hlinkClick r:id="rId3"/>
              </a:rPr>
              <a:t>https://github.com</a:t>
            </a:r>
            <a:r>
              <a:rPr lang="es-ES" dirty="0"/>
              <a:t> y accedemos con nuestras credenciales llegaremos a nuestra página principal, que será parecida a la que vemos en esta diapositiva. A la izquierda aparecerá una lista de los repositorios remotos que tenemos (si es el caso). También veremos un botón verde (           ) para crear un nuevo repositorio.</a:t>
            </a:r>
          </a:p>
        </p:txBody>
      </p:sp>
      <p:pic>
        <p:nvPicPr>
          <p:cNvPr id="9" name="Imagen 8">
            <a:extLst>
              <a:ext uri="{FF2B5EF4-FFF2-40B4-BE49-F238E27FC236}">
                <a16:creationId xmlns:a16="http://schemas.microsoft.com/office/drawing/2014/main" id="{9A9438E3-80CA-E9BC-BDD5-FF6E82B5CD27}"/>
              </a:ext>
            </a:extLst>
          </p:cNvPr>
          <p:cNvPicPr>
            <a:picLocks noChangeAspect="1"/>
          </p:cNvPicPr>
          <p:nvPr/>
        </p:nvPicPr>
        <p:blipFill>
          <a:blip r:embed="rId4"/>
          <a:stretch>
            <a:fillRect/>
          </a:stretch>
        </p:blipFill>
        <p:spPr>
          <a:xfrm>
            <a:off x="6592096" y="1305340"/>
            <a:ext cx="5240797" cy="4086372"/>
          </a:xfrm>
          <a:prstGeom prst="rect">
            <a:avLst/>
          </a:prstGeom>
        </p:spPr>
      </p:pic>
      <p:pic>
        <p:nvPicPr>
          <p:cNvPr id="11" name="Imagen 10">
            <a:extLst>
              <a:ext uri="{FF2B5EF4-FFF2-40B4-BE49-F238E27FC236}">
                <a16:creationId xmlns:a16="http://schemas.microsoft.com/office/drawing/2014/main" id="{01F0886F-ABE6-4A48-F08A-FC54CF1644C0}"/>
              </a:ext>
            </a:extLst>
          </p:cNvPr>
          <p:cNvPicPr>
            <a:picLocks noChangeAspect="1"/>
          </p:cNvPicPr>
          <p:nvPr/>
        </p:nvPicPr>
        <p:blipFill>
          <a:blip r:embed="rId5"/>
          <a:stretch>
            <a:fillRect/>
          </a:stretch>
        </p:blipFill>
        <p:spPr>
          <a:xfrm>
            <a:off x="2665152" y="5230134"/>
            <a:ext cx="534581" cy="229106"/>
          </a:xfrm>
          <a:prstGeom prst="rect">
            <a:avLst/>
          </a:prstGeom>
        </p:spPr>
      </p:pic>
    </p:spTree>
    <p:extLst>
      <p:ext uri="{BB962C8B-B14F-4D97-AF65-F5344CB8AC3E}">
        <p14:creationId xmlns:p14="http://schemas.microsoft.com/office/powerpoint/2010/main" val="575477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4" name="CuadroTexto 3">
            <a:extLst>
              <a:ext uri="{FF2B5EF4-FFF2-40B4-BE49-F238E27FC236}">
                <a16:creationId xmlns:a16="http://schemas.microsoft.com/office/drawing/2014/main" id="{C9665E0E-E204-64F5-96D1-F0E5D738C86E}"/>
              </a:ext>
            </a:extLst>
          </p:cNvPr>
          <p:cNvSpPr txBox="1"/>
          <p:nvPr/>
        </p:nvSpPr>
        <p:spPr>
          <a:xfrm>
            <a:off x="2826838" y="2505669"/>
            <a:ext cx="7145236"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Seguridad en GitHub</a:t>
            </a:r>
            <a:endParaRPr lang="es-ES" sz="5400" dirty="0">
              <a:solidFill>
                <a:schemeClr val="bg1">
                  <a:lumMod val="75000"/>
                </a:schemeClr>
              </a:solidFill>
            </a:endParaRPr>
          </a:p>
        </p:txBody>
      </p:sp>
    </p:spTree>
    <p:extLst>
      <p:ext uri="{BB962C8B-B14F-4D97-AF65-F5344CB8AC3E}">
        <p14:creationId xmlns:p14="http://schemas.microsoft.com/office/powerpoint/2010/main" val="1251575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CFE01677-F425-18C1-B025-4AD788479B42}"/>
              </a:ext>
            </a:extLst>
          </p:cNvPr>
          <p:cNvSpPr txBox="1"/>
          <p:nvPr/>
        </p:nvSpPr>
        <p:spPr>
          <a:xfrm>
            <a:off x="5591897" y="307720"/>
            <a:ext cx="3573029" cy="646331"/>
          </a:xfrm>
          <a:prstGeom prst="rect">
            <a:avLst/>
          </a:prstGeom>
          <a:noFill/>
        </p:spPr>
        <p:txBody>
          <a:bodyPr wrap="none" rtlCol="0">
            <a:spAutoFit/>
          </a:bodyPr>
          <a:lstStyle/>
          <a:p>
            <a:r>
              <a:rPr lang="es-ES" sz="3600" b="1" dirty="0"/>
              <a:t>CREAR UN TOKEN</a:t>
            </a:r>
          </a:p>
        </p:txBody>
      </p:sp>
      <p:sp>
        <p:nvSpPr>
          <p:cNvPr id="4" name="CuadroTexto 3">
            <a:extLst>
              <a:ext uri="{FF2B5EF4-FFF2-40B4-BE49-F238E27FC236}">
                <a16:creationId xmlns:a16="http://schemas.microsoft.com/office/drawing/2014/main" id="{7DADF260-4EC1-5D1C-1ADD-FE111A39FBA6}"/>
              </a:ext>
            </a:extLst>
          </p:cNvPr>
          <p:cNvSpPr txBox="1"/>
          <p:nvPr/>
        </p:nvSpPr>
        <p:spPr>
          <a:xfrm>
            <a:off x="1249378" y="1539089"/>
            <a:ext cx="10121774" cy="3693319"/>
          </a:xfrm>
          <a:prstGeom prst="rect">
            <a:avLst/>
          </a:prstGeom>
          <a:noFill/>
        </p:spPr>
        <p:txBody>
          <a:bodyPr wrap="square" rtlCol="0">
            <a:spAutoFit/>
          </a:bodyPr>
          <a:lstStyle/>
          <a:p>
            <a:r>
              <a:rPr lang="es-ES" dirty="0"/>
              <a:t>En GitHub, un token es una clave que nos permitirá acceder a nuestra cuenta sin usar nuestra contraseña. Esto puede ser útil para aplicaciones o servicios que necesitan acceder a tu cuenta de GitHub, ya que puedes revocar el token en cualquier momento si ya no deseas que tengan acceso a tu cuenta.</a:t>
            </a:r>
          </a:p>
          <a:p>
            <a:endParaRPr lang="es-ES" dirty="0"/>
          </a:p>
          <a:p>
            <a:r>
              <a:rPr lang="es-ES" dirty="0"/>
              <a:t>Pulsaremos en el icono de nuestra cuenta y en la opción </a:t>
            </a:r>
            <a:r>
              <a:rPr lang="es-ES" b="1" i="1" dirty="0" err="1"/>
              <a:t>Settings</a:t>
            </a:r>
            <a:r>
              <a:rPr lang="es-ES" dirty="0"/>
              <a:t>. En la parte inferior del menú que aparece a la izquierda seleccionaremos </a:t>
            </a:r>
            <a:r>
              <a:rPr lang="es-ES" b="1" i="1" dirty="0" err="1"/>
              <a:t>Developer</a:t>
            </a:r>
            <a:r>
              <a:rPr lang="es-ES" b="1" i="1" dirty="0"/>
              <a:t> </a:t>
            </a:r>
            <a:r>
              <a:rPr lang="es-ES" b="1" i="1" dirty="0" err="1"/>
              <a:t>settings</a:t>
            </a:r>
            <a:r>
              <a:rPr lang="es-ES" dirty="0"/>
              <a:t>. Se abre otra vista. En el menú de la izquierda seleccionaremos </a:t>
            </a:r>
            <a:r>
              <a:rPr lang="es-ES" b="1" i="1" dirty="0"/>
              <a:t>Personal Access tokens</a:t>
            </a:r>
            <a:r>
              <a:rPr lang="es-ES" dirty="0"/>
              <a:t> y la opción </a:t>
            </a:r>
            <a:r>
              <a:rPr lang="es-ES" b="1" i="1" dirty="0"/>
              <a:t>Tokens (</a:t>
            </a:r>
            <a:r>
              <a:rPr lang="es-ES" b="1" i="1" dirty="0" err="1"/>
              <a:t>classic</a:t>
            </a:r>
            <a:r>
              <a:rPr lang="es-ES" b="1" i="1" dirty="0"/>
              <a:t>)</a:t>
            </a:r>
            <a:r>
              <a:rPr lang="es-ES" dirty="0"/>
              <a:t>. Una vez que hagamos clic sobre esta opción, en la parte superior derecha de la vista aparecerá el botón                        . Este nos permitirá crear un token que deberemos guardar a buen recaudo, ya que una vez creado GitHub no nos ofrece, por razones de seguridad, posibilidad de recuperarlo.</a:t>
            </a:r>
          </a:p>
          <a:p>
            <a:endParaRPr lang="es-ES" dirty="0"/>
          </a:p>
          <a:p>
            <a:r>
              <a:rPr lang="es-ES" dirty="0"/>
              <a:t>Un token se puede configurar, en el proceso de su creación, para que expire en un plazo predeterminado, o que no expire nunca.</a:t>
            </a:r>
          </a:p>
        </p:txBody>
      </p:sp>
      <p:pic>
        <p:nvPicPr>
          <p:cNvPr id="9" name="Imagen 8">
            <a:extLst>
              <a:ext uri="{FF2B5EF4-FFF2-40B4-BE49-F238E27FC236}">
                <a16:creationId xmlns:a16="http://schemas.microsoft.com/office/drawing/2014/main" id="{E1A68BAB-F2D0-B96B-D891-34276316B25F}"/>
              </a:ext>
            </a:extLst>
          </p:cNvPr>
          <p:cNvPicPr>
            <a:picLocks noChangeAspect="1"/>
          </p:cNvPicPr>
          <p:nvPr/>
        </p:nvPicPr>
        <p:blipFill>
          <a:blip r:embed="rId3"/>
          <a:stretch>
            <a:fillRect/>
          </a:stretch>
        </p:blipFill>
        <p:spPr>
          <a:xfrm>
            <a:off x="7513622" y="3524359"/>
            <a:ext cx="1259186" cy="258295"/>
          </a:xfrm>
          <a:prstGeom prst="rect">
            <a:avLst/>
          </a:prstGeom>
        </p:spPr>
      </p:pic>
    </p:spTree>
    <p:extLst>
      <p:ext uri="{BB962C8B-B14F-4D97-AF65-F5344CB8AC3E}">
        <p14:creationId xmlns:p14="http://schemas.microsoft.com/office/powerpoint/2010/main" val="1183433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4062DBC1-F3F2-16D9-FC8E-1104492B5854}"/>
              </a:ext>
            </a:extLst>
          </p:cNvPr>
          <p:cNvSpPr txBox="1"/>
          <p:nvPr/>
        </p:nvSpPr>
        <p:spPr>
          <a:xfrm>
            <a:off x="6091058" y="307720"/>
            <a:ext cx="2677721" cy="646331"/>
          </a:xfrm>
          <a:prstGeom prst="rect">
            <a:avLst/>
          </a:prstGeom>
          <a:noFill/>
        </p:spPr>
        <p:txBody>
          <a:bodyPr wrap="none" rtlCol="0">
            <a:spAutoFit/>
          </a:bodyPr>
          <a:lstStyle/>
          <a:p>
            <a:r>
              <a:rPr lang="es-ES" sz="3600" b="1" dirty="0"/>
              <a:t>LLAVE SSH (I)</a:t>
            </a:r>
          </a:p>
        </p:txBody>
      </p:sp>
      <p:sp>
        <p:nvSpPr>
          <p:cNvPr id="4" name="CuadroTexto 3">
            <a:extLst>
              <a:ext uri="{FF2B5EF4-FFF2-40B4-BE49-F238E27FC236}">
                <a16:creationId xmlns:a16="http://schemas.microsoft.com/office/drawing/2014/main" id="{66009912-D8A3-EE09-B1B5-303392399B3F}"/>
              </a:ext>
            </a:extLst>
          </p:cNvPr>
          <p:cNvSpPr txBox="1"/>
          <p:nvPr/>
        </p:nvSpPr>
        <p:spPr>
          <a:xfrm>
            <a:off x="773210" y="1174032"/>
            <a:ext cx="11208733" cy="5601533"/>
          </a:xfrm>
          <a:prstGeom prst="rect">
            <a:avLst/>
          </a:prstGeom>
          <a:noFill/>
        </p:spPr>
        <p:txBody>
          <a:bodyPr wrap="square" rtlCol="0">
            <a:spAutoFit/>
          </a:bodyPr>
          <a:lstStyle/>
          <a:p>
            <a:r>
              <a:rPr lang="es-ES" dirty="0"/>
              <a:t>Una llave SSH es un sistema de acceso seguro seguro alternativo a los tokens. Sin embargo, hay algunas diferencias importantes entre una llave SSH y un token. Por ejemplo, una llave SSH es utilizada específicamente para la autenticación en GitHub y se genera a partir de un par de claves criptográficas públicas y privadas, mientras que un token puede ser utilizado para acceder a diferentes servicios y aplicaciones en línea. Además, las llaves SSH son más seguras que los tokens, ya que utilizan criptografía de clave pública para proteger la comunicación entre el usuario y el servidor.</a:t>
            </a:r>
          </a:p>
          <a:p>
            <a:endParaRPr lang="es-ES" dirty="0"/>
          </a:p>
          <a:p>
            <a:r>
              <a:rPr lang="es-ES" dirty="0"/>
              <a:t>Una llave SSH la generamos tecleando en nuestro ordenador lo siguiente:</a:t>
            </a:r>
          </a:p>
          <a:p>
            <a:r>
              <a:rPr lang="es-ES" sz="1600" dirty="0" err="1">
                <a:latin typeface="Courier New" panose="02070309020205020404" pitchFamily="49" charset="0"/>
                <a:cs typeface="Courier New" panose="02070309020205020404" pitchFamily="49" charset="0"/>
              </a:rPr>
              <a:t>ssh-keygen</a:t>
            </a:r>
            <a:r>
              <a:rPr lang="es-ES" sz="1600" dirty="0">
                <a:latin typeface="Courier New" panose="02070309020205020404" pitchFamily="49" charset="0"/>
                <a:cs typeface="Courier New" panose="02070309020205020404" pitchFamily="49" charset="0"/>
              </a:rPr>
              <a:t> -t ed25519 -C “tu_email@example.com”</a:t>
            </a:r>
          </a:p>
          <a:p>
            <a:r>
              <a:rPr lang="es-ES" dirty="0"/>
              <a:t>donde </a:t>
            </a:r>
            <a:r>
              <a:rPr lang="es-ES" sz="1600" dirty="0">
                <a:latin typeface="Courier New" panose="02070309020205020404" pitchFamily="49" charset="0"/>
                <a:cs typeface="Courier New" panose="02070309020205020404" pitchFamily="49" charset="0"/>
              </a:rPr>
              <a:t>tu_email@example.com</a:t>
            </a:r>
            <a:r>
              <a:rPr lang="es-ES" dirty="0"/>
              <a:t> es tu propia dirección de correo electrónico. Si usas más de una, asegúrate de emplear la misma con la que te registraste en GitHub.</a:t>
            </a:r>
          </a:p>
          <a:p>
            <a:r>
              <a:rPr lang="es-ES" dirty="0"/>
              <a:t>La terminal te ofrece una ubicación en tu máquina para grabar la llave SSH. Puedes aceptar esa ubicación, pulsando la tecla ENTER, o proporcionar otra diferente. Lo que importa es que la llave SSH se quedará almacenada en tu máquina.</a:t>
            </a:r>
          </a:p>
          <a:p>
            <a:endParaRPr lang="es-ES" dirty="0"/>
          </a:p>
          <a:p>
            <a:r>
              <a:rPr lang="es-ES" dirty="0"/>
              <a:t>A continuación se te pide una </a:t>
            </a:r>
            <a:r>
              <a:rPr lang="es-ES" dirty="0" err="1"/>
              <a:t>passphrase</a:t>
            </a:r>
            <a:r>
              <a:rPr lang="es-ES" dirty="0"/>
              <a:t> para proteger el acceso con la llave SSH. Es una frase que tú eliges, para tener más seguridad que con una contraseña convencional.</a:t>
            </a:r>
          </a:p>
          <a:p>
            <a:r>
              <a:rPr lang="es-ES" dirty="0"/>
              <a:t>Finalmente, la terminal te informa de las ubicaciones en tu máquina de tu identificación (tu clave privada) y tu clave pública.</a:t>
            </a:r>
          </a:p>
          <a:p>
            <a:endParaRPr lang="es-ES" dirty="0"/>
          </a:p>
          <a:p>
            <a:endParaRPr lang="es-ES" dirty="0"/>
          </a:p>
        </p:txBody>
      </p:sp>
    </p:spTree>
    <p:extLst>
      <p:ext uri="{BB962C8B-B14F-4D97-AF65-F5344CB8AC3E}">
        <p14:creationId xmlns:p14="http://schemas.microsoft.com/office/powerpoint/2010/main" val="57879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42E514C1-AF8A-B1E7-1D49-73F4B2AD91B5}"/>
              </a:ext>
            </a:extLst>
          </p:cNvPr>
          <p:cNvSpPr txBox="1"/>
          <p:nvPr/>
        </p:nvSpPr>
        <p:spPr>
          <a:xfrm>
            <a:off x="6324601" y="307720"/>
            <a:ext cx="2321789" cy="646331"/>
          </a:xfrm>
          <a:prstGeom prst="rect">
            <a:avLst/>
          </a:prstGeom>
          <a:noFill/>
        </p:spPr>
        <p:txBody>
          <a:bodyPr wrap="none" rtlCol="0">
            <a:spAutoFit/>
          </a:bodyPr>
          <a:lstStyle/>
          <a:p>
            <a:r>
              <a:rPr lang="es-ES" sz="3600" b="1" dirty="0"/>
              <a:t>QUÉ ES GIT</a:t>
            </a:r>
          </a:p>
        </p:txBody>
      </p:sp>
      <p:sp>
        <p:nvSpPr>
          <p:cNvPr id="4" name="CuadroTexto 3">
            <a:extLst>
              <a:ext uri="{FF2B5EF4-FFF2-40B4-BE49-F238E27FC236}">
                <a16:creationId xmlns:a16="http://schemas.microsoft.com/office/drawing/2014/main" id="{0D74003F-F975-F153-6291-DB144BED9522}"/>
              </a:ext>
            </a:extLst>
          </p:cNvPr>
          <p:cNvSpPr txBox="1"/>
          <p:nvPr/>
        </p:nvSpPr>
        <p:spPr>
          <a:xfrm>
            <a:off x="1100138" y="1400175"/>
            <a:ext cx="10019896" cy="3970318"/>
          </a:xfrm>
          <a:prstGeom prst="rect">
            <a:avLst/>
          </a:prstGeom>
          <a:noFill/>
        </p:spPr>
        <p:txBody>
          <a:bodyPr wrap="square" rtlCol="0">
            <a:spAutoFit/>
          </a:bodyPr>
          <a:lstStyle/>
          <a:p>
            <a:r>
              <a:rPr lang="es-ES" dirty="0"/>
              <a:t>Brevemente, GIT es un Sistema de Control de Versiones (VCS, por sus siglas en inglés). Y ¿qué es eso? Un VCS es un sistema que nos ayuda a llevar un registro de los cambios que hacemos en un proyecto. ¿Te ha pasado que trabajas en un archivo y luego no te acuerdas de cuál es la versión más actualizada? Con Git eso no pasa, ya que puedes ver todos los cambios que se han hecho y volver a versiones anteriores si lo necesitas. Además, es muy útil cuando trabajas en equipo, ya que todos pueden ver los cambios y trabajar en la misma versión del proyecto.</a:t>
            </a:r>
          </a:p>
          <a:p>
            <a:endParaRPr lang="es-ES" dirty="0"/>
          </a:p>
          <a:p>
            <a:r>
              <a:rPr lang="es-ES" dirty="0"/>
              <a:t>¿Es GIT el único VCS que existe? No. Existen muchos otros, entre los que destacan:</a:t>
            </a:r>
          </a:p>
          <a:p>
            <a:pPr marL="285750" indent="-285750">
              <a:buFont typeface="Arial" panose="020B0604020202020204" pitchFamily="34" charset="0"/>
              <a:buChar char="•"/>
            </a:pPr>
            <a:r>
              <a:rPr lang="es-ES" dirty="0" err="1"/>
              <a:t>Subversion</a:t>
            </a:r>
            <a:endParaRPr lang="es-ES" dirty="0"/>
          </a:p>
          <a:p>
            <a:pPr marL="285750" indent="-285750">
              <a:buFont typeface="Arial" panose="020B0604020202020204" pitchFamily="34" charset="0"/>
              <a:buChar char="•"/>
            </a:pPr>
            <a:r>
              <a:rPr lang="es-ES" dirty="0"/>
              <a:t>Mercurial</a:t>
            </a:r>
          </a:p>
          <a:p>
            <a:pPr marL="285750" indent="-285750">
              <a:buFont typeface="Arial" panose="020B0604020202020204" pitchFamily="34" charset="0"/>
              <a:buChar char="•"/>
            </a:pPr>
            <a:r>
              <a:rPr lang="es-ES" dirty="0" err="1"/>
              <a:t>Bitbucket</a:t>
            </a:r>
            <a:endParaRPr lang="es-ES" dirty="0"/>
          </a:p>
          <a:p>
            <a:endParaRPr lang="es-ES" dirty="0"/>
          </a:p>
          <a:p>
            <a:r>
              <a:rPr lang="es-ES" dirty="0"/>
              <a:t>En esta presentación nos vamos a centrar en GIT, por ser el más conocido, con una curva de aprendizaje suave, y el más requerido en el ámbito laboral.</a:t>
            </a:r>
          </a:p>
        </p:txBody>
      </p:sp>
    </p:spTree>
    <p:extLst>
      <p:ext uri="{BB962C8B-B14F-4D97-AF65-F5344CB8AC3E}">
        <p14:creationId xmlns:p14="http://schemas.microsoft.com/office/powerpoint/2010/main" val="1923754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C3367EFF-8994-0E93-4579-F69CD896F493}"/>
              </a:ext>
            </a:extLst>
          </p:cNvPr>
          <p:cNvSpPr txBox="1"/>
          <p:nvPr/>
        </p:nvSpPr>
        <p:spPr>
          <a:xfrm>
            <a:off x="6091058" y="307720"/>
            <a:ext cx="2801151" cy="646331"/>
          </a:xfrm>
          <a:prstGeom prst="rect">
            <a:avLst/>
          </a:prstGeom>
          <a:noFill/>
        </p:spPr>
        <p:txBody>
          <a:bodyPr wrap="none" rtlCol="0">
            <a:spAutoFit/>
          </a:bodyPr>
          <a:lstStyle/>
          <a:p>
            <a:r>
              <a:rPr lang="es-ES" sz="3600" b="1" dirty="0"/>
              <a:t>LLAVE SSH (II)</a:t>
            </a:r>
          </a:p>
        </p:txBody>
      </p:sp>
      <p:sp>
        <p:nvSpPr>
          <p:cNvPr id="4" name="CuadroTexto 3">
            <a:extLst>
              <a:ext uri="{FF2B5EF4-FFF2-40B4-BE49-F238E27FC236}">
                <a16:creationId xmlns:a16="http://schemas.microsoft.com/office/drawing/2014/main" id="{236A3793-B876-ABF6-26EC-7872F4A57AA0}"/>
              </a:ext>
            </a:extLst>
          </p:cNvPr>
          <p:cNvSpPr txBox="1"/>
          <p:nvPr/>
        </p:nvSpPr>
        <p:spPr>
          <a:xfrm>
            <a:off x="1202186" y="1597728"/>
            <a:ext cx="9777743" cy="3662541"/>
          </a:xfrm>
          <a:prstGeom prst="rect">
            <a:avLst/>
          </a:prstGeom>
          <a:noFill/>
        </p:spPr>
        <p:txBody>
          <a:bodyPr wrap="square" rtlCol="0">
            <a:spAutoFit/>
          </a:bodyPr>
          <a:lstStyle/>
          <a:p>
            <a:r>
              <a:rPr lang="es-ES" dirty="0"/>
              <a:t>También se muestra en la terminal la huella de la llave (</a:t>
            </a:r>
            <a:r>
              <a:rPr lang="es-ES" dirty="0" err="1"/>
              <a:t>The</a:t>
            </a:r>
            <a:r>
              <a:rPr lang="es-ES" dirty="0"/>
              <a:t> </a:t>
            </a:r>
            <a:r>
              <a:rPr lang="es-ES" dirty="0" err="1"/>
              <a:t>key</a:t>
            </a:r>
            <a:r>
              <a:rPr lang="es-ES" dirty="0"/>
              <a:t> </a:t>
            </a:r>
            <a:r>
              <a:rPr lang="es-ES" dirty="0" err="1"/>
              <a:t>fingerprint</a:t>
            </a:r>
            <a:r>
              <a:rPr lang="es-ES" dirty="0"/>
              <a:t>). Esta huella digital es una cadena de caracteres alfanuméricos única que identifica la clave pública del servidor y se utiliza para verificar su autenticidad en los servicios que lo requieran, por lo que deberás anotarla y guardarla en lugar seguro.</a:t>
            </a:r>
          </a:p>
          <a:p>
            <a:r>
              <a:rPr lang="es-ES" dirty="0"/>
              <a:t>Además te aparece la imagen aleatoria de la llave. Es una especie de ”imagen” generada con caracteres ASCII. Cópiala y guárdala en lugar seguro, porque puedes llegar a necesitarla para acceder a determinados servicios en línea. Es una representación visual de la clave pública de tu llave SSH. Se basa en un algoritmo seguro que genera una imagen única para cada clave pública.</a:t>
            </a:r>
          </a:p>
          <a:p>
            <a:endParaRPr lang="es-ES" dirty="0"/>
          </a:p>
          <a:p>
            <a:r>
              <a:rPr lang="es-ES" dirty="0"/>
              <a:t>La clave pública debes guardarla también en lugar seguro. Puedes copiarla en el portapapeles con el comando siguiente:</a:t>
            </a:r>
          </a:p>
          <a:p>
            <a:endParaRPr lang="es-ES" dirty="0"/>
          </a:p>
          <a:p>
            <a:r>
              <a:rPr lang="es-ES" sz="1600" dirty="0" err="1">
                <a:latin typeface="Courier New" panose="02070309020205020404" pitchFamily="49" charset="0"/>
                <a:cs typeface="Courier New" panose="02070309020205020404" pitchFamily="49" charset="0"/>
              </a:rPr>
              <a:t>pbcopy</a:t>
            </a:r>
            <a:r>
              <a:rPr lang="es-ES" sz="1600" dirty="0">
                <a:latin typeface="Courier New" panose="02070309020205020404" pitchFamily="49" charset="0"/>
                <a:cs typeface="Courier New" panose="02070309020205020404" pitchFamily="49" charset="0"/>
              </a:rPr>
              <a:t> &lt; ~/.</a:t>
            </a:r>
            <a:r>
              <a:rPr lang="es-ES" sz="1600" dirty="0" err="1">
                <a:latin typeface="Courier New" panose="02070309020205020404" pitchFamily="49" charset="0"/>
                <a:cs typeface="Courier New" panose="02070309020205020404" pitchFamily="49" charset="0"/>
              </a:rPr>
              <a:t>ssh</a:t>
            </a:r>
            <a:r>
              <a:rPr lang="es-ES" sz="1600" dirty="0">
                <a:latin typeface="Courier New" panose="02070309020205020404" pitchFamily="49" charset="0"/>
                <a:cs typeface="Courier New" panose="02070309020205020404" pitchFamily="49" charset="0"/>
              </a:rPr>
              <a:t>/id_ed25519.pub</a:t>
            </a:r>
          </a:p>
        </p:txBody>
      </p:sp>
    </p:spTree>
    <p:extLst>
      <p:ext uri="{BB962C8B-B14F-4D97-AF65-F5344CB8AC3E}">
        <p14:creationId xmlns:p14="http://schemas.microsoft.com/office/powerpoint/2010/main" val="2812140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9DD4D776-A95D-20D7-D355-E6E4586B2099}"/>
              </a:ext>
            </a:extLst>
          </p:cNvPr>
          <p:cNvSpPr txBox="1"/>
          <p:nvPr/>
        </p:nvSpPr>
        <p:spPr>
          <a:xfrm>
            <a:off x="6091058" y="307720"/>
            <a:ext cx="2924583" cy="646331"/>
          </a:xfrm>
          <a:prstGeom prst="rect">
            <a:avLst/>
          </a:prstGeom>
          <a:noFill/>
        </p:spPr>
        <p:txBody>
          <a:bodyPr wrap="none" rtlCol="0">
            <a:spAutoFit/>
          </a:bodyPr>
          <a:lstStyle/>
          <a:p>
            <a:r>
              <a:rPr lang="es-ES" sz="3600" b="1" dirty="0"/>
              <a:t>LLAVE SSH (III)</a:t>
            </a:r>
          </a:p>
        </p:txBody>
      </p:sp>
      <p:sp>
        <p:nvSpPr>
          <p:cNvPr id="4" name="CuadroTexto 3">
            <a:extLst>
              <a:ext uri="{FF2B5EF4-FFF2-40B4-BE49-F238E27FC236}">
                <a16:creationId xmlns:a16="http://schemas.microsoft.com/office/drawing/2014/main" id="{19143BEC-907C-BCF4-B1AB-4262C995F78D}"/>
              </a:ext>
            </a:extLst>
          </p:cNvPr>
          <p:cNvSpPr txBox="1"/>
          <p:nvPr/>
        </p:nvSpPr>
        <p:spPr>
          <a:xfrm>
            <a:off x="1104523" y="1575303"/>
            <a:ext cx="4780229" cy="3970318"/>
          </a:xfrm>
          <a:prstGeom prst="rect">
            <a:avLst/>
          </a:prstGeom>
          <a:noFill/>
        </p:spPr>
        <p:txBody>
          <a:bodyPr wrap="square" rtlCol="0">
            <a:spAutoFit/>
          </a:bodyPr>
          <a:lstStyle/>
          <a:p>
            <a:r>
              <a:rPr lang="es-ES" dirty="0"/>
              <a:t>A continuación vamos a proporcionar a GitHub nuestra clave pública, para que nos pueda servir en el futuro como modo de autenticación de nuestra cuenta. Para ello haremos clic en el avatar que tenemos, que aparece en la parte superior derecha de la vista de GitHub, y elegiremos </a:t>
            </a:r>
            <a:r>
              <a:rPr lang="es-ES" b="1" i="1" dirty="0" err="1"/>
              <a:t>Settings</a:t>
            </a:r>
            <a:r>
              <a:rPr lang="es-ES" dirty="0"/>
              <a:t>. En el menú del lateral izquierdo seleccionaremos </a:t>
            </a:r>
            <a:r>
              <a:rPr lang="es-ES" b="1" i="1" dirty="0"/>
              <a:t>SSH and GPG </a:t>
            </a:r>
            <a:r>
              <a:rPr lang="es-ES" b="1" i="1" dirty="0" err="1"/>
              <a:t>keys</a:t>
            </a:r>
            <a:r>
              <a:rPr lang="es-ES" dirty="0"/>
              <a:t>. Haremos clic en el botón                 . Se nos abre un cuadro de texto donde pegaremos la clave pública que copiamos en la diapositiva anterior. Haremos clic en el botón                  y la clave pública quedará almacenada en nuestra cuenta de GitHub.</a:t>
            </a:r>
          </a:p>
        </p:txBody>
      </p:sp>
      <p:pic>
        <p:nvPicPr>
          <p:cNvPr id="9" name="Imagen 8">
            <a:extLst>
              <a:ext uri="{FF2B5EF4-FFF2-40B4-BE49-F238E27FC236}">
                <a16:creationId xmlns:a16="http://schemas.microsoft.com/office/drawing/2014/main" id="{6D888107-4171-B4CF-451C-E99B348C2D1A}"/>
              </a:ext>
            </a:extLst>
          </p:cNvPr>
          <p:cNvPicPr>
            <a:picLocks noChangeAspect="1"/>
          </p:cNvPicPr>
          <p:nvPr/>
        </p:nvPicPr>
        <p:blipFill>
          <a:blip r:embed="rId3"/>
          <a:stretch>
            <a:fillRect/>
          </a:stretch>
        </p:blipFill>
        <p:spPr>
          <a:xfrm>
            <a:off x="3533956" y="3846228"/>
            <a:ext cx="840601" cy="245836"/>
          </a:xfrm>
          <a:prstGeom prst="rect">
            <a:avLst/>
          </a:prstGeom>
        </p:spPr>
      </p:pic>
      <p:pic>
        <p:nvPicPr>
          <p:cNvPr id="11" name="Imagen 10">
            <a:extLst>
              <a:ext uri="{FF2B5EF4-FFF2-40B4-BE49-F238E27FC236}">
                <a16:creationId xmlns:a16="http://schemas.microsoft.com/office/drawing/2014/main" id="{F1E3D81A-DF77-85F0-FF93-60FAF7812546}"/>
              </a:ext>
            </a:extLst>
          </p:cNvPr>
          <p:cNvPicPr>
            <a:picLocks noChangeAspect="1"/>
          </p:cNvPicPr>
          <p:nvPr/>
        </p:nvPicPr>
        <p:blipFill>
          <a:blip r:embed="rId4"/>
          <a:stretch>
            <a:fillRect/>
          </a:stretch>
        </p:blipFill>
        <p:spPr>
          <a:xfrm>
            <a:off x="3503690" y="4652210"/>
            <a:ext cx="901134" cy="268106"/>
          </a:xfrm>
          <a:prstGeom prst="rect">
            <a:avLst/>
          </a:prstGeom>
        </p:spPr>
      </p:pic>
      <p:pic>
        <p:nvPicPr>
          <p:cNvPr id="13" name="Imagen 12">
            <a:extLst>
              <a:ext uri="{FF2B5EF4-FFF2-40B4-BE49-F238E27FC236}">
                <a16:creationId xmlns:a16="http://schemas.microsoft.com/office/drawing/2014/main" id="{38A12CD3-3EB2-ABB3-0539-7F01050998C5}"/>
              </a:ext>
            </a:extLst>
          </p:cNvPr>
          <p:cNvPicPr>
            <a:picLocks noChangeAspect="1"/>
          </p:cNvPicPr>
          <p:nvPr/>
        </p:nvPicPr>
        <p:blipFill>
          <a:blip r:embed="rId5"/>
          <a:stretch>
            <a:fillRect/>
          </a:stretch>
        </p:blipFill>
        <p:spPr>
          <a:xfrm>
            <a:off x="6091058" y="1330861"/>
            <a:ext cx="5339191" cy="3985212"/>
          </a:xfrm>
          <a:prstGeom prst="rect">
            <a:avLst/>
          </a:prstGeom>
        </p:spPr>
      </p:pic>
    </p:spTree>
    <p:extLst>
      <p:ext uri="{BB962C8B-B14F-4D97-AF65-F5344CB8AC3E}">
        <p14:creationId xmlns:p14="http://schemas.microsoft.com/office/powerpoint/2010/main" val="3845230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8151FD0D-3255-C24C-43DE-5DDB8AC1A228}"/>
              </a:ext>
            </a:extLst>
          </p:cNvPr>
          <p:cNvSpPr txBox="1"/>
          <p:nvPr/>
        </p:nvSpPr>
        <p:spPr>
          <a:xfrm>
            <a:off x="5591897" y="371192"/>
            <a:ext cx="3941402" cy="646331"/>
          </a:xfrm>
          <a:prstGeom prst="rect">
            <a:avLst/>
          </a:prstGeom>
          <a:noFill/>
        </p:spPr>
        <p:txBody>
          <a:bodyPr wrap="square" rtlCol="0">
            <a:spAutoFit/>
          </a:bodyPr>
          <a:lstStyle/>
          <a:p>
            <a:r>
              <a:rPr lang="es-ES" sz="3600" b="1" dirty="0"/>
              <a:t>ACCESO SEGURO (I)</a:t>
            </a:r>
          </a:p>
        </p:txBody>
      </p:sp>
      <p:sp>
        <p:nvSpPr>
          <p:cNvPr id="4" name="CuadroTexto 3">
            <a:extLst>
              <a:ext uri="{FF2B5EF4-FFF2-40B4-BE49-F238E27FC236}">
                <a16:creationId xmlns:a16="http://schemas.microsoft.com/office/drawing/2014/main" id="{EC55818B-4B84-7A98-CDF6-57846AD32465}"/>
              </a:ext>
            </a:extLst>
          </p:cNvPr>
          <p:cNvSpPr txBox="1"/>
          <p:nvPr/>
        </p:nvSpPr>
        <p:spPr>
          <a:xfrm>
            <a:off x="1161861" y="1092551"/>
            <a:ext cx="9868277" cy="369332"/>
          </a:xfrm>
          <a:prstGeom prst="rect">
            <a:avLst/>
          </a:prstGeom>
          <a:noFill/>
        </p:spPr>
        <p:txBody>
          <a:bodyPr wrap="square" rtlCol="0">
            <a:spAutoFit/>
          </a:bodyPr>
          <a:lstStyle/>
          <a:p>
            <a:r>
              <a:rPr lang="es-ES" dirty="0"/>
              <a:t>Ahora que ya tenemos un token y una llave SSH, ¿qué hacemos con estos dos sistemas de seguridad?</a:t>
            </a:r>
          </a:p>
        </p:txBody>
      </p:sp>
      <p:sp>
        <p:nvSpPr>
          <p:cNvPr id="5" name="CuadroTexto 4">
            <a:extLst>
              <a:ext uri="{FF2B5EF4-FFF2-40B4-BE49-F238E27FC236}">
                <a16:creationId xmlns:a16="http://schemas.microsoft.com/office/drawing/2014/main" id="{8D624E21-E127-33C7-4E09-222E755CAB31}"/>
              </a:ext>
            </a:extLst>
          </p:cNvPr>
          <p:cNvSpPr txBox="1"/>
          <p:nvPr/>
        </p:nvSpPr>
        <p:spPr>
          <a:xfrm>
            <a:off x="1161860" y="1536911"/>
            <a:ext cx="9575549" cy="4308872"/>
          </a:xfrm>
          <a:prstGeom prst="rect">
            <a:avLst/>
          </a:prstGeom>
          <a:noFill/>
        </p:spPr>
        <p:txBody>
          <a:bodyPr wrap="square" rtlCol="0">
            <a:spAutoFit/>
          </a:bodyPr>
          <a:lstStyle/>
          <a:p>
            <a:r>
              <a:rPr lang="es-ES" b="1" dirty="0"/>
              <a:t>ACCESO CON TOKEN</a:t>
            </a:r>
          </a:p>
          <a:p>
            <a:r>
              <a:rPr lang="es-ES" dirty="0"/>
              <a:t>En ocasiones, para poder subir proyectos a repositorios remotos, se nos pedirá </a:t>
            </a:r>
            <a:r>
              <a:rPr lang="es-ES" dirty="0" err="1"/>
              <a:t>autenticación.En</a:t>
            </a:r>
            <a:r>
              <a:rPr lang="es-ES" dirty="0"/>
              <a:t> ese caso podremos usar el token en lugar de la contraseña.</a:t>
            </a:r>
          </a:p>
          <a:p>
            <a:endParaRPr lang="es-ES" dirty="0"/>
          </a:p>
          <a:p>
            <a:r>
              <a:rPr lang="es-ES" dirty="0"/>
              <a:t>También podemos usar el token para conectarnos a GitHub desde Python. Por ejemplo, observa el siguiente código:</a:t>
            </a:r>
          </a:p>
          <a:p>
            <a:endParaRPr lang="es-ES" dirty="0"/>
          </a:p>
          <a:p>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requests</a:t>
            </a:r>
            <a:endParaRPr lang="es-ES" sz="1600" dirty="0">
              <a:latin typeface="Courier New" panose="02070309020205020404" pitchFamily="49" charset="0"/>
              <a:cs typeface="Courier New" panose="02070309020205020404" pitchFamily="49" charset="0"/>
            </a:endParaRPr>
          </a:p>
          <a:p>
            <a:endParaRPr lang="es-ES" sz="1600" dirty="0">
              <a:latin typeface="Courier New" panose="02070309020205020404" pitchFamily="49" charset="0"/>
              <a:cs typeface="Courier New" panose="02070309020205020404" pitchFamily="49" charset="0"/>
            </a:endParaRPr>
          </a:p>
          <a:p>
            <a:r>
              <a:rPr lang="es-ES" sz="1600" dirty="0" err="1">
                <a:latin typeface="Courier New" panose="02070309020205020404" pitchFamily="49" charset="0"/>
                <a:cs typeface="Courier New" panose="02070309020205020404" pitchFamily="49" charset="0"/>
              </a:rPr>
              <a:t>url</a:t>
            </a:r>
            <a:r>
              <a:rPr lang="es-ES" sz="1600" dirty="0">
                <a:latin typeface="Courier New" panose="02070309020205020404" pitchFamily="49" charset="0"/>
                <a:cs typeface="Courier New" panose="02070309020205020404" pitchFamily="49" charset="0"/>
              </a:rPr>
              <a:t> = 'https://</a:t>
            </a:r>
            <a:r>
              <a:rPr lang="es-ES" sz="1600" dirty="0" err="1">
                <a:latin typeface="Courier New" panose="02070309020205020404" pitchFamily="49" charset="0"/>
                <a:cs typeface="Courier New" panose="02070309020205020404" pitchFamily="49" charset="0"/>
              </a:rPr>
              <a:t>api.github.com</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user</a:t>
            </a:r>
            <a:r>
              <a:rPr lang="es-ES" sz="1600" dirty="0">
                <a:latin typeface="Courier New" panose="02070309020205020404" pitchFamily="49" charset="0"/>
                <a:cs typeface="Courier New" panose="02070309020205020404" pitchFamily="49" charset="0"/>
              </a:rPr>
              <a:t>/repos'</a:t>
            </a:r>
          </a:p>
          <a:p>
            <a:r>
              <a:rPr lang="es-ES" sz="1600" dirty="0" err="1">
                <a:latin typeface="Courier New" panose="02070309020205020404" pitchFamily="49" charset="0"/>
                <a:cs typeface="Courier New" panose="02070309020205020404" pitchFamily="49" charset="0"/>
              </a:rPr>
              <a:t>headers</a:t>
            </a:r>
            <a:r>
              <a:rPr lang="es-ES" sz="1600" dirty="0">
                <a:latin typeface="Courier New" panose="02070309020205020404" pitchFamily="49" charset="0"/>
                <a:cs typeface="Courier New" panose="02070309020205020404" pitchFamily="49" charset="0"/>
              </a:rPr>
              <a:t> = {'</a:t>
            </a:r>
            <a:r>
              <a:rPr lang="es-ES" sz="1600" dirty="0" err="1">
                <a:latin typeface="Courier New" panose="02070309020205020404" pitchFamily="49" charset="0"/>
                <a:cs typeface="Courier New" panose="02070309020205020404" pitchFamily="49" charset="0"/>
              </a:rPr>
              <a:t>Authorization</a:t>
            </a:r>
            <a:r>
              <a:rPr lang="es-ES" sz="1600" dirty="0">
                <a:latin typeface="Courier New" panose="02070309020205020404" pitchFamily="49" charset="0"/>
                <a:cs typeface="Courier New" panose="02070309020205020404" pitchFamily="49" charset="0"/>
              </a:rPr>
              <a:t>': 'Token </a:t>
            </a:r>
            <a:r>
              <a:rPr lang="es-ES" sz="1600" dirty="0" err="1">
                <a:latin typeface="Courier New" panose="02070309020205020404" pitchFamily="49" charset="0"/>
                <a:cs typeface="Courier New" panose="02070309020205020404" pitchFamily="49" charset="0"/>
              </a:rPr>
              <a:t>tu_token</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response = </a:t>
            </a:r>
            <a:r>
              <a:rPr lang="es-ES" sz="1600" dirty="0" err="1">
                <a:latin typeface="Courier New" panose="02070309020205020404" pitchFamily="49" charset="0"/>
                <a:cs typeface="Courier New" panose="02070309020205020404" pitchFamily="49" charset="0"/>
              </a:rPr>
              <a:t>requests.get</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url</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headers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headers</a:t>
            </a:r>
            <a:r>
              <a:rPr lang="es-ES" sz="1600" dirty="0">
                <a:latin typeface="Courier New" panose="02070309020205020404" pitchFamily="49" charset="0"/>
                <a:cs typeface="Courier New" panose="02070309020205020404" pitchFamily="49" charset="0"/>
              </a:rPr>
              <a:t>)</a:t>
            </a:r>
          </a:p>
          <a:p>
            <a:endParaRPr lang="es-ES" sz="1600" dirty="0">
              <a:latin typeface="Courier New" panose="02070309020205020404" pitchFamily="49" charset="0"/>
              <a:cs typeface="Courier New" panose="02070309020205020404" pitchFamily="49" charset="0"/>
            </a:endParaRPr>
          </a:p>
          <a:p>
            <a:r>
              <a:rPr lang="es-ES" sz="1600" dirty="0" err="1">
                <a:latin typeface="Courier New" panose="02070309020205020404" pitchFamily="49" charset="0"/>
                <a:cs typeface="Courier New" panose="02070309020205020404" pitchFamily="49" charset="0"/>
              </a:rPr>
              <a:t>print</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response.json</a:t>
            </a:r>
            <a:r>
              <a:rPr lang="es-ES" sz="1600" dirty="0">
                <a:latin typeface="Courier New" panose="02070309020205020404" pitchFamily="49" charset="0"/>
                <a:cs typeface="Courier New" panose="02070309020205020404" pitchFamily="49" charset="0"/>
              </a:rPr>
              <a:t>())</a:t>
            </a:r>
          </a:p>
          <a:p>
            <a:endParaRPr lang="es-ES" dirty="0"/>
          </a:p>
          <a:p>
            <a:r>
              <a:rPr lang="es-ES" dirty="0"/>
              <a:t>donde </a:t>
            </a:r>
            <a:r>
              <a:rPr lang="es-ES" sz="1600" dirty="0" err="1">
                <a:latin typeface="Courier New" panose="02070309020205020404" pitchFamily="49" charset="0"/>
                <a:cs typeface="Courier New" panose="02070309020205020404" pitchFamily="49" charset="0"/>
              </a:rPr>
              <a:t>tu_token</a:t>
            </a:r>
            <a:r>
              <a:rPr lang="es-ES" dirty="0"/>
              <a:t> es el token que te generó GitHub.</a:t>
            </a:r>
          </a:p>
        </p:txBody>
      </p:sp>
    </p:spTree>
    <p:extLst>
      <p:ext uri="{BB962C8B-B14F-4D97-AF65-F5344CB8AC3E}">
        <p14:creationId xmlns:p14="http://schemas.microsoft.com/office/powerpoint/2010/main" val="1040685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4" name="CuadroTexto 3">
            <a:extLst>
              <a:ext uri="{FF2B5EF4-FFF2-40B4-BE49-F238E27FC236}">
                <a16:creationId xmlns:a16="http://schemas.microsoft.com/office/drawing/2014/main" id="{DE41942B-571D-EBAB-2E2A-1CB712BE9359}"/>
              </a:ext>
            </a:extLst>
          </p:cNvPr>
          <p:cNvSpPr txBox="1"/>
          <p:nvPr/>
        </p:nvSpPr>
        <p:spPr>
          <a:xfrm>
            <a:off x="5252936" y="364897"/>
            <a:ext cx="4456774" cy="646331"/>
          </a:xfrm>
          <a:prstGeom prst="rect">
            <a:avLst/>
          </a:prstGeom>
          <a:noFill/>
        </p:spPr>
        <p:txBody>
          <a:bodyPr wrap="square" rtlCol="0">
            <a:spAutoFit/>
          </a:bodyPr>
          <a:lstStyle/>
          <a:p>
            <a:r>
              <a:rPr lang="es-ES" sz="3600" b="1" dirty="0"/>
              <a:t>ACCESO SEGURO (y II)</a:t>
            </a:r>
          </a:p>
        </p:txBody>
      </p:sp>
      <p:sp>
        <p:nvSpPr>
          <p:cNvPr id="5" name="CuadroTexto 4">
            <a:extLst>
              <a:ext uri="{FF2B5EF4-FFF2-40B4-BE49-F238E27FC236}">
                <a16:creationId xmlns:a16="http://schemas.microsoft.com/office/drawing/2014/main" id="{CAB80E00-20CA-479A-C34C-B69377489815}"/>
              </a:ext>
            </a:extLst>
          </p:cNvPr>
          <p:cNvSpPr txBox="1"/>
          <p:nvPr/>
        </p:nvSpPr>
        <p:spPr>
          <a:xfrm>
            <a:off x="1041149" y="1321806"/>
            <a:ext cx="10248522" cy="4216539"/>
          </a:xfrm>
          <a:prstGeom prst="rect">
            <a:avLst/>
          </a:prstGeom>
          <a:noFill/>
        </p:spPr>
        <p:txBody>
          <a:bodyPr wrap="square" rtlCol="0">
            <a:spAutoFit/>
          </a:bodyPr>
          <a:lstStyle/>
          <a:p>
            <a:r>
              <a:rPr lang="es-ES" b="1" dirty="0"/>
              <a:t>ACCESO CON SSH.</a:t>
            </a:r>
          </a:p>
          <a:p>
            <a:r>
              <a:rPr lang="es-ES" dirty="0"/>
              <a:t>Para usar la llave SSH para autenticarnos con GitHub (dando por hecho que ya hayamos generado la llave y le hayamos proporcionado a GitHub nuestra clave pública), teclearemos el siguiente comando:</a:t>
            </a:r>
          </a:p>
          <a:p>
            <a:endParaRPr lang="es-ES" dirty="0"/>
          </a:p>
          <a:p>
            <a:r>
              <a:rPr lang="es-ES" sz="1600" dirty="0" err="1">
                <a:latin typeface="Courier New" panose="02070309020205020404" pitchFamily="49" charset="0"/>
                <a:cs typeface="Courier New" panose="02070309020205020404" pitchFamily="49" charset="0"/>
              </a:rPr>
              <a:t>ssh</a:t>
            </a:r>
            <a:r>
              <a:rPr lang="es-ES" sz="1600" dirty="0">
                <a:latin typeface="Courier New" panose="02070309020205020404" pitchFamily="49" charset="0"/>
                <a:cs typeface="Courier New" panose="02070309020205020404" pitchFamily="49" charset="0"/>
              </a:rPr>
              <a:t> -T git@github.com</a:t>
            </a:r>
          </a:p>
          <a:p>
            <a:endParaRPr lang="es-ES" dirty="0"/>
          </a:p>
          <a:p>
            <a:r>
              <a:rPr lang="es-ES" dirty="0"/>
              <a:t>La </a:t>
            </a:r>
            <a:r>
              <a:rPr lang="es-ES" dirty="0" err="1"/>
              <a:t>teminal</a:t>
            </a:r>
            <a:r>
              <a:rPr lang="es-ES" dirty="0"/>
              <a:t> </a:t>
            </a:r>
            <a:r>
              <a:rPr lang="es-ES" dirty="0" err="1"/>
              <a:t>reponderá</a:t>
            </a:r>
            <a:r>
              <a:rPr lang="es-ES" dirty="0"/>
              <a:t> con un mensaje informativo y nos pedirá confirmación para conectarnos. </a:t>
            </a:r>
            <a:r>
              <a:rPr lang="es-ES" dirty="0" err="1"/>
              <a:t>Reponderemos</a:t>
            </a:r>
            <a:r>
              <a:rPr lang="es-ES" dirty="0"/>
              <a:t> </a:t>
            </a:r>
            <a:r>
              <a:rPr lang="es-ES" sz="1600" dirty="0">
                <a:latin typeface="Courier New" panose="02070309020205020404" pitchFamily="49" charset="0"/>
                <a:cs typeface="Courier New" panose="02070309020205020404" pitchFamily="49" charset="0"/>
              </a:rPr>
              <a:t>yes</a:t>
            </a:r>
            <a:r>
              <a:rPr lang="es-ES" dirty="0"/>
              <a:t> y se nos informará de que </a:t>
            </a:r>
            <a:r>
              <a:rPr lang="es-ES" sz="1600" dirty="0" err="1">
                <a:latin typeface="Courier New" panose="02070309020205020404" pitchFamily="49" charset="0"/>
                <a:cs typeface="Courier New" panose="02070309020205020404" pitchFamily="49" charset="0"/>
              </a:rPr>
              <a:t>github.com</a:t>
            </a:r>
            <a:r>
              <a:rPr lang="es-ES" dirty="0"/>
              <a:t> ha sido añadido permanentemente a la lista de servidores conocidos. Básicamente, esto significa que GitHub es ahora un servidor de confianza para mi máquina.</a:t>
            </a:r>
          </a:p>
          <a:p>
            <a:endParaRPr lang="es-ES" dirty="0"/>
          </a:p>
          <a:p>
            <a:r>
              <a:rPr lang="es-ES" dirty="0"/>
              <a:t>Por último, se nos pide la </a:t>
            </a:r>
            <a:r>
              <a:rPr lang="es-ES" dirty="0" err="1"/>
              <a:t>passphrase</a:t>
            </a:r>
            <a:r>
              <a:rPr lang="es-ES" dirty="0"/>
              <a:t> que creamos cuando generamos la llave SSH. Deberemos la misma que usamos durante la creación de la llave.</a:t>
            </a:r>
          </a:p>
          <a:p>
            <a:endParaRPr lang="es-ES" dirty="0"/>
          </a:p>
          <a:p>
            <a:r>
              <a:rPr lang="es-ES" dirty="0"/>
              <a:t>En este momento, ya tenemos configurado el acceso a GitHub mediante llave SSH.</a:t>
            </a:r>
          </a:p>
        </p:txBody>
      </p:sp>
    </p:spTree>
    <p:extLst>
      <p:ext uri="{BB962C8B-B14F-4D97-AF65-F5344CB8AC3E}">
        <p14:creationId xmlns:p14="http://schemas.microsoft.com/office/powerpoint/2010/main" val="330384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C2B40E31-DD7C-C1FE-0147-BE41B8EAE19A}"/>
              </a:ext>
            </a:extLst>
          </p:cNvPr>
          <p:cNvSpPr txBox="1"/>
          <p:nvPr/>
        </p:nvSpPr>
        <p:spPr>
          <a:xfrm>
            <a:off x="3867613" y="2222849"/>
            <a:ext cx="4456774" cy="1754326"/>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Usando los repositorios</a:t>
            </a:r>
          </a:p>
        </p:txBody>
      </p:sp>
    </p:spTree>
    <p:extLst>
      <p:ext uri="{BB962C8B-B14F-4D97-AF65-F5344CB8AC3E}">
        <p14:creationId xmlns:p14="http://schemas.microsoft.com/office/powerpoint/2010/main" val="342889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BADD91BE-42E8-CAA0-1EB4-824395427CE8}"/>
              </a:ext>
            </a:extLst>
          </p:cNvPr>
          <p:cNvSpPr txBox="1"/>
          <p:nvPr/>
        </p:nvSpPr>
        <p:spPr>
          <a:xfrm>
            <a:off x="5542465" y="30721"/>
            <a:ext cx="3309367" cy="1200329"/>
          </a:xfrm>
          <a:prstGeom prst="rect">
            <a:avLst/>
          </a:prstGeom>
          <a:noFill/>
        </p:spPr>
        <p:txBody>
          <a:bodyPr wrap="none" rtlCol="0">
            <a:spAutoFit/>
          </a:bodyPr>
          <a:lstStyle/>
          <a:p>
            <a:r>
              <a:rPr lang="es-ES" sz="3600" b="1" dirty="0"/>
              <a:t>CREAR UN</a:t>
            </a:r>
            <a:br>
              <a:rPr lang="es-ES" sz="3600" b="1" dirty="0"/>
            </a:br>
            <a:r>
              <a:rPr lang="es-ES" sz="3600" b="1" dirty="0"/>
              <a:t>REPOSITORIO (I)</a:t>
            </a:r>
          </a:p>
        </p:txBody>
      </p:sp>
      <p:sp>
        <p:nvSpPr>
          <p:cNvPr id="4" name="CuadroTexto 3">
            <a:extLst>
              <a:ext uri="{FF2B5EF4-FFF2-40B4-BE49-F238E27FC236}">
                <a16:creationId xmlns:a16="http://schemas.microsoft.com/office/drawing/2014/main" id="{DDF53435-A451-62E7-2980-4F48BC8C7296}"/>
              </a:ext>
            </a:extLst>
          </p:cNvPr>
          <p:cNvSpPr txBox="1"/>
          <p:nvPr/>
        </p:nvSpPr>
        <p:spPr>
          <a:xfrm>
            <a:off x="909626" y="1276768"/>
            <a:ext cx="5567882" cy="5078313"/>
          </a:xfrm>
          <a:prstGeom prst="rect">
            <a:avLst/>
          </a:prstGeom>
          <a:noFill/>
        </p:spPr>
        <p:txBody>
          <a:bodyPr wrap="square" rtlCol="0">
            <a:spAutoFit/>
          </a:bodyPr>
          <a:lstStyle/>
          <a:p>
            <a:r>
              <a:rPr lang="es-ES" dirty="0"/>
              <a:t>Un repositorio es un espacio virtual en nuestra cuenta de GitHub para alojar un proyecto que queramos compartir. Una vez pulsado el botón           pasaremos a la vista en la que deberemos definir las características del repositorio. Lo primero es elegir el nombre del repositorio. Deberá ser descriptivo y no lo debemos haber usado para un repo anterior. El nombre completo final quedará como </a:t>
            </a:r>
            <a:r>
              <a:rPr lang="es-ES" b="1" dirty="0"/>
              <a:t>https://github.com/usuario/repo</a:t>
            </a:r>
            <a:r>
              <a:rPr lang="es-ES" dirty="0"/>
              <a:t>.  A continuación tenemos un campo de texto de una línea para escribir una breve descripción del proyecto. No es obligatorio, pero sí muy aconsejable.</a:t>
            </a:r>
          </a:p>
          <a:p>
            <a:r>
              <a:rPr lang="es-ES" dirty="0"/>
              <a:t>Lo siguiente es determinar si el repo será público o privado. Para un proyecto que ya está finalizado y queremos ponerlo a disposición de la comunidad, elegiremos </a:t>
            </a:r>
            <a:r>
              <a:rPr lang="es-ES" b="1" i="1" dirty="0" err="1"/>
              <a:t>Public</a:t>
            </a:r>
            <a:r>
              <a:rPr lang="es-ES" dirty="0"/>
              <a:t>. Si no, elegiremos </a:t>
            </a:r>
            <a:r>
              <a:rPr lang="es-ES" b="1" i="1" dirty="0" err="1"/>
              <a:t>Private</a:t>
            </a:r>
            <a:r>
              <a:rPr lang="es-ES" dirty="0"/>
              <a:t>. Luego podremos invitar a los colaboradores con los que trabajemos, para que también tengan acceso al proyecto, estableciendo, incluso, los permisos de cada uno.</a:t>
            </a:r>
          </a:p>
        </p:txBody>
      </p:sp>
      <p:pic>
        <p:nvPicPr>
          <p:cNvPr id="5" name="Imagen 4">
            <a:extLst>
              <a:ext uri="{FF2B5EF4-FFF2-40B4-BE49-F238E27FC236}">
                <a16:creationId xmlns:a16="http://schemas.microsoft.com/office/drawing/2014/main" id="{52C904D2-2DAC-33F2-2636-3F6421CAF90C}"/>
              </a:ext>
            </a:extLst>
          </p:cNvPr>
          <p:cNvPicPr>
            <a:picLocks noChangeAspect="1"/>
          </p:cNvPicPr>
          <p:nvPr/>
        </p:nvPicPr>
        <p:blipFill>
          <a:blip r:embed="rId3"/>
          <a:stretch>
            <a:fillRect/>
          </a:stretch>
        </p:blipFill>
        <p:spPr>
          <a:xfrm>
            <a:off x="3362164" y="1897455"/>
            <a:ext cx="534581" cy="229106"/>
          </a:xfrm>
          <a:prstGeom prst="rect">
            <a:avLst/>
          </a:prstGeom>
        </p:spPr>
      </p:pic>
      <p:pic>
        <p:nvPicPr>
          <p:cNvPr id="10" name="Imagen 9">
            <a:extLst>
              <a:ext uri="{FF2B5EF4-FFF2-40B4-BE49-F238E27FC236}">
                <a16:creationId xmlns:a16="http://schemas.microsoft.com/office/drawing/2014/main" id="{B041A58B-335A-D2DA-0527-772B2D3C95B6}"/>
              </a:ext>
            </a:extLst>
          </p:cNvPr>
          <p:cNvPicPr>
            <a:picLocks noChangeAspect="1"/>
          </p:cNvPicPr>
          <p:nvPr/>
        </p:nvPicPr>
        <p:blipFill>
          <a:blip r:embed="rId4"/>
          <a:stretch>
            <a:fillRect/>
          </a:stretch>
        </p:blipFill>
        <p:spPr>
          <a:xfrm>
            <a:off x="6477508" y="1231049"/>
            <a:ext cx="5525316" cy="4940498"/>
          </a:xfrm>
          <a:prstGeom prst="rect">
            <a:avLst/>
          </a:prstGeom>
        </p:spPr>
      </p:pic>
    </p:spTree>
    <p:extLst>
      <p:ext uri="{BB962C8B-B14F-4D97-AF65-F5344CB8AC3E}">
        <p14:creationId xmlns:p14="http://schemas.microsoft.com/office/powerpoint/2010/main" val="2420792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02B0D9F0-1264-397A-20CF-3A283CBE19AC}"/>
              </a:ext>
            </a:extLst>
          </p:cNvPr>
          <p:cNvSpPr txBox="1"/>
          <p:nvPr/>
        </p:nvSpPr>
        <p:spPr>
          <a:xfrm>
            <a:off x="5591897" y="88911"/>
            <a:ext cx="3818110" cy="1200329"/>
          </a:xfrm>
          <a:prstGeom prst="rect">
            <a:avLst/>
          </a:prstGeom>
          <a:noFill/>
        </p:spPr>
        <p:txBody>
          <a:bodyPr wrap="square" rtlCol="0">
            <a:spAutoFit/>
          </a:bodyPr>
          <a:lstStyle/>
          <a:p>
            <a:r>
              <a:rPr lang="es-ES" sz="3600" b="1" dirty="0"/>
              <a:t>CREAR UN</a:t>
            </a:r>
            <a:br>
              <a:rPr lang="es-ES" sz="3600" b="1" dirty="0"/>
            </a:br>
            <a:r>
              <a:rPr lang="es-ES" sz="3600" b="1" dirty="0"/>
              <a:t>REPOSITORIO (y II)</a:t>
            </a:r>
          </a:p>
        </p:txBody>
      </p:sp>
      <p:sp>
        <p:nvSpPr>
          <p:cNvPr id="4" name="CuadroTexto 3">
            <a:extLst>
              <a:ext uri="{FF2B5EF4-FFF2-40B4-BE49-F238E27FC236}">
                <a16:creationId xmlns:a16="http://schemas.microsoft.com/office/drawing/2014/main" id="{74594398-1F9C-74CC-C259-2314E69D9B65}"/>
              </a:ext>
            </a:extLst>
          </p:cNvPr>
          <p:cNvSpPr txBox="1"/>
          <p:nvPr/>
        </p:nvSpPr>
        <p:spPr>
          <a:xfrm>
            <a:off x="1030778" y="1753985"/>
            <a:ext cx="10415847" cy="3139321"/>
          </a:xfrm>
          <a:prstGeom prst="rect">
            <a:avLst/>
          </a:prstGeom>
          <a:noFill/>
        </p:spPr>
        <p:txBody>
          <a:bodyPr wrap="square" rtlCol="0">
            <a:spAutoFit/>
          </a:bodyPr>
          <a:lstStyle/>
          <a:p>
            <a:r>
              <a:rPr lang="es-ES" dirty="0"/>
              <a:t>El siguiente paso es importante. Marcaremos la casilla </a:t>
            </a:r>
            <a:r>
              <a:rPr lang="es-ES" b="1" i="1" dirty="0" err="1"/>
              <a:t>Add</a:t>
            </a:r>
            <a:r>
              <a:rPr lang="es-ES" b="1" i="1" dirty="0"/>
              <a:t> a README file</a:t>
            </a:r>
            <a:r>
              <a:rPr lang="es-ES" dirty="0"/>
              <a:t>. Eso nos permitirá crear un fichero que será legible directamente al acceder al repo. Se usa para incluir un fichero en la página principal del repositorio, con una descripción general del proyecto, instrucciones de instalación si viene al caso, lista de colaboradores, tipo y descripción de la licencia de distribución y uso si la hay, etc. Normalmente este fichero se graba en formato </a:t>
            </a:r>
            <a:r>
              <a:rPr lang="es-ES" dirty="0" err="1"/>
              <a:t>Markdown</a:t>
            </a:r>
            <a:r>
              <a:rPr lang="es-ES" dirty="0"/>
              <a:t>. Este tipo de ficheros se pueden crear y editar localmente en nuestra máquina, con alguna de las aplicaciones que hay al efecto. Una de las más conocidas es </a:t>
            </a:r>
            <a:r>
              <a:rPr lang="es-ES" dirty="0" err="1"/>
              <a:t>Haroopad</a:t>
            </a:r>
            <a:r>
              <a:rPr lang="es-ES" dirty="0"/>
              <a:t>, que se puede obtener gratuitamente en </a:t>
            </a:r>
            <a:r>
              <a:rPr lang="es-ES" dirty="0">
                <a:hlinkClick r:id="rId3"/>
              </a:rPr>
              <a:t>http://pad.haroopress.com</a:t>
            </a:r>
            <a:r>
              <a:rPr lang="es-ES" dirty="0"/>
              <a:t>.</a:t>
            </a:r>
          </a:p>
          <a:p>
            <a:endParaRPr lang="es-ES" dirty="0"/>
          </a:p>
          <a:p>
            <a:r>
              <a:rPr lang="es-ES" dirty="0"/>
              <a:t>La casilla </a:t>
            </a:r>
            <a:r>
              <a:rPr lang="es-ES" b="1" i="1" dirty="0" err="1"/>
              <a:t>Add</a:t>
            </a:r>
            <a:r>
              <a:rPr lang="es-ES" b="1" i="1" dirty="0"/>
              <a:t> .</a:t>
            </a:r>
            <a:r>
              <a:rPr lang="es-ES" b="1" i="1" dirty="0" err="1"/>
              <a:t>gitignore</a:t>
            </a:r>
            <a:r>
              <a:rPr lang="es-ES" dirty="0"/>
              <a:t> no la usaremos, porque ya tenemos nuestro propio archivo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gitignore</a:t>
            </a:r>
            <a:r>
              <a:rPr lang="es-ES" dirty="0"/>
              <a:t> en nuestro proyecto local. También ignoraremos, al menos por ahora, la casilla </a:t>
            </a:r>
            <a:r>
              <a:rPr lang="es-ES" b="1" i="1" dirty="0" err="1"/>
              <a:t>Choose</a:t>
            </a:r>
            <a:r>
              <a:rPr lang="es-ES" b="1" i="1" dirty="0"/>
              <a:t> a </a:t>
            </a:r>
            <a:r>
              <a:rPr lang="es-ES" b="1" i="1" dirty="0" err="1"/>
              <a:t>license</a:t>
            </a:r>
            <a:r>
              <a:rPr lang="es-ES" dirty="0"/>
              <a:t>. Nos iremos ya directamente al botón                   para crear nuestro repositorio.</a:t>
            </a:r>
          </a:p>
        </p:txBody>
      </p:sp>
      <p:pic>
        <p:nvPicPr>
          <p:cNvPr id="9" name="Imagen 8">
            <a:extLst>
              <a:ext uri="{FF2B5EF4-FFF2-40B4-BE49-F238E27FC236}">
                <a16:creationId xmlns:a16="http://schemas.microsoft.com/office/drawing/2014/main" id="{DD653A4B-0592-FCB3-B8AB-E5AB852CE0A9}"/>
              </a:ext>
            </a:extLst>
          </p:cNvPr>
          <p:cNvPicPr>
            <a:picLocks noChangeAspect="1"/>
          </p:cNvPicPr>
          <p:nvPr/>
        </p:nvPicPr>
        <p:blipFill>
          <a:blip r:embed="rId4"/>
          <a:stretch>
            <a:fillRect/>
          </a:stretch>
        </p:blipFill>
        <p:spPr>
          <a:xfrm>
            <a:off x="3221761" y="4571884"/>
            <a:ext cx="927100" cy="241300"/>
          </a:xfrm>
          <a:prstGeom prst="rect">
            <a:avLst/>
          </a:prstGeom>
        </p:spPr>
      </p:pic>
    </p:spTree>
    <p:extLst>
      <p:ext uri="{BB962C8B-B14F-4D97-AF65-F5344CB8AC3E}">
        <p14:creationId xmlns:p14="http://schemas.microsoft.com/office/powerpoint/2010/main" val="1451500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2005853B-2F4D-00C5-AAB5-C63D9F558617}"/>
              </a:ext>
            </a:extLst>
          </p:cNvPr>
          <p:cNvSpPr txBox="1"/>
          <p:nvPr/>
        </p:nvSpPr>
        <p:spPr>
          <a:xfrm>
            <a:off x="5591897" y="187896"/>
            <a:ext cx="3626442" cy="1200329"/>
          </a:xfrm>
          <a:prstGeom prst="rect">
            <a:avLst/>
          </a:prstGeom>
          <a:noFill/>
        </p:spPr>
        <p:txBody>
          <a:bodyPr wrap="none" rtlCol="0">
            <a:spAutoFit/>
          </a:bodyPr>
          <a:lstStyle/>
          <a:p>
            <a:r>
              <a:rPr lang="es-ES" sz="3600" b="1" dirty="0"/>
              <a:t>AGREGANDO</a:t>
            </a:r>
            <a:br>
              <a:rPr lang="es-ES" sz="3600" b="1" dirty="0"/>
            </a:br>
            <a:r>
              <a:rPr lang="es-ES" sz="3600" b="1" dirty="0"/>
              <a:t>COLABORADORES</a:t>
            </a:r>
          </a:p>
        </p:txBody>
      </p:sp>
      <p:sp>
        <p:nvSpPr>
          <p:cNvPr id="4" name="CuadroTexto 3">
            <a:extLst>
              <a:ext uri="{FF2B5EF4-FFF2-40B4-BE49-F238E27FC236}">
                <a16:creationId xmlns:a16="http://schemas.microsoft.com/office/drawing/2014/main" id="{B7DF7585-9D45-2CD7-0137-54C0EBD7E696}"/>
              </a:ext>
            </a:extLst>
          </p:cNvPr>
          <p:cNvSpPr txBox="1"/>
          <p:nvPr/>
        </p:nvSpPr>
        <p:spPr>
          <a:xfrm>
            <a:off x="1072342" y="1388225"/>
            <a:ext cx="5328458" cy="3970318"/>
          </a:xfrm>
          <a:prstGeom prst="rect">
            <a:avLst/>
          </a:prstGeom>
          <a:noFill/>
        </p:spPr>
        <p:txBody>
          <a:bodyPr wrap="square" rtlCol="0">
            <a:spAutoFit/>
          </a:bodyPr>
          <a:lstStyle/>
          <a:p>
            <a:r>
              <a:rPr lang="es-ES" dirty="0"/>
              <a:t>Puede que en mi proyecto vaya a trabajar solo yo, o que vaya a trabajar en colaboración con otras personas. Si este último es el caso, y asumiendo que he creado el repo, por ahora, como privado, deberé agregar a mis colaboradores para que tengan acceso. Para ello pulsaré el enlace                 situado en la parte superior derecha de la página. En la columna izquierda escogeré la opción                       y pulsare en el botón</a:t>
            </a:r>
            <a:br>
              <a:rPr lang="es-ES" dirty="0"/>
            </a:br>
            <a:r>
              <a:rPr lang="es-ES" dirty="0"/>
              <a:t>              . Se me abrirá una ventana donde puedo buscar al colaborador que deseo por su nombre de usuario de GitHub. Una vez elegido, podré darle un rol, que podrá ser desde </a:t>
            </a:r>
            <a:r>
              <a:rPr lang="es-ES" dirty="0" err="1"/>
              <a:t>Read</a:t>
            </a:r>
            <a:r>
              <a:rPr lang="es-ES" dirty="0"/>
              <a:t> (solo puede ver el proyecto), hasta Admin (puede leer y ver el proyecto, invitar a otros colaboradores, etc.).</a:t>
            </a:r>
          </a:p>
        </p:txBody>
      </p:sp>
      <p:pic>
        <p:nvPicPr>
          <p:cNvPr id="9" name="Imagen 8">
            <a:extLst>
              <a:ext uri="{FF2B5EF4-FFF2-40B4-BE49-F238E27FC236}">
                <a16:creationId xmlns:a16="http://schemas.microsoft.com/office/drawing/2014/main" id="{82F33AE4-90FD-424F-9FF4-E5782B162895}"/>
              </a:ext>
            </a:extLst>
          </p:cNvPr>
          <p:cNvPicPr>
            <a:picLocks noChangeAspect="1"/>
          </p:cNvPicPr>
          <p:nvPr/>
        </p:nvPicPr>
        <p:blipFill>
          <a:blip r:embed="rId3"/>
          <a:stretch>
            <a:fillRect/>
          </a:stretch>
        </p:blipFill>
        <p:spPr>
          <a:xfrm>
            <a:off x="3624003" y="2847110"/>
            <a:ext cx="800096" cy="213359"/>
          </a:xfrm>
          <a:prstGeom prst="rect">
            <a:avLst/>
          </a:prstGeom>
        </p:spPr>
      </p:pic>
      <p:pic>
        <p:nvPicPr>
          <p:cNvPr id="11" name="Imagen 10">
            <a:extLst>
              <a:ext uri="{FF2B5EF4-FFF2-40B4-BE49-F238E27FC236}">
                <a16:creationId xmlns:a16="http://schemas.microsoft.com/office/drawing/2014/main" id="{B064A83E-5E03-CAB0-932B-0D561E979BC1}"/>
              </a:ext>
            </a:extLst>
          </p:cNvPr>
          <p:cNvPicPr>
            <a:picLocks noChangeAspect="1"/>
          </p:cNvPicPr>
          <p:nvPr/>
        </p:nvPicPr>
        <p:blipFill>
          <a:blip r:embed="rId4"/>
          <a:stretch>
            <a:fillRect/>
          </a:stretch>
        </p:blipFill>
        <p:spPr>
          <a:xfrm>
            <a:off x="2911182" y="3372947"/>
            <a:ext cx="1159302" cy="273724"/>
          </a:xfrm>
          <a:prstGeom prst="rect">
            <a:avLst/>
          </a:prstGeom>
        </p:spPr>
      </p:pic>
      <p:pic>
        <p:nvPicPr>
          <p:cNvPr id="13" name="Imagen 12">
            <a:extLst>
              <a:ext uri="{FF2B5EF4-FFF2-40B4-BE49-F238E27FC236}">
                <a16:creationId xmlns:a16="http://schemas.microsoft.com/office/drawing/2014/main" id="{948C1DAB-B2DF-1482-30A7-736DED4C4233}"/>
              </a:ext>
            </a:extLst>
          </p:cNvPr>
          <p:cNvPicPr>
            <a:picLocks noChangeAspect="1"/>
          </p:cNvPicPr>
          <p:nvPr/>
        </p:nvPicPr>
        <p:blipFill>
          <a:blip r:embed="rId5"/>
          <a:stretch>
            <a:fillRect/>
          </a:stretch>
        </p:blipFill>
        <p:spPr>
          <a:xfrm>
            <a:off x="1167009" y="3633204"/>
            <a:ext cx="723900" cy="241300"/>
          </a:xfrm>
          <a:prstGeom prst="rect">
            <a:avLst/>
          </a:prstGeom>
        </p:spPr>
      </p:pic>
      <p:pic>
        <p:nvPicPr>
          <p:cNvPr id="15" name="Imagen 14">
            <a:extLst>
              <a:ext uri="{FF2B5EF4-FFF2-40B4-BE49-F238E27FC236}">
                <a16:creationId xmlns:a16="http://schemas.microsoft.com/office/drawing/2014/main" id="{0C2B7D58-442B-141A-9026-9264FAE884E8}"/>
              </a:ext>
            </a:extLst>
          </p:cNvPr>
          <p:cNvPicPr>
            <a:picLocks noChangeAspect="1"/>
          </p:cNvPicPr>
          <p:nvPr/>
        </p:nvPicPr>
        <p:blipFill>
          <a:blip r:embed="rId6"/>
          <a:stretch>
            <a:fillRect/>
          </a:stretch>
        </p:blipFill>
        <p:spPr>
          <a:xfrm>
            <a:off x="6495467" y="1388225"/>
            <a:ext cx="4901816" cy="3970318"/>
          </a:xfrm>
          <a:prstGeom prst="rect">
            <a:avLst/>
          </a:prstGeom>
        </p:spPr>
      </p:pic>
      <p:sp>
        <p:nvSpPr>
          <p:cNvPr id="16" name="CuadroTexto 15">
            <a:extLst>
              <a:ext uri="{FF2B5EF4-FFF2-40B4-BE49-F238E27FC236}">
                <a16:creationId xmlns:a16="http://schemas.microsoft.com/office/drawing/2014/main" id="{53FA674A-DFC0-8572-C424-63ADEFA8CC79}"/>
              </a:ext>
            </a:extLst>
          </p:cNvPr>
          <p:cNvSpPr txBox="1"/>
          <p:nvPr/>
        </p:nvSpPr>
        <p:spPr>
          <a:xfrm>
            <a:off x="1072342" y="5473152"/>
            <a:ext cx="10183625" cy="369332"/>
          </a:xfrm>
          <a:prstGeom prst="rect">
            <a:avLst/>
          </a:prstGeom>
          <a:noFill/>
        </p:spPr>
        <p:txBody>
          <a:bodyPr wrap="square" rtlCol="0">
            <a:spAutoFit/>
          </a:bodyPr>
          <a:lstStyle/>
          <a:p>
            <a:r>
              <a:rPr lang="es-ES" dirty="0"/>
              <a:t>Por ahora sólo trabajaré yo en el proyecto. Más adelante podré invitar a otros colaboradores si es el caso.</a:t>
            </a:r>
          </a:p>
        </p:txBody>
      </p:sp>
    </p:spTree>
    <p:extLst>
      <p:ext uri="{BB962C8B-B14F-4D97-AF65-F5344CB8AC3E}">
        <p14:creationId xmlns:p14="http://schemas.microsoft.com/office/powerpoint/2010/main" val="20363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9376634A-5D62-DF25-8F6C-062F55059E11}"/>
              </a:ext>
            </a:extLst>
          </p:cNvPr>
          <p:cNvSpPr txBox="1"/>
          <p:nvPr/>
        </p:nvSpPr>
        <p:spPr>
          <a:xfrm>
            <a:off x="5400704" y="262686"/>
            <a:ext cx="4005455" cy="646331"/>
          </a:xfrm>
          <a:prstGeom prst="rect">
            <a:avLst/>
          </a:prstGeom>
          <a:noFill/>
        </p:spPr>
        <p:txBody>
          <a:bodyPr wrap="none" rtlCol="0">
            <a:spAutoFit/>
          </a:bodyPr>
          <a:lstStyle/>
          <a:p>
            <a:r>
              <a:rPr lang="es-ES" sz="3600" b="1" dirty="0"/>
              <a:t>SUBIR EL PROYECTO</a:t>
            </a:r>
          </a:p>
        </p:txBody>
      </p:sp>
      <p:sp>
        <p:nvSpPr>
          <p:cNvPr id="4" name="CuadroTexto 3">
            <a:extLst>
              <a:ext uri="{FF2B5EF4-FFF2-40B4-BE49-F238E27FC236}">
                <a16:creationId xmlns:a16="http://schemas.microsoft.com/office/drawing/2014/main" id="{6C95CFC4-844F-3612-62C0-11528EDFE501}"/>
              </a:ext>
            </a:extLst>
          </p:cNvPr>
          <p:cNvSpPr txBox="1"/>
          <p:nvPr/>
        </p:nvSpPr>
        <p:spPr>
          <a:xfrm>
            <a:off x="1054331" y="1200508"/>
            <a:ext cx="10540539" cy="5016758"/>
          </a:xfrm>
          <a:prstGeom prst="rect">
            <a:avLst/>
          </a:prstGeom>
          <a:noFill/>
        </p:spPr>
        <p:txBody>
          <a:bodyPr wrap="square" rtlCol="0">
            <a:spAutoFit/>
          </a:bodyPr>
          <a:lstStyle/>
          <a:p>
            <a:r>
              <a:rPr lang="es-ES" dirty="0"/>
              <a:t>Llega la hora de hacer la primera subida del proyecto. Lo primero que tenemos que hacer es sincronizar nuestro proyecto local en GIT con el repositorio remoto en GitHub. Para ello abriremos la terminal en el directorio del proyecto y teclearemos:</a:t>
            </a:r>
          </a:p>
          <a:p>
            <a:endParaRPr lang="es-ES" dirty="0"/>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remote </a:t>
            </a:r>
            <a:r>
              <a:rPr lang="es-ES" sz="1600" dirty="0" err="1">
                <a:latin typeface="Courier New" panose="02070309020205020404" pitchFamily="49" charset="0"/>
                <a:cs typeface="Courier New" panose="02070309020205020404" pitchFamily="49" charset="0"/>
              </a:rPr>
              <a:t>add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origin</a:t>
            </a:r>
            <a:r>
              <a:rPr lang="es-ES" sz="1600" dirty="0">
                <a:latin typeface="Courier New" panose="02070309020205020404" pitchFamily="49" charset="0"/>
                <a:cs typeface="Courier New" panose="02070309020205020404" pitchFamily="49" charset="0"/>
              </a:rPr>
              <a:t> https://</a:t>
            </a:r>
            <a:r>
              <a:rPr lang="es-ES" sz="1600" dirty="0" err="1">
                <a:latin typeface="Courier New" panose="02070309020205020404" pitchFamily="49" charset="0"/>
                <a:cs typeface="Courier New" panose="02070309020205020404" pitchFamily="49" charset="0"/>
              </a:rPr>
              <a:t>github.com</a:t>
            </a:r>
            <a:r>
              <a:rPr lang="es-ES" sz="1600" dirty="0">
                <a:latin typeface="Courier New" panose="02070309020205020404" pitchFamily="49" charset="0"/>
                <a:cs typeface="Courier New" panose="02070309020205020404" pitchFamily="49" charset="0"/>
              </a:rPr>
              <a:t>/usuario/repositorio</a:t>
            </a:r>
          </a:p>
          <a:p>
            <a:endParaRPr lang="es-ES" dirty="0"/>
          </a:p>
          <a:p>
            <a:r>
              <a:rPr lang="es-ES" dirty="0"/>
              <a:t>donde </a:t>
            </a:r>
            <a:r>
              <a:rPr lang="es-ES" sz="1600" dirty="0">
                <a:latin typeface="Courier New" panose="02070309020205020404" pitchFamily="49" charset="0"/>
                <a:cs typeface="Courier New" panose="02070309020205020404" pitchFamily="49" charset="0"/>
              </a:rPr>
              <a:t>usuario</a:t>
            </a:r>
            <a:r>
              <a:rPr lang="es-ES" dirty="0"/>
              <a:t> es el nombre de usuario que escogimos en nuestra cuenta de GitHub y </a:t>
            </a:r>
            <a:r>
              <a:rPr lang="es-ES" sz="1600" dirty="0">
                <a:latin typeface="Courier New" panose="02070309020205020404" pitchFamily="49" charset="0"/>
                <a:cs typeface="Courier New" panose="02070309020205020404" pitchFamily="49" charset="0"/>
              </a:rPr>
              <a:t>repositorio</a:t>
            </a:r>
            <a:r>
              <a:rPr lang="es-ES" dirty="0"/>
              <a:t> es el nombre del repositorio que hemos creado para subir nuestro proyecto. Esto tendremos que hacerlo una sola vez por proyecto y repositorio.</a:t>
            </a:r>
          </a:p>
          <a:p>
            <a:endParaRPr lang="es-ES" dirty="0"/>
          </a:p>
          <a:p>
            <a:r>
              <a:rPr lang="es-ES" dirty="0"/>
              <a:t>Nos aseguramos de que en nuestro proyecto local estamos en la rama </a:t>
            </a:r>
            <a:r>
              <a:rPr lang="es-ES" sz="1600" dirty="0" err="1">
                <a:latin typeface="Courier New" panose="02070309020205020404" pitchFamily="49" charset="0"/>
                <a:cs typeface="Courier New" panose="02070309020205020404" pitchFamily="49" charset="0"/>
              </a:rPr>
              <a:t>dev</a:t>
            </a:r>
            <a:r>
              <a:rPr lang="es-ES" dirty="0"/>
              <a:t> y tecleamos en la terminal la siguiente instrucción:</a:t>
            </a:r>
          </a:p>
          <a:p>
            <a:endParaRPr lang="es-ES" dirty="0"/>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push</a:t>
            </a:r>
            <a:r>
              <a:rPr lang="es-ES" sz="1600" dirty="0">
                <a:latin typeface="Courier New" panose="02070309020205020404" pitchFamily="49" charset="0"/>
                <a:cs typeface="Courier New" panose="02070309020205020404" pitchFamily="49" charset="0"/>
              </a:rPr>
              <a:t> -u </a:t>
            </a:r>
            <a:r>
              <a:rPr lang="es-ES" sz="1600" dirty="0" err="1">
                <a:latin typeface="Courier New" panose="02070309020205020404" pitchFamily="49" charset="0"/>
                <a:cs typeface="Courier New" panose="02070309020205020404" pitchFamily="49" charset="0"/>
              </a:rPr>
              <a:t>origin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dev</a:t>
            </a:r>
            <a:endParaRPr lang="es-ES" sz="1600" dirty="0">
              <a:latin typeface="Courier New" panose="02070309020205020404" pitchFamily="49" charset="0"/>
              <a:cs typeface="Courier New" panose="02070309020205020404" pitchFamily="49" charset="0"/>
            </a:endParaRPr>
          </a:p>
          <a:p>
            <a:endParaRPr lang="es-ES" dirty="0"/>
          </a:p>
          <a:p>
            <a:r>
              <a:rPr lang="es-ES" dirty="0"/>
              <a:t>Esto sube los archivos y los </a:t>
            </a:r>
            <a:r>
              <a:rPr lang="es-ES" dirty="0" err="1"/>
              <a:t>commits</a:t>
            </a:r>
            <a:r>
              <a:rPr lang="es-ES" dirty="0"/>
              <a:t> al repositorio remoto, creando la rama </a:t>
            </a:r>
            <a:r>
              <a:rPr lang="es-ES" sz="1600" dirty="0" err="1">
                <a:latin typeface="Courier New" panose="02070309020205020404" pitchFamily="49" charset="0"/>
                <a:cs typeface="Courier New" panose="02070309020205020404" pitchFamily="49" charset="0"/>
              </a:rPr>
              <a:t>dev</a:t>
            </a:r>
            <a:r>
              <a:rPr lang="es-ES" dirty="0"/>
              <a:t> y eliminando (por ahora) la rama </a:t>
            </a:r>
            <a:r>
              <a:rPr lang="es-ES" sz="1600" dirty="0" err="1">
                <a:latin typeface="Courier New" panose="02070309020205020404" pitchFamily="49" charset="0"/>
                <a:cs typeface="Courier New" panose="02070309020205020404" pitchFamily="49" charset="0"/>
              </a:rPr>
              <a:t>main</a:t>
            </a:r>
            <a:r>
              <a:rPr lang="es-ES" dirty="0"/>
              <a:t> (podremos crearla más tarde, si llega el caso). Los archivos y </a:t>
            </a:r>
            <a:r>
              <a:rPr lang="es-ES" dirty="0" err="1"/>
              <a:t>commits</a:t>
            </a:r>
            <a:r>
              <a:rPr lang="es-ES" dirty="0"/>
              <a:t> se suben a la rama recién creada del repositorio remoto.</a:t>
            </a:r>
          </a:p>
        </p:txBody>
      </p:sp>
    </p:spTree>
    <p:extLst>
      <p:ext uri="{BB962C8B-B14F-4D97-AF65-F5344CB8AC3E}">
        <p14:creationId xmlns:p14="http://schemas.microsoft.com/office/powerpoint/2010/main" val="2925983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78BC5297-93CD-AD15-07D4-DA4CDEDA43AA}"/>
              </a:ext>
            </a:extLst>
          </p:cNvPr>
          <p:cNvSpPr txBox="1"/>
          <p:nvPr/>
        </p:nvSpPr>
        <p:spPr>
          <a:xfrm>
            <a:off x="5252936" y="169221"/>
            <a:ext cx="4415761" cy="1200329"/>
          </a:xfrm>
          <a:prstGeom prst="rect">
            <a:avLst/>
          </a:prstGeom>
          <a:noFill/>
        </p:spPr>
        <p:txBody>
          <a:bodyPr wrap="none" rtlCol="0">
            <a:spAutoFit/>
          </a:bodyPr>
          <a:lstStyle/>
          <a:p>
            <a:r>
              <a:rPr lang="es-ES" sz="3600" b="1" dirty="0"/>
              <a:t>CREANDO UNA RAMA</a:t>
            </a:r>
            <a:br>
              <a:rPr lang="es-ES" sz="3600" b="1" dirty="0"/>
            </a:br>
            <a:r>
              <a:rPr lang="es-ES" sz="3600" b="1" dirty="0"/>
              <a:t>EN GITHUB</a:t>
            </a:r>
          </a:p>
        </p:txBody>
      </p:sp>
      <p:sp>
        <p:nvSpPr>
          <p:cNvPr id="4" name="CuadroTexto 3">
            <a:extLst>
              <a:ext uri="{FF2B5EF4-FFF2-40B4-BE49-F238E27FC236}">
                <a16:creationId xmlns:a16="http://schemas.microsoft.com/office/drawing/2014/main" id="{E95DA95F-683E-9149-A4AA-BA7423BE4B29}"/>
              </a:ext>
            </a:extLst>
          </p:cNvPr>
          <p:cNvSpPr txBox="1"/>
          <p:nvPr/>
        </p:nvSpPr>
        <p:spPr>
          <a:xfrm>
            <a:off x="1022464" y="1393316"/>
            <a:ext cx="9950335" cy="3693319"/>
          </a:xfrm>
          <a:prstGeom prst="rect">
            <a:avLst/>
          </a:prstGeom>
          <a:noFill/>
        </p:spPr>
        <p:txBody>
          <a:bodyPr wrap="square" rtlCol="0">
            <a:spAutoFit/>
          </a:bodyPr>
          <a:lstStyle/>
          <a:p>
            <a:r>
              <a:rPr lang="es-ES" dirty="0"/>
              <a:t>Cuando se crear un repositorio remoto, GitHub crea automáticamente, por defecto, la rama </a:t>
            </a:r>
            <a:r>
              <a:rPr lang="es-ES" b="1" i="1" dirty="0" err="1"/>
              <a:t>main</a:t>
            </a:r>
            <a:r>
              <a:rPr lang="es-ES" dirty="0"/>
              <a:t>. Como ya hemos mencionado, esa es en la que se alojará el proyecto cuando ya esté listo para subirlo a producción (al menos, lo que se conoce como PMV, o Producto Mínimo Viable; MVP por sus siglas en inglés). Dado que yo trabajo, por ahora, en la rama </a:t>
            </a:r>
            <a:r>
              <a:rPr lang="es-ES" sz="1600" dirty="0" err="1">
                <a:latin typeface="Courier New" panose="02070309020205020404" pitchFamily="49" charset="0"/>
                <a:cs typeface="Courier New" panose="02070309020205020404" pitchFamily="49" charset="0"/>
              </a:rPr>
              <a:t>dev</a:t>
            </a:r>
            <a:r>
              <a:rPr lang="es-ES" dirty="0"/>
              <a:t> en mi máquina local, tengo que crear una rama con el mismo nombre en GitHub, donde iré subiendo mi producto.</a:t>
            </a:r>
          </a:p>
          <a:p>
            <a:endParaRPr lang="es-ES" dirty="0"/>
          </a:p>
          <a:p>
            <a:r>
              <a:rPr lang="es-ES" dirty="0"/>
              <a:t>En </a:t>
            </a:r>
            <a:r>
              <a:rPr lang="es-ES" dirty="0" err="1"/>
              <a:t>lla</a:t>
            </a:r>
            <a:r>
              <a:rPr lang="es-ES" dirty="0"/>
              <a:t> diapositiva anterior hemos visto como hacer esto. Vamos a crear la rama </a:t>
            </a:r>
            <a:r>
              <a:rPr lang="es-ES" dirty="0" err="1"/>
              <a:t>main</a:t>
            </a:r>
            <a:r>
              <a:rPr lang="es-ES" dirty="0"/>
              <a:t> en el repositorio de </a:t>
            </a:r>
            <a:r>
              <a:rPr lang="es-ES" dirty="0" err="1"/>
              <a:t>GtiHub</a:t>
            </a:r>
            <a:r>
              <a:rPr lang="es-ES" dirty="0"/>
              <a:t>. De momento no tendrá contenido, como hemos dicho, pero la tendremos preparada para cuando llegue el momento. Para ello pulsamos el botón con el nombre de la rama actual que aparece en la parte superior izquierda de la pantalla, y que nos sirve para gestionar las ramas en GitHub. Su aspecto es como el que vemos aquí:                . Este botón con el nombre de la rama actual nos abre un pequeño formulario donde podemos introducir el nombre de una rama a la que queramos ir, o que queramos crear si no existe.</a:t>
            </a:r>
          </a:p>
        </p:txBody>
      </p:sp>
      <p:pic>
        <p:nvPicPr>
          <p:cNvPr id="9" name="Imagen 8">
            <a:extLst>
              <a:ext uri="{FF2B5EF4-FFF2-40B4-BE49-F238E27FC236}">
                <a16:creationId xmlns:a16="http://schemas.microsoft.com/office/drawing/2014/main" id="{F3FDE750-A11E-3CDA-6374-BA5396B8F9FD}"/>
              </a:ext>
            </a:extLst>
          </p:cNvPr>
          <p:cNvPicPr>
            <a:picLocks noChangeAspect="1"/>
          </p:cNvPicPr>
          <p:nvPr/>
        </p:nvPicPr>
        <p:blipFill>
          <a:blip r:embed="rId3"/>
          <a:stretch>
            <a:fillRect/>
          </a:stretch>
        </p:blipFill>
        <p:spPr>
          <a:xfrm>
            <a:off x="3708630" y="4177259"/>
            <a:ext cx="843156" cy="286673"/>
          </a:xfrm>
          <a:prstGeom prst="rect">
            <a:avLst/>
          </a:prstGeom>
        </p:spPr>
      </p:pic>
      <p:pic>
        <p:nvPicPr>
          <p:cNvPr id="11" name="Imagen 10">
            <a:extLst>
              <a:ext uri="{FF2B5EF4-FFF2-40B4-BE49-F238E27FC236}">
                <a16:creationId xmlns:a16="http://schemas.microsoft.com/office/drawing/2014/main" id="{80F50F8E-D637-C43E-5317-F45FFB70C9CF}"/>
              </a:ext>
            </a:extLst>
          </p:cNvPr>
          <p:cNvPicPr>
            <a:picLocks noChangeAspect="1"/>
          </p:cNvPicPr>
          <p:nvPr/>
        </p:nvPicPr>
        <p:blipFill>
          <a:blip r:embed="rId4"/>
          <a:stretch>
            <a:fillRect/>
          </a:stretch>
        </p:blipFill>
        <p:spPr>
          <a:xfrm>
            <a:off x="2777604" y="4837677"/>
            <a:ext cx="2371384" cy="1466514"/>
          </a:xfrm>
          <a:prstGeom prst="rect">
            <a:avLst/>
          </a:prstGeom>
        </p:spPr>
      </p:pic>
    </p:spTree>
    <p:extLst>
      <p:ext uri="{BB962C8B-B14F-4D97-AF65-F5344CB8AC3E}">
        <p14:creationId xmlns:p14="http://schemas.microsoft.com/office/powerpoint/2010/main" val="364137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DBD1841B-00D3-5633-0ED6-F34C33C3252F}"/>
              </a:ext>
            </a:extLst>
          </p:cNvPr>
          <p:cNvSpPr txBox="1"/>
          <p:nvPr/>
        </p:nvSpPr>
        <p:spPr>
          <a:xfrm>
            <a:off x="5780868" y="387458"/>
            <a:ext cx="2754600" cy="646331"/>
          </a:xfrm>
          <a:prstGeom prst="rect">
            <a:avLst/>
          </a:prstGeom>
          <a:noFill/>
        </p:spPr>
        <p:txBody>
          <a:bodyPr wrap="none" rtlCol="0">
            <a:spAutoFit/>
          </a:bodyPr>
          <a:lstStyle/>
          <a:p>
            <a:r>
              <a:rPr lang="es-ES" sz="3600" b="1" dirty="0"/>
              <a:t>INSTALACIÓN</a:t>
            </a:r>
          </a:p>
        </p:txBody>
      </p:sp>
      <p:sp>
        <p:nvSpPr>
          <p:cNvPr id="4" name="CuadroTexto 3">
            <a:extLst>
              <a:ext uri="{FF2B5EF4-FFF2-40B4-BE49-F238E27FC236}">
                <a16:creationId xmlns:a16="http://schemas.microsoft.com/office/drawing/2014/main" id="{2DD9E341-ED7C-B67E-CA1F-FD31481B1BCE}"/>
              </a:ext>
            </a:extLst>
          </p:cNvPr>
          <p:cNvSpPr txBox="1"/>
          <p:nvPr/>
        </p:nvSpPr>
        <p:spPr>
          <a:xfrm>
            <a:off x="935604" y="1178138"/>
            <a:ext cx="5160396" cy="5078313"/>
          </a:xfrm>
          <a:prstGeom prst="rect">
            <a:avLst/>
          </a:prstGeom>
          <a:noFill/>
        </p:spPr>
        <p:txBody>
          <a:bodyPr wrap="square" rtlCol="0">
            <a:spAutoFit/>
          </a:bodyPr>
          <a:lstStyle/>
          <a:p>
            <a:r>
              <a:rPr lang="es-ES" dirty="0"/>
              <a:t>Para usar GIT lo primero que tenemos que hacer es, por supuesto, instalarlo en nuestro equipo. Es gratuito, y podemos obtenerlo de su página oficial, en </a:t>
            </a:r>
            <a:r>
              <a:rPr lang="es-ES" dirty="0">
                <a:hlinkClick r:id="rId3"/>
              </a:rPr>
              <a:t>https://git-scm.com</a:t>
            </a:r>
            <a:r>
              <a:rPr lang="es-ES" dirty="0"/>
              <a:t>. Es </a:t>
            </a:r>
            <a:r>
              <a:rPr lang="es-ES" dirty="0" err="1"/>
              <a:t>cross-platform</a:t>
            </a:r>
            <a:r>
              <a:rPr lang="es-ES" dirty="0"/>
              <a:t>, lo que significa que está disponible para MacOS, Linux y Windows. Cuando nos conectamos a la web se reconoce nuestro equipo y se nos ofrece la versión adecuada. El proceso de instalación difiere un poco de una plataforma a otra, pero en todo caso es extremadamente simple. Además, en la web oficial de GIT hay una documentación oficial muy extensa. El problema, quizá, es que es, precisamente, demasiado extensa en opinión de muchos desarrolladores (entre los que me incluyo). En esta presentación haremos un repaso del uso de GIT mucho más escueto mostrando la operativa de esta herramienta de una forma fácil, para tenerla como punto de consulta.</a:t>
            </a:r>
          </a:p>
        </p:txBody>
      </p:sp>
      <p:pic>
        <p:nvPicPr>
          <p:cNvPr id="9" name="Imagen 8">
            <a:extLst>
              <a:ext uri="{FF2B5EF4-FFF2-40B4-BE49-F238E27FC236}">
                <a16:creationId xmlns:a16="http://schemas.microsoft.com/office/drawing/2014/main" id="{41C76AF9-0D26-C261-5383-D81AA16B1609}"/>
              </a:ext>
            </a:extLst>
          </p:cNvPr>
          <p:cNvPicPr>
            <a:picLocks noChangeAspect="1"/>
          </p:cNvPicPr>
          <p:nvPr/>
        </p:nvPicPr>
        <p:blipFill>
          <a:blip r:embed="rId4"/>
          <a:stretch>
            <a:fillRect/>
          </a:stretch>
        </p:blipFill>
        <p:spPr>
          <a:xfrm>
            <a:off x="6324601" y="1711510"/>
            <a:ext cx="5513232" cy="3646366"/>
          </a:xfrm>
          <a:prstGeom prst="rect">
            <a:avLst/>
          </a:prstGeom>
        </p:spPr>
      </p:pic>
    </p:spTree>
    <p:extLst>
      <p:ext uri="{BB962C8B-B14F-4D97-AF65-F5344CB8AC3E}">
        <p14:creationId xmlns:p14="http://schemas.microsoft.com/office/powerpoint/2010/main" val="118918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3263F9D2-0162-1384-C260-972B5FE9AB8C}"/>
              </a:ext>
            </a:extLst>
          </p:cNvPr>
          <p:cNvSpPr txBox="1"/>
          <p:nvPr/>
        </p:nvSpPr>
        <p:spPr>
          <a:xfrm>
            <a:off x="5977484" y="169221"/>
            <a:ext cx="2725105" cy="1200329"/>
          </a:xfrm>
          <a:prstGeom prst="rect">
            <a:avLst/>
          </a:prstGeom>
          <a:noFill/>
        </p:spPr>
        <p:txBody>
          <a:bodyPr wrap="none" rtlCol="0">
            <a:spAutoFit/>
          </a:bodyPr>
          <a:lstStyle/>
          <a:p>
            <a:r>
              <a:rPr lang="es-ES" sz="3600" b="1" dirty="0"/>
              <a:t>ESTRUCTURA</a:t>
            </a:r>
            <a:br>
              <a:rPr lang="es-ES" sz="3600" b="1" dirty="0"/>
            </a:br>
            <a:r>
              <a:rPr lang="es-ES" sz="3600" b="1" dirty="0"/>
              <a:t>DE RAMAS</a:t>
            </a:r>
          </a:p>
        </p:txBody>
      </p:sp>
      <p:sp>
        <p:nvSpPr>
          <p:cNvPr id="4" name="CuadroTexto 3">
            <a:extLst>
              <a:ext uri="{FF2B5EF4-FFF2-40B4-BE49-F238E27FC236}">
                <a16:creationId xmlns:a16="http://schemas.microsoft.com/office/drawing/2014/main" id="{3DF91E40-F109-FA48-8C63-3016357538BA}"/>
              </a:ext>
            </a:extLst>
          </p:cNvPr>
          <p:cNvSpPr txBox="1"/>
          <p:nvPr/>
        </p:nvSpPr>
        <p:spPr>
          <a:xfrm>
            <a:off x="796163" y="1438917"/>
            <a:ext cx="5504884" cy="3416320"/>
          </a:xfrm>
          <a:prstGeom prst="rect">
            <a:avLst/>
          </a:prstGeom>
          <a:noFill/>
        </p:spPr>
        <p:txBody>
          <a:bodyPr wrap="square" rtlCol="0">
            <a:spAutoFit/>
          </a:bodyPr>
          <a:lstStyle/>
          <a:p>
            <a:r>
              <a:rPr lang="es-ES" dirty="0"/>
              <a:t>Si el repositorio es para un trabajo colaborativo entre varias personas es buena práctica que cada desarrollador tenga su propia rama, para subir sus propios cambios al proyecto. De este modo no se pisan el trabajo unos a otros. Cuando un desarrollador tenga su trabajo hecho y quiera fusionarlo con otra rama (por ejemplo, la rama </a:t>
            </a:r>
            <a:r>
              <a:rPr lang="es-ES" dirty="0" err="1"/>
              <a:t>main</a:t>
            </a:r>
            <a:r>
              <a:rPr lang="es-ES" dirty="0"/>
              <a:t>), solicitara un </a:t>
            </a:r>
            <a:r>
              <a:rPr lang="es-ES" b="1" i="1" dirty="0" err="1"/>
              <a:t>Pull</a:t>
            </a:r>
            <a:r>
              <a:rPr lang="es-ES" b="1" i="1" dirty="0"/>
              <a:t> </a:t>
            </a:r>
            <a:r>
              <a:rPr lang="es-ES" b="1" i="1" dirty="0" err="1"/>
              <a:t>request</a:t>
            </a:r>
            <a:r>
              <a:rPr lang="es-ES" dirty="0"/>
              <a:t>, pulsando el botón                    de la parte superior en la página principal del repositorio. Se le abrirá otra página, en la que pulsará el botón                   . Se abrirá una ventana en la que seleccionaremos la rama de origen y de destino, y pulsaremos el botón                      .</a:t>
            </a:r>
          </a:p>
        </p:txBody>
      </p:sp>
      <p:pic>
        <p:nvPicPr>
          <p:cNvPr id="9" name="Imagen 8">
            <a:extLst>
              <a:ext uri="{FF2B5EF4-FFF2-40B4-BE49-F238E27FC236}">
                <a16:creationId xmlns:a16="http://schemas.microsoft.com/office/drawing/2014/main" id="{5EF45150-DAB5-1D58-DFFF-CE754212288D}"/>
              </a:ext>
            </a:extLst>
          </p:cNvPr>
          <p:cNvPicPr>
            <a:picLocks noChangeAspect="1"/>
          </p:cNvPicPr>
          <p:nvPr/>
        </p:nvPicPr>
        <p:blipFill>
          <a:blip r:embed="rId3"/>
          <a:stretch>
            <a:fillRect/>
          </a:stretch>
        </p:blipFill>
        <p:spPr>
          <a:xfrm>
            <a:off x="2615033" y="3433661"/>
            <a:ext cx="960145" cy="204621"/>
          </a:xfrm>
          <a:prstGeom prst="rect">
            <a:avLst/>
          </a:prstGeom>
        </p:spPr>
      </p:pic>
      <p:pic>
        <p:nvPicPr>
          <p:cNvPr id="11" name="Imagen 10">
            <a:extLst>
              <a:ext uri="{FF2B5EF4-FFF2-40B4-BE49-F238E27FC236}">
                <a16:creationId xmlns:a16="http://schemas.microsoft.com/office/drawing/2014/main" id="{7ACF8FF4-E440-32CF-E467-5FBD2B51C236}"/>
              </a:ext>
            </a:extLst>
          </p:cNvPr>
          <p:cNvPicPr>
            <a:picLocks noChangeAspect="1"/>
          </p:cNvPicPr>
          <p:nvPr/>
        </p:nvPicPr>
        <p:blipFill>
          <a:blip r:embed="rId4"/>
          <a:stretch>
            <a:fillRect/>
          </a:stretch>
        </p:blipFill>
        <p:spPr>
          <a:xfrm>
            <a:off x="1475855" y="3966248"/>
            <a:ext cx="952500" cy="228600"/>
          </a:xfrm>
          <a:prstGeom prst="rect">
            <a:avLst/>
          </a:prstGeom>
        </p:spPr>
      </p:pic>
      <p:pic>
        <p:nvPicPr>
          <p:cNvPr id="13" name="Imagen 12">
            <a:extLst>
              <a:ext uri="{FF2B5EF4-FFF2-40B4-BE49-F238E27FC236}">
                <a16:creationId xmlns:a16="http://schemas.microsoft.com/office/drawing/2014/main" id="{2033B846-1005-D646-7AD7-96084CA049FD}"/>
              </a:ext>
            </a:extLst>
          </p:cNvPr>
          <p:cNvPicPr>
            <a:picLocks noChangeAspect="1"/>
          </p:cNvPicPr>
          <p:nvPr/>
        </p:nvPicPr>
        <p:blipFill>
          <a:blip r:embed="rId5"/>
          <a:stretch>
            <a:fillRect/>
          </a:stretch>
        </p:blipFill>
        <p:spPr>
          <a:xfrm>
            <a:off x="2773524" y="4503040"/>
            <a:ext cx="1177447" cy="258464"/>
          </a:xfrm>
          <a:prstGeom prst="rect">
            <a:avLst/>
          </a:prstGeom>
        </p:spPr>
      </p:pic>
      <p:pic>
        <p:nvPicPr>
          <p:cNvPr id="15" name="Imagen 14">
            <a:extLst>
              <a:ext uri="{FF2B5EF4-FFF2-40B4-BE49-F238E27FC236}">
                <a16:creationId xmlns:a16="http://schemas.microsoft.com/office/drawing/2014/main" id="{BDE5D1BA-41CA-D6BA-5F24-7E0B7B44D62E}"/>
              </a:ext>
            </a:extLst>
          </p:cNvPr>
          <p:cNvPicPr>
            <a:picLocks noChangeAspect="1"/>
          </p:cNvPicPr>
          <p:nvPr/>
        </p:nvPicPr>
        <p:blipFill>
          <a:blip r:embed="rId6"/>
          <a:stretch>
            <a:fillRect/>
          </a:stretch>
        </p:blipFill>
        <p:spPr>
          <a:xfrm>
            <a:off x="6301047" y="1365493"/>
            <a:ext cx="5386934" cy="3268852"/>
          </a:xfrm>
          <a:prstGeom prst="rect">
            <a:avLst/>
          </a:prstGeom>
        </p:spPr>
      </p:pic>
      <p:sp>
        <p:nvSpPr>
          <p:cNvPr id="16" name="CuadroTexto 15">
            <a:extLst>
              <a:ext uri="{FF2B5EF4-FFF2-40B4-BE49-F238E27FC236}">
                <a16:creationId xmlns:a16="http://schemas.microsoft.com/office/drawing/2014/main" id="{CEA0BBFF-FE85-15AC-6543-202B12325C8F}"/>
              </a:ext>
            </a:extLst>
          </p:cNvPr>
          <p:cNvSpPr txBox="1"/>
          <p:nvPr/>
        </p:nvSpPr>
        <p:spPr>
          <a:xfrm>
            <a:off x="781190" y="4864409"/>
            <a:ext cx="10979827" cy="1477328"/>
          </a:xfrm>
          <a:prstGeom prst="rect">
            <a:avLst/>
          </a:prstGeom>
          <a:noFill/>
        </p:spPr>
        <p:txBody>
          <a:bodyPr wrap="square" rtlCol="0">
            <a:spAutoFit/>
          </a:bodyPr>
          <a:lstStyle/>
          <a:p>
            <a:r>
              <a:rPr lang="es-ES" dirty="0"/>
              <a:t>Se abrirá un formulario por si queremos introducir comentarios acerca de lo que hemos hecho, lo que será muy interesante para otros desarrolladores. En este formulario podemos, incluso, añadir ficheros. Por último confirmaremos el </a:t>
            </a:r>
            <a:r>
              <a:rPr lang="es-ES" dirty="0" err="1"/>
              <a:t>pull</a:t>
            </a:r>
            <a:r>
              <a:rPr lang="es-ES" dirty="0"/>
              <a:t> </a:t>
            </a:r>
            <a:r>
              <a:rPr lang="es-ES" dirty="0" err="1"/>
              <a:t>request</a:t>
            </a:r>
            <a:r>
              <a:rPr lang="es-ES" dirty="0"/>
              <a:t> con otro botón verde que aparece. En la siguiente página nos aparece el botón</a:t>
            </a:r>
          </a:p>
          <a:p>
            <a:r>
              <a:rPr lang="es-ES" dirty="0"/>
              <a:t>                              que nos permite fusionar la rama de origen con la de destino. Se nos pedirá confirmación y ambas ramas se fusionarán (si no aparece ningún conflicto que tengamos que reparar manualmente.</a:t>
            </a:r>
          </a:p>
        </p:txBody>
      </p:sp>
      <p:pic>
        <p:nvPicPr>
          <p:cNvPr id="18" name="Imagen 17">
            <a:extLst>
              <a:ext uri="{FF2B5EF4-FFF2-40B4-BE49-F238E27FC236}">
                <a16:creationId xmlns:a16="http://schemas.microsoft.com/office/drawing/2014/main" id="{A1ED3B39-1349-435E-5931-B45DE55E653C}"/>
              </a:ext>
            </a:extLst>
          </p:cNvPr>
          <p:cNvPicPr>
            <a:picLocks noChangeAspect="1"/>
          </p:cNvPicPr>
          <p:nvPr/>
        </p:nvPicPr>
        <p:blipFill>
          <a:blip r:embed="rId7"/>
          <a:stretch>
            <a:fillRect/>
          </a:stretch>
        </p:blipFill>
        <p:spPr>
          <a:xfrm>
            <a:off x="834504" y="5721835"/>
            <a:ext cx="1567391" cy="279337"/>
          </a:xfrm>
          <a:prstGeom prst="rect">
            <a:avLst/>
          </a:prstGeom>
        </p:spPr>
      </p:pic>
    </p:spTree>
    <p:extLst>
      <p:ext uri="{BB962C8B-B14F-4D97-AF65-F5344CB8AC3E}">
        <p14:creationId xmlns:p14="http://schemas.microsoft.com/office/powerpoint/2010/main" val="2998755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2EBA6CBA-2034-8B23-FC68-7E02B82D01B6}"/>
              </a:ext>
            </a:extLst>
          </p:cNvPr>
          <p:cNvSpPr txBox="1"/>
          <p:nvPr/>
        </p:nvSpPr>
        <p:spPr>
          <a:xfrm>
            <a:off x="6096000" y="169221"/>
            <a:ext cx="2810385" cy="1200329"/>
          </a:xfrm>
          <a:prstGeom prst="rect">
            <a:avLst/>
          </a:prstGeom>
          <a:noFill/>
        </p:spPr>
        <p:txBody>
          <a:bodyPr wrap="none" rtlCol="0">
            <a:spAutoFit/>
          </a:bodyPr>
          <a:lstStyle/>
          <a:p>
            <a:r>
              <a:rPr lang="es-ES" sz="3600" b="1" dirty="0"/>
              <a:t>ELIMINAR UN</a:t>
            </a:r>
            <a:br>
              <a:rPr lang="es-ES" sz="3600" b="1" dirty="0"/>
            </a:br>
            <a:r>
              <a:rPr lang="es-ES" sz="3600" b="1" dirty="0"/>
              <a:t>REPOSITORIO</a:t>
            </a:r>
          </a:p>
        </p:txBody>
      </p:sp>
      <p:sp>
        <p:nvSpPr>
          <p:cNvPr id="4" name="CuadroTexto 3">
            <a:extLst>
              <a:ext uri="{FF2B5EF4-FFF2-40B4-BE49-F238E27FC236}">
                <a16:creationId xmlns:a16="http://schemas.microsoft.com/office/drawing/2014/main" id="{79898754-5CB2-426B-9EDE-4623805ADCCC}"/>
              </a:ext>
            </a:extLst>
          </p:cNvPr>
          <p:cNvSpPr txBox="1"/>
          <p:nvPr/>
        </p:nvSpPr>
        <p:spPr>
          <a:xfrm>
            <a:off x="1015538" y="1484064"/>
            <a:ext cx="4522124" cy="4247317"/>
          </a:xfrm>
          <a:prstGeom prst="rect">
            <a:avLst/>
          </a:prstGeom>
          <a:noFill/>
        </p:spPr>
        <p:txBody>
          <a:bodyPr wrap="square" rtlCol="0">
            <a:spAutoFit/>
          </a:bodyPr>
          <a:lstStyle/>
          <a:p>
            <a:r>
              <a:rPr lang="es-ES" dirty="0"/>
              <a:t>En ocasiones querremos eliminar un repositorio remoto. Puede que deseemos conservar el proyecto en modo local o no, pero ya no queremos que esté en GitHub. Nos vamos a la página principal del proyecto y pulsamos el botón               . En la pantalla que se abre bajamos hasta la parte que pone </a:t>
            </a:r>
            <a:r>
              <a:rPr lang="es-ES" b="1" dirty="0" err="1"/>
              <a:t>Danger</a:t>
            </a:r>
            <a:r>
              <a:rPr lang="es-ES" b="1" dirty="0"/>
              <a:t> </a:t>
            </a:r>
            <a:r>
              <a:rPr lang="es-ES" b="1" dirty="0" err="1"/>
              <a:t>Zone</a:t>
            </a:r>
            <a:r>
              <a:rPr lang="es-ES" dirty="0"/>
              <a:t>, y seleccionamos la opción </a:t>
            </a:r>
            <a:r>
              <a:rPr lang="es-ES" b="1" dirty="0" err="1"/>
              <a:t>Delete</a:t>
            </a:r>
            <a:r>
              <a:rPr lang="es-ES" b="1" dirty="0"/>
              <a:t> </a:t>
            </a:r>
            <a:r>
              <a:rPr lang="es-ES" b="1" dirty="0" err="1"/>
              <a:t>this</a:t>
            </a:r>
            <a:r>
              <a:rPr lang="es-ES" b="1" dirty="0"/>
              <a:t> </a:t>
            </a:r>
            <a:r>
              <a:rPr lang="es-ES" b="1" dirty="0" err="1"/>
              <a:t>repository</a:t>
            </a:r>
            <a:r>
              <a:rPr lang="es-ES" dirty="0"/>
              <a:t>. Pulsamos el botón</a:t>
            </a:r>
            <a:br>
              <a:rPr lang="es-ES" dirty="0"/>
            </a:br>
            <a:r>
              <a:rPr lang="es-ES" dirty="0"/>
              <a:t>                     . Nos pedirá confirmación dos veces, y también que metamos la contraseña. Hace esto porque el borrado de un repositorio es definitivo e irreversible. Cualquier archivo que tengamos en el repo se perderá para siempre.</a:t>
            </a:r>
          </a:p>
        </p:txBody>
      </p:sp>
      <p:pic>
        <p:nvPicPr>
          <p:cNvPr id="9" name="Imagen 8">
            <a:extLst>
              <a:ext uri="{FF2B5EF4-FFF2-40B4-BE49-F238E27FC236}">
                <a16:creationId xmlns:a16="http://schemas.microsoft.com/office/drawing/2014/main" id="{9BE7DAB8-E076-DDB5-C1CD-4ADE1C549ED2}"/>
              </a:ext>
            </a:extLst>
          </p:cNvPr>
          <p:cNvPicPr>
            <a:picLocks noChangeAspect="1"/>
          </p:cNvPicPr>
          <p:nvPr/>
        </p:nvPicPr>
        <p:blipFill>
          <a:blip r:embed="rId3"/>
          <a:stretch>
            <a:fillRect/>
          </a:stretch>
        </p:blipFill>
        <p:spPr>
          <a:xfrm>
            <a:off x="2827815" y="2913609"/>
            <a:ext cx="736319" cy="195350"/>
          </a:xfrm>
          <a:prstGeom prst="rect">
            <a:avLst/>
          </a:prstGeom>
        </p:spPr>
      </p:pic>
      <p:pic>
        <p:nvPicPr>
          <p:cNvPr id="11" name="Imagen 10">
            <a:extLst>
              <a:ext uri="{FF2B5EF4-FFF2-40B4-BE49-F238E27FC236}">
                <a16:creationId xmlns:a16="http://schemas.microsoft.com/office/drawing/2014/main" id="{35A84465-2216-99CB-AC1D-DBF03B6FAAA4}"/>
              </a:ext>
            </a:extLst>
          </p:cNvPr>
          <p:cNvPicPr>
            <a:picLocks noChangeAspect="1"/>
          </p:cNvPicPr>
          <p:nvPr/>
        </p:nvPicPr>
        <p:blipFill>
          <a:blip r:embed="rId4"/>
          <a:stretch>
            <a:fillRect/>
          </a:stretch>
        </p:blipFill>
        <p:spPr>
          <a:xfrm>
            <a:off x="1122220" y="4000931"/>
            <a:ext cx="1079500" cy="241300"/>
          </a:xfrm>
          <a:prstGeom prst="rect">
            <a:avLst/>
          </a:prstGeom>
        </p:spPr>
      </p:pic>
      <p:pic>
        <p:nvPicPr>
          <p:cNvPr id="13" name="Imagen 12">
            <a:extLst>
              <a:ext uri="{FF2B5EF4-FFF2-40B4-BE49-F238E27FC236}">
                <a16:creationId xmlns:a16="http://schemas.microsoft.com/office/drawing/2014/main" id="{C92B141B-70C4-3B3F-D600-5378DD652272}"/>
              </a:ext>
            </a:extLst>
          </p:cNvPr>
          <p:cNvPicPr>
            <a:picLocks noChangeAspect="1"/>
          </p:cNvPicPr>
          <p:nvPr/>
        </p:nvPicPr>
        <p:blipFill>
          <a:blip r:embed="rId5"/>
          <a:stretch>
            <a:fillRect/>
          </a:stretch>
        </p:blipFill>
        <p:spPr>
          <a:xfrm>
            <a:off x="5717423" y="1369549"/>
            <a:ext cx="6046213" cy="3925657"/>
          </a:xfrm>
          <a:prstGeom prst="rect">
            <a:avLst/>
          </a:prstGeom>
        </p:spPr>
      </p:pic>
    </p:spTree>
    <p:extLst>
      <p:ext uri="{BB962C8B-B14F-4D97-AF65-F5344CB8AC3E}">
        <p14:creationId xmlns:p14="http://schemas.microsoft.com/office/powerpoint/2010/main" val="3185342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299B5658-D931-D541-9929-E188939EF616}"/>
              </a:ext>
            </a:extLst>
          </p:cNvPr>
          <p:cNvSpPr txBox="1"/>
          <p:nvPr/>
        </p:nvSpPr>
        <p:spPr>
          <a:xfrm>
            <a:off x="6019120" y="169221"/>
            <a:ext cx="2793201" cy="1200329"/>
          </a:xfrm>
          <a:prstGeom prst="rect">
            <a:avLst/>
          </a:prstGeom>
          <a:noFill/>
        </p:spPr>
        <p:txBody>
          <a:bodyPr wrap="none" rtlCol="0">
            <a:spAutoFit/>
          </a:bodyPr>
          <a:lstStyle/>
          <a:p>
            <a:r>
              <a:rPr lang="es-ES" sz="3600" b="1" dirty="0"/>
              <a:t>BAJAR UN</a:t>
            </a:r>
            <a:br>
              <a:rPr lang="es-ES" sz="3600" b="1" dirty="0"/>
            </a:br>
            <a:r>
              <a:rPr lang="es-ES" sz="3600" b="1" dirty="0"/>
              <a:t>REPOSITORIO</a:t>
            </a:r>
          </a:p>
        </p:txBody>
      </p:sp>
      <p:sp>
        <p:nvSpPr>
          <p:cNvPr id="4" name="CuadroTexto 3">
            <a:extLst>
              <a:ext uri="{FF2B5EF4-FFF2-40B4-BE49-F238E27FC236}">
                <a16:creationId xmlns:a16="http://schemas.microsoft.com/office/drawing/2014/main" id="{4FF1C81C-7FF3-B45F-88F7-8A81BDD3DAD2}"/>
              </a:ext>
            </a:extLst>
          </p:cNvPr>
          <p:cNvSpPr txBox="1"/>
          <p:nvPr/>
        </p:nvSpPr>
        <p:spPr>
          <a:xfrm>
            <a:off x="831978" y="1562793"/>
            <a:ext cx="10639586" cy="4493538"/>
          </a:xfrm>
          <a:prstGeom prst="rect">
            <a:avLst/>
          </a:prstGeom>
          <a:noFill/>
        </p:spPr>
        <p:txBody>
          <a:bodyPr wrap="square" rtlCol="0">
            <a:spAutoFit/>
          </a:bodyPr>
          <a:lstStyle/>
          <a:p>
            <a:r>
              <a:rPr lang="es-ES" dirty="0"/>
              <a:t>Puede que necesitemos bajar un repositorio remoto a nuestra máquina local. A lo mejor se trata de un trabajo en equipo y queremos tener los cambios que han introducido nuestros colaboradores, o bien se ha borrado el proyecto de nuestra máquina local. Hay dos maneras de a ver esto. Bajando el directorio completo, o bien los archivos y subdirectorios del proyecto.</a:t>
            </a:r>
          </a:p>
          <a:p>
            <a:endParaRPr lang="es-ES" dirty="0"/>
          </a:p>
          <a:p>
            <a:r>
              <a:rPr lang="es-ES" b="1" dirty="0"/>
              <a:t>CON GIT CLONE</a:t>
            </a:r>
          </a:p>
          <a:p>
            <a:r>
              <a:rPr lang="es-ES" dirty="0"/>
              <a:t>Podemos situarnos en el directorio superior a donde queremos tener el proyecto y teclear:</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clone </a:t>
            </a:r>
            <a:r>
              <a:rPr lang="es-ES" sz="1600" dirty="0" err="1">
                <a:latin typeface="Courier New" panose="02070309020205020404" pitchFamily="49" charset="0"/>
                <a:cs typeface="Courier New" panose="02070309020205020404" pitchFamily="49" charset="0"/>
              </a:rPr>
              <a:t>url_del_repo</a:t>
            </a:r>
            <a:r>
              <a:rPr lang="es-ES" sz="1600" dirty="0">
                <a:latin typeface="Courier New" panose="02070309020205020404" pitchFamily="49" charset="0"/>
                <a:cs typeface="Courier New" panose="02070309020205020404" pitchFamily="49" charset="0"/>
              </a:rPr>
              <a:t> directorio</a:t>
            </a:r>
          </a:p>
          <a:p>
            <a:r>
              <a:rPr lang="es-ES" dirty="0"/>
              <a:t>donde </a:t>
            </a:r>
            <a:r>
              <a:rPr lang="es-ES" sz="1600" dirty="0" err="1">
                <a:latin typeface="Courier New" panose="02070309020205020404" pitchFamily="49" charset="0"/>
                <a:cs typeface="Courier New" panose="02070309020205020404" pitchFamily="49" charset="0"/>
              </a:rPr>
              <a:t>url_del_repo</a:t>
            </a:r>
            <a:r>
              <a:rPr lang="es-ES" dirty="0"/>
              <a:t> es la URL completa del repositorio, incluyendo la extensión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git</a:t>
            </a:r>
            <a:r>
              <a:rPr lang="es-ES" dirty="0"/>
              <a:t> y </a:t>
            </a:r>
            <a:r>
              <a:rPr lang="es-ES" sz="1600" dirty="0">
                <a:latin typeface="Courier New" panose="02070309020205020404" pitchFamily="49" charset="0"/>
                <a:cs typeface="Courier New" panose="02070309020205020404" pitchFamily="49" charset="0"/>
              </a:rPr>
              <a:t>directorio</a:t>
            </a:r>
            <a:r>
              <a:rPr lang="es-ES" dirty="0"/>
              <a:t> es el nombre del directorio con el que queremos tener nuestro proyecto.</a:t>
            </a:r>
          </a:p>
          <a:p>
            <a:endParaRPr lang="es-ES" dirty="0"/>
          </a:p>
          <a:p>
            <a:r>
              <a:rPr lang="es-ES" b="1" dirty="0"/>
              <a:t>CON GIT PULL</a:t>
            </a:r>
          </a:p>
          <a:p>
            <a:r>
              <a:rPr lang="es-ES" dirty="0"/>
              <a:t>Si el directorio ya existe nos situamos dentro de él en la terminal y tecleamos:</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pull</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origin</a:t>
            </a:r>
            <a:r>
              <a:rPr lang="es-ES" sz="1600" dirty="0">
                <a:latin typeface="Courier New" panose="02070309020205020404" pitchFamily="49" charset="0"/>
                <a:cs typeface="Courier New" panose="02070309020205020404" pitchFamily="49" charset="0"/>
              </a:rPr>
              <a:t> rama</a:t>
            </a:r>
          </a:p>
          <a:p>
            <a:r>
              <a:rPr lang="es-ES" dirty="0"/>
              <a:t>donde </a:t>
            </a:r>
            <a:r>
              <a:rPr lang="es-ES" sz="1600" dirty="0">
                <a:latin typeface="Courier New" panose="02070309020205020404" pitchFamily="49" charset="0"/>
                <a:cs typeface="Courier New" panose="02070309020205020404" pitchFamily="49" charset="0"/>
              </a:rPr>
              <a:t>rama</a:t>
            </a:r>
            <a:r>
              <a:rPr lang="es-ES" dirty="0"/>
              <a:t> es el nombre de la rama donde están los archivos y </a:t>
            </a:r>
            <a:r>
              <a:rPr lang="es-ES" dirty="0" err="1"/>
              <a:t>commits</a:t>
            </a:r>
            <a:r>
              <a:rPr lang="es-ES" dirty="0"/>
              <a:t> que queremos bajar. En ocasiones este mandato no funciona correctamente, por lo que tendremos que recurrir a </a:t>
            </a:r>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clone</a:t>
            </a:r>
            <a:r>
              <a:rPr lang="es-ES" dirty="0"/>
              <a:t>.</a:t>
            </a:r>
          </a:p>
        </p:txBody>
      </p:sp>
    </p:spTree>
    <p:extLst>
      <p:ext uri="{BB962C8B-B14F-4D97-AF65-F5344CB8AC3E}">
        <p14:creationId xmlns:p14="http://schemas.microsoft.com/office/powerpoint/2010/main" val="2590669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16F4BE77-4D13-A43A-77A3-6E978F6BD7DC}"/>
              </a:ext>
            </a:extLst>
          </p:cNvPr>
          <p:cNvSpPr txBox="1"/>
          <p:nvPr/>
        </p:nvSpPr>
        <p:spPr>
          <a:xfrm>
            <a:off x="5933208" y="307720"/>
            <a:ext cx="2610586" cy="646331"/>
          </a:xfrm>
          <a:prstGeom prst="rect">
            <a:avLst/>
          </a:prstGeom>
          <a:noFill/>
        </p:spPr>
        <p:txBody>
          <a:bodyPr wrap="none" rtlCol="0">
            <a:spAutoFit/>
          </a:bodyPr>
          <a:lstStyle/>
          <a:p>
            <a:r>
              <a:rPr lang="es-ES" sz="3600" b="1" dirty="0"/>
              <a:t>CHULETARIO</a:t>
            </a:r>
          </a:p>
        </p:txBody>
      </p:sp>
      <p:sp>
        <p:nvSpPr>
          <p:cNvPr id="4" name="CuadroTexto 3">
            <a:extLst>
              <a:ext uri="{FF2B5EF4-FFF2-40B4-BE49-F238E27FC236}">
                <a16:creationId xmlns:a16="http://schemas.microsoft.com/office/drawing/2014/main" id="{CD3FA23E-698B-C330-1C79-DC5E16C4E142}"/>
              </a:ext>
            </a:extLst>
          </p:cNvPr>
          <p:cNvSpPr txBox="1"/>
          <p:nvPr/>
        </p:nvSpPr>
        <p:spPr>
          <a:xfrm>
            <a:off x="976745" y="1454727"/>
            <a:ext cx="10287000" cy="4247317"/>
          </a:xfrm>
          <a:prstGeom prst="rect">
            <a:avLst/>
          </a:prstGeom>
          <a:noFill/>
        </p:spPr>
        <p:txBody>
          <a:bodyPr wrap="square" rtlCol="0">
            <a:spAutoFit/>
          </a:bodyPr>
          <a:lstStyle/>
          <a:p>
            <a:r>
              <a:rPr lang="es-ES" dirty="0"/>
              <a:t>Dada la cantidad de mandatos de GIT para usarlo correctamente, con sus principales prestaciones, en la terminal del ordenador, es conveniente tenerlos en una chuleta, o </a:t>
            </a:r>
            <a:r>
              <a:rPr lang="es-ES" dirty="0" err="1"/>
              <a:t>sheet</a:t>
            </a:r>
            <a:r>
              <a:rPr lang="es-ES" dirty="0"/>
              <a:t>, a efectos de consulta, para recordar la sintaxis de un comando específico.</a:t>
            </a:r>
          </a:p>
          <a:p>
            <a:endParaRPr lang="es-ES" dirty="0"/>
          </a:p>
          <a:p>
            <a:r>
              <a:rPr lang="es-ES" dirty="0"/>
              <a:t>En Internet existen gran cantidad de </a:t>
            </a:r>
            <a:r>
              <a:rPr lang="es-ES" dirty="0" err="1"/>
              <a:t>sheets</a:t>
            </a:r>
            <a:r>
              <a:rPr lang="es-ES" dirty="0"/>
              <a:t> de </a:t>
            </a:r>
            <a:r>
              <a:rPr lang="es-ES" dirty="0" err="1"/>
              <a:t>git</a:t>
            </a:r>
            <a:r>
              <a:rPr lang="es-ES" dirty="0"/>
              <a:t>, por lo que no es necesario crear una para esta presentación. A continuación relacionamos algunas que pueden ser de utilidad.</a:t>
            </a:r>
          </a:p>
          <a:p>
            <a:endParaRPr lang="es-ES" dirty="0"/>
          </a:p>
          <a:p>
            <a:r>
              <a:rPr lang="es-ES" dirty="0"/>
              <a:t>GitHub Git </a:t>
            </a:r>
            <a:r>
              <a:rPr lang="es-ES" dirty="0" err="1"/>
              <a:t>Cheat</a:t>
            </a:r>
            <a:r>
              <a:rPr lang="es-ES" dirty="0"/>
              <a:t> </a:t>
            </a:r>
            <a:r>
              <a:rPr lang="es-ES" dirty="0" err="1"/>
              <a:t>Sheet</a:t>
            </a:r>
            <a:r>
              <a:rPr lang="es-ES" dirty="0"/>
              <a:t>. En </a:t>
            </a:r>
            <a:r>
              <a:rPr lang="es-ES" dirty="0">
                <a:hlinkClick r:id="rId3"/>
              </a:rPr>
              <a:t>https://education.github.com/git-cheat-sheet-education.pdf</a:t>
            </a:r>
            <a:r>
              <a:rPr lang="es-ES" dirty="0"/>
              <a:t>. </a:t>
            </a:r>
          </a:p>
          <a:p>
            <a:r>
              <a:rPr lang="es-ES" dirty="0" err="1"/>
              <a:t>Atlassian</a:t>
            </a:r>
            <a:r>
              <a:rPr lang="es-ES" dirty="0"/>
              <a:t> Git </a:t>
            </a:r>
            <a:r>
              <a:rPr lang="es-ES" dirty="0" err="1"/>
              <a:t>Cheat</a:t>
            </a:r>
            <a:r>
              <a:rPr lang="es-ES" dirty="0"/>
              <a:t> </a:t>
            </a:r>
            <a:r>
              <a:rPr lang="es-ES" dirty="0" err="1"/>
              <a:t>Sheet</a:t>
            </a:r>
            <a:r>
              <a:rPr lang="es-ES" dirty="0"/>
              <a:t>. En </a:t>
            </a:r>
            <a:r>
              <a:rPr lang="es-ES" dirty="0">
                <a:hlinkClick r:id="rId4"/>
              </a:rPr>
              <a:t>https://www.atlassian.com/git/tutorials/atlassian-git-cheatsheet</a:t>
            </a:r>
            <a:r>
              <a:rPr lang="es-ES" dirty="0"/>
              <a:t>.</a:t>
            </a:r>
          </a:p>
          <a:p>
            <a:r>
              <a:rPr lang="es-ES" b="0" i="0" u="none" strike="noStrike" dirty="0">
                <a:solidFill>
                  <a:srgbClr val="374151"/>
                </a:solidFill>
                <a:effectLst/>
                <a:latin typeface="Söhne"/>
              </a:rPr>
              <a:t>Git Tower </a:t>
            </a:r>
            <a:r>
              <a:rPr lang="es-ES" b="0" i="0" u="none" strike="noStrike" dirty="0" err="1">
                <a:solidFill>
                  <a:srgbClr val="374151"/>
                </a:solidFill>
                <a:effectLst/>
                <a:latin typeface="Söhne"/>
              </a:rPr>
              <a:t>Cheat</a:t>
            </a:r>
            <a:r>
              <a:rPr lang="es-ES" b="0" i="0" u="none" strike="noStrike" dirty="0">
                <a:solidFill>
                  <a:srgbClr val="374151"/>
                </a:solidFill>
                <a:effectLst/>
                <a:latin typeface="Söhne"/>
              </a:rPr>
              <a:t> </a:t>
            </a:r>
            <a:r>
              <a:rPr lang="es-ES" b="0" i="0" u="none" strike="noStrike" dirty="0" err="1">
                <a:solidFill>
                  <a:srgbClr val="374151"/>
                </a:solidFill>
                <a:effectLst/>
                <a:latin typeface="Söhne"/>
              </a:rPr>
              <a:t>Sheet</a:t>
            </a:r>
            <a:r>
              <a:rPr lang="es-ES" b="0" i="0" u="none" strike="noStrike" dirty="0">
                <a:solidFill>
                  <a:srgbClr val="374151"/>
                </a:solidFill>
                <a:effectLst/>
                <a:latin typeface="Söhne"/>
              </a:rPr>
              <a:t>. En </a:t>
            </a:r>
            <a:r>
              <a:rPr lang="es-ES" b="0" i="0" u="none" strike="noStrike" dirty="0">
                <a:solidFill>
                  <a:srgbClr val="374151"/>
                </a:solidFill>
                <a:effectLst/>
                <a:latin typeface="Söhne"/>
                <a:hlinkClick r:id="rId5"/>
              </a:rPr>
              <a:t>https://www.git-tower.com/learn/cheat-sheets/git</a:t>
            </a:r>
            <a:r>
              <a:rPr lang="es-ES" b="0" i="0" u="none" strike="noStrike" dirty="0">
                <a:solidFill>
                  <a:srgbClr val="374151"/>
                </a:solidFill>
                <a:effectLst/>
                <a:latin typeface="Söhne"/>
              </a:rPr>
              <a:t>.</a:t>
            </a:r>
          </a:p>
          <a:p>
            <a:r>
              <a:rPr lang="es-ES" b="0" i="0" u="none" strike="noStrike" dirty="0">
                <a:solidFill>
                  <a:srgbClr val="374151"/>
                </a:solidFill>
                <a:effectLst/>
                <a:latin typeface="Söhne"/>
              </a:rPr>
              <a:t>Pro Git Book: El libro "Pro Git" es una excelente referencia completa sobre Git. Está en </a:t>
            </a:r>
            <a:r>
              <a:rPr lang="es-ES" b="0" i="0" u="none" strike="noStrike" dirty="0">
                <a:solidFill>
                  <a:srgbClr val="374151"/>
                </a:solidFill>
                <a:effectLst/>
                <a:latin typeface="Söhne"/>
                <a:hlinkClick r:id="rId6"/>
              </a:rPr>
              <a:t>https://git-scm.com/book/en/v2</a:t>
            </a:r>
            <a:r>
              <a:rPr lang="es-ES" b="0" i="0" u="none" strike="noStrike" dirty="0">
                <a:solidFill>
                  <a:srgbClr val="374151"/>
                </a:solidFill>
                <a:effectLst/>
                <a:latin typeface="Söhne"/>
              </a:rPr>
              <a:t>.</a:t>
            </a:r>
          </a:p>
          <a:p>
            <a:endParaRPr lang="es-ES" dirty="0">
              <a:solidFill>
                <a:srgbClr val="374151"/>
              </a:solidFill>
              <a:latin typeface="Söhne"/>
            </a:endParaRPr>
          </a:p>
          <a:p>
            <a:r>
              <a:rPr lang="es-ES" dirty="0">
                <a:solidFill>
                  <a:srgbClr val="374151"/>
                </a:solidFill>
                <a:latin typeface="Söhne"/>
              </a:rPr>
              <a:t>De todos modos, la consulta de sintaxis es al principio. Luego, a fuerza de uso, las distintas sintaxis acaban memorizándose de forma automática.</a:t>
            </a:r>
            <a:endParaRPr lang="es-ES" dirty="0"/>
          </a:p>
        </p:txBody>
      </p:sp>
    </p:spTree>
    <p:extLst>
      <p:ext uri="{BB962C8B-B14F-4D97-AF65-F5344CB8AC3E}">
        <p14:creationId xmlns:p14="http://schemas.microsoft.com/office/powerpoint/2010/main" val="2899274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705BF08E-F306-F620-6857-CE9117B900FD}"/>
              </a:ext>
            </a:extLst>
          </p:cNvPr>
          <p:cNvSpPr txBox="1"/>
          <p:nvPr/>
        </p:nvSpPr>
        <p:spPr>
          <a:xfrm>
            <a:off x="5421689" y="2381966"/>
            <a:ext cx="1348622"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FIN</a:t>
            </a:r>
          </a:p>
        </p:txBody>
      </p:sp>
    </p:spTree>
    <p:extLst>
      <p:ext uri="{BB962C8B-B14F-4D97-AF65-F5344CB8AC3E}">
        <p14:creationId xmlns:p14="http://schemas.microsoft.com/office/powerpoint/2010/main" val="216701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B0417B6D-0447-58BF-5127-9D2FCF2F1EAB}"/>
              </a:ext>
            </a:extLst>
          </p:cNvPr>
          <p:cNvSpPr txBox="1"/>
          <p:nvPr/>
        </p:nvSpPr>
        <p:spPr>
          <a:xfrm>
            <a:off x="5252936" y="169221"/>
            <a:ext cx="4089325" cy="1200329"/>
          </a:xfrm>
          <a:prstGeom prst="rect">
            <a:avLst/>
          </a:prstGeom>
          <a:noFill/>
        </p:spPr>
        <p:txBody>
          <a:bodyPr wrap="none" rtlCol="0">
            <a:spAutoFit/>
          </a:bodyPr>
          <a:lstStyle/>
          <a:p>
            <a:r>
              <a:rPr lang="es-ES" sz="3600" b="1" dirty="0"/>
              <a:t>CREAR UNA CUENTA</a:t>
            </a:r>
            <a:br>
              <a:rPr lang="es-ES" sz="3600" b="1" dirty="0"/>
            </a:br>
            <a:r>
              <a:rPr lang="es-ES" sz="3600" b="1" dirty="0"/>
              <a:t>EN GITHUB</a:t>
            </a:r>
          </a:p>
        </p:txBody>
      </p:sp>
      <p:sp>
        <p:nvSpPr>
          <p:cNvPr id="4" name="CuadroTexto 3">
            <a:extLst>
              <a:ext uri="{FF2B5EF4-FFF2-40B4-BE49-F238E27FC236}">
                <a16:creationId xmlns:a16="http://schemas.microsoft.com/office/drawing/2014/main" id="{FE346D76-F19C-0D63-3726-F394745BD2D7}"/>
              </a:ext>
            </a:extLst>
          </p:cNvPr>
          <p:cNvSpPr txBox="1"/>
          <p:nvPr/>
        </p:nvSpPr>
        <p:spPr>
          <a:xfrm>
            <a:off x="1112850" y="1484517"/>
            <a:ext cx="10249563" cy="4247317"/>
          </a:xfrm>
          <a:prstGeom prst="rect">
            <a:avLst/>
          </a:prstGeom>
          <a:noFill/>
        </p:spPr>
        <p:txBody>
          <a:bodyPr wrap="square" rtlCol="0">
            <a:spAutoFit/>
          </a:bodyPr>
          <a:lstStyle/>
          <a:p>
            <a:r>
              <a:rPr lang="es-ES" dirty="0"/>
              <a:t>Como vamos a usar GIT en combinación con GitHub, deberemos crear una cuenta en GitHub (</a:t>
            </a:r>
            <a:r>
              <a:rPr lang="es-ES" dirty="0">
                <a:hlinkClick r:id="rId3"/>
              </a:rPr>
              <a:t>https://github.com</a:t>
            </a:r>
            <a:r>
              <a:rPr lang="es-ES" dirty="0"/>
              <a:t>). Cuando nos registramos se crea un nombre de usuario y el registro se completa con un email. Estos dos datos son importantes, y debemos guardarlos, junto a la contraseña que hayamos elegido para el registro.</a:t>
            </a:r>
          </a:p>
          <a:p>
            <a:r>
              <a:rPr lang="es-ES" dirty="0"/>
              <a:t>GitHub es donde se crearán los repositorios para almacenar nuestros proyectos. Estos podrán ser públicos (para que accedan a ellos otros usuarios) o privados (solo podremos usarlos nosotros).</a:t>
            </a:r>
          </a:p>
          <a:p>
            <a:r>
              <a:rPr lang="es-ES" dirty="0"/>
              <a:t>A diferencia de GitHub, GIT es una herramienta que usamos en nuestro ordenador. Ambas herramientas se complementan para que podamos llevar un verdadero control de versiones sobre nuestros proyectos.</a:t>
            </a:r>
          </a:p>
          <a:p>
            <a:r>
              <a:rPr lang="es-ES" dirty="0"/>
              <a:t>Una vez instalado GIT en nuestro equipo, y creada nuestra cuenta de GitHub debemos configurar GIT para que se pueda sincronizar con la cuenta de GitHub. Para ello en la terminal de nuestro ordenador teclearemos:</a:t>
            </a:r>
          </a:p>
          <a:p>
            <a:r>
              <a:rPr lang="es-ES" dirty="0" err="1">
                <a:latin typeface="Courier New" panose="02070309020205020404" pitchFamily="49" charset="0"/>
                <a:cs typeface="Courier New" panose="02070309020205020404" pitchFamily="49" charset="0"/>
              </a:rPr>
              <a:t>git</a:t>
            </a:r>
            <a:r>
              <a:rPr lang="es-ES" dirty="0">
                <a:latin typeface="Courier New" panose="02070309020205020404" pitchFamily="49" charset="0"/>
                <a:cs typeface="Courier New" panose="02070309020205020404" pitchFamily="49" charset="0"/>
              </a:rPr>
              <a:t> config --global </a:t>
            </a:r>
            <a:r>
              <a:rPr lang="es-ES" dirty="0" err="1">
                <a:latin typeface="Courier New" panose="02070309020205020404" pitchFamily="49" charset="0"/>
                <a:cs typeface="Courier New" panose="02070309020205020404" pitchFamily="49" charset="0"/>
              </a:rPr>
              <a:t>user.email</a:t>
            </a:r>
            <a:r>
              <a:rPr lang="es-ES" dirty="0">
                <a:latin typeface="Courier New" panose="02070309020205020404" pitchFamily="49" charset="0"/>
                <a:cs typeface="Courier New" panose="02070309020205020404" pitchFamily="49" charset="0"/>
              </a:rPr>
              <a:t> “correo@electrónico.com”</a:t>
            </a:r>
          </a:p>
          <a:p>
            <a:r>
              <a:rPr lang="es-ES" dirty="0" err="1">
                <a:latin typeface="Courier New" panose="02070309020205020404" pitchFamily="49" charset="0"/>
                <a:cs typeface="Courier New" panose="02070309020205020404" pitchFamily="49" charset="0"/>
              </a:rPr>
              <a:t>git</a:t>
            </a:r>
            <a:r>
              <a:rPr lang="es-ES" dirty="0">
                <a:latin typeface="Courier New" panose="02070309020205020404" pitchFamily="49" charset="0"/>
                <a:cs typeface="Courier New" panose="02070309020205020404" pitchFamily="49" charset="0"/>
              </a:rPr>
              <a:t> config --global </a:t>
            </a:r>
            <a:r>
              <a:rPr lang="es-ES" dirty="0" err="1">
                <a:latin typeface="Courier New" panose="02070309020205020404" pitchFamily="49" charset="0"/>
                <a:cs typeface="Courier New" panose="02070309020205020404" pitchFamily="49" charset="0"/>
              </a:rPr>
              <a:t>user.name</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nombre_de_usuario</a:t>
            </a:r>
            <a:r>
              <a:rPr lang="es-ES" dirty="0">
                <a:latin typeface="Courier New" panose="02070309020205020404" pitchFamily="49" charset="0"/>
                <a:cs typeface="Courier New" panose="02070309020205020404" pitchFamily="49" charset="0"/>
              </a:rPr>
              <a:t>”</a:t>
            </a:r>
          </a:p>
          <a:p>
            <a:r>
              <a:rPr lang="es-ES" dirty="0"/>
              <a:t>Donde </a:t>
            </a:r>
            <a:r>
              <a:rPr lang="es-ES" dirty="0">
                <a:latin typeface="Courier New" panose="02070309020205020404" pitchFamily="49" charset="0"/>
                <a:cs typeface="Courier New" panose="02070309020205020404" pitchFamily="49" charset="0"/>
              </a:rPr>
              <a:t>correo@electrónico.com</a:t>
            </a:r>
            <a:r>
              <a:rPr lang="es-ES" dirty="0"/>
              <a:t> y </a:t>
            </a:r>
            <a:r>
              <a:rPr lang="es-ES" dirty="0" err="1">
                <a:latin typeface="Courier New" panose="02070309020205020404" pitchFamily="49" charset="0"/>
                <a:cs typeface="Courier New" panose="02070309020205020404" pitchFamily="49" charset="0"/>
              </a:rPr>
              <a:t>nombre_de_usuario</a:t>
            </a:r>
            <a:r>
              <a:rPr lang="es-ES" dirty="0"/>
              <a:t> son los datos con los que nos hemos registrado en GitHub. Esto sólo tendremos que hacerlo una vez.</a:t>
            </a:r>
          </a:p>
        </p:txBody>
      </p:sp>
    </p:spTree>
    <p:extLst>
      <p:ext uri="{BB962C8B-B14F-4D97-AF65-F5344CB8AC3E}">
        <p14:creationId xmlns:p14="http://schemas.microsoft.com/office/powerpoint/2010/main" val="250781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B4B54AA9-EF4F-8587-D934-55FBCC2CC2E1}"/>
              </a:ext>
            </a:extLst>
          </p:cNvPr>
          <p:cNvSpPr txBox="1"/>
          <p:nvPr/>
        </p:nvSpPr>
        <p:spPr>
          <a:xfrm>
            <a:off x="3555959" y="2125423"/>
            <a:ext cx="4456774" cy="1754326"/>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Usar GIT en modo local</a:t>
            </a:r>
          </a:p>
        </p:txBody>
      </p:sp>
    </p:spTree>
    <p:extLst>
      <p:ext uri="{BB962C8B-B14F-4D97-AF65-F5344CB8AC3E}">
        <p14:creationId xmlns:p14="http://schemas.microsoft.com/office/powerpoint/2010/main" val="347783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13F0A373-E9C7-51F9-6186-2F073C9E22FB}"/>
              </a:ext>
            </a:extLst>
          </p:cNvPr>
          <p:cNvSpPr txBox="1"/>
          <p:nvPr/>
        </p:nvSpPr>
        <p:spPr>
          <a:xfrm>
            <a:off x="5009322" y="87464"/>
            <a:ext cx="5046381" cy="1200329"/>
          </a:xfrm>
          <a:prstGeom prst="rect">
            <a:avLst/>
          </a:prstGeom>
          <a:noFill/>
        </p:spPr>
        <p:txBody>
          <a:bodyPr wrap="none" rtlCol="0">
            <a:spAutoFit/>
          </a:bodyPr>
          <a:lstStyle/>
          <a:p>
            <a:r>
              <a:rPr lang="es-ES" sz="3600" b="1" dirty="0"/>
              <a:t>EL PROCESO DE USAR GIT</a:t>
            </a:r>
            <a:br>
              <a:rPr lang="es-ES" sz="3600" b="1" dirty="0"/>
            </a:br>
            <a:r>
              <a:rPr lang="es-ES" sz="3600" b="1" dirty="0"/>
              <a:t>PARA UN PROYECTO</a:t>
            </a:r>
          </a:p>
        </p:txBody>
      </p:sp>
      <p:sp>
        <p:nvSpPr>
          <p:cNvPr id="4" name="CuadroTexto 3">
            <a:extLst>
              <a:ext uri="{FF2B5EF4-FFF2-40B4-BE49-F238E27FC236}">
                <a16:creationId xmlns:a16="http://schemas.microsoft.com/office/drawing/2014/main" id="{900A96EE-C037-1562-3E22-5B567F3B8801}"/>
              </a:ext>
            </a:extLst>
          </p:cNvPr>
          <p:cNvSpPr txBox="1"/>
          <p:nvPr/>
        </p:nvSpPr>
        <p:spPr>
          <a:xfrm>
            <a:off x="962107" y="1623017"/>
            <a:ext cx="5247862" cy="4247317"/>
          </a:xfrm>
          <a:prstGeom prst="rect">
            <a:avLst/>
          </a:prstGeom>
          <a:noFill/>
        </p:spPr>
        <p:txBody>
          <a:bodyPr wrap="square" rtlCol="0">
            <a:spAutoFit/>
          </a:bodyPr>
          <a:lstStyle/>
          <a:p>
            <a:r>
              <a:rPr lang="es-ES" dirty="0"/>
              <a:t>Para usar control de versiones deberemos emplear Un directorio para cada cada proyecto. Esto no es nada nuevo, es un mínimo de organización para trabajar.</a:t>
            </a:r>
          </a:p>
          <a:p>
            <a:r>
              <a:rPr lang="es-ES" dirty="0"/>
              <a:t>GIT funciona de la siguiente forma:</a:t>
            </a:r>
          </a:p>
          <a:p>
            <a:pPr marL="285750" indent="-285750">
              <a:buFont typeface="Arial" panose="020B0604020202020204" pitchFamily="34" charset="0"/>
              <a:buChar char="•"/>
            </a:pPr>
            <a:r>
              <a:rPr lang="es-ES" dirty="0"/>
              <a:t>Se fija en los ficheros que han sido modificados.</a:t>
            </a:r>
          </a:p>
          <a:p>
            <a:pPr marL="285750" indent="-285750">
              <a:buFont typeface="Arial" panose="020B0604020202020204" pitchFamily="34" charset="0"/>
              <a:buChar char="•"/>
            </a:pPr>
            <a:r>
              <a:rPr lang="es-ES" dirty="0"/>
              <a:t>Los traslada a una zona virtual intermedia que se conoce como </a:t>
            </a:r>
            <a:r>
              <a:rPr lang="es-ES" dirty="0" err="1"/>
              <a:t>staging</a:t>
            </a:r>
            <a:r>
              <a:rPr lang="es-ES" dirty="0"/>
              <a:t> area.</a:t>
            </a:r>
          </a:p>
          <a:p>
            <a:pPr marL="285750" indent="-285750">
              <a:buFont typeface="Arial" panose="020B0604020202020204" pitchFamily="34" charset="0"/>
              <a:buChar char="•"/>
            </a:pPr>
            <a:r>
              <a:rPr lang="es-ES" dirty="0"/>
              <a:t>Hace un </a:t>
            </a:r>
            <a:r>
              <a:rPr lang="es-ES" dirty="0" err="1"/>
              <a:t>commit</a:t>
            </a:r>
            <a:r>
              <a:rPr lang="es-ES" dirty="0"/>
              <a:t>, es decir, una foto fija del estado de los archivos del proyecto.</a:t>
            </a:r>
          </a:p>
          <a:p>
            <a:pPr marL="285750" indent="-285750">
              <a:buFont typeface="Arial" panose="020B0604020202020204" pitchFamily="34" charset="0"/>
              <a:buChar char="•"/>
            </a:pPr>
            <a:r>
              <a:rPr lang="es-ES" dirty="0"/>
              <a:t>Nos permite subir los archivos en su estado actual al repositorio remoto.</a:t>
            </a:r>
          </a:p>
          <a:p>
            <a:r>
              <a:rPr lang="es-ES" dirty="0"/>
              <a:t>Estas son solo las funcionalidades más “diarias”. En otras diapositivas posteriores aprenderemos más funciones que le dan a estas herramientas una potencia muy útil.</a:t>
            </a:r>
          </a:p>
        </p:txBody>
      </p:sp>
      <p:grpSp>
        <p:nvGrpSpPr>
          <p:cNvPr id="24" name="Grupo 23">
            <a:extLst>
              <a:ext uri="{FF2B5EF4-FFF2-40B4-BE49-F238E27FC236}">
                <a16:creationId xmlns:a16="http://schemas.microsoft.com/office/drawing/2014/main" id="{0937D76B-B364-84CC-F9A0-82FDD97FAED0}"/>
              </a:ext>
            </a:extLst>
          </p:cNvPr>
          <p:cNvGrpSpPr/>
          <p:nvPr/>
        </p:nvGrpSpPr>
        <p:grpSpPr>
          <a:xfrm>
            <a:off x="7156494" y="1673899"/>
            <a:ext cx="3825542" cy="4090406"/>
            <a:chOff x="6925585" y="1313826"/>
            <a:chExt cx="4008742" cy="4594839"/>
          </a:xfrm>
        </p:grpSpPr>
        <p:grpSp>
          <p:nvGrpSpPr>
            <p:cNvPr id="20" name="Grupo 19">
              <a:extLst>
                <a:ext uri="{FF2B5EF4-FFF2-40B4-BE49-F238E27FC236}">
                  <a16:creationId xmlns:a16="http://schemas.microsoft.com/office/drawing/2014/main" id="{66B9ED4B-1611-D897-39ED-D20743371620}"/>
                </a:ext>
              </a:extLst>
            </p:cNvPr>
            <p:cNvGrpSpPr/>
            <p:nvPr/>
          </p:nvGrpSpPr>
          <p:grpSpPr>
            <a:xfrm>
              <a:off x="6925585" y="1313826"/>
              <a:ext cx="4008742" cy="4594839"/>
              <a:chOff x="6925585" y="1313826"/>
              <a:chExt cx="4008742" cy="4594839"/>
            </a:xfrm>
          </p:grpSpPr>
          <p:grpSp>
            <p:nvGrpSpPr>
              <p:cNvPr id="14" name="Grupo 13">
                <a:extLst>
                  <a:ext uri="{FF2B5EF4-FFF2-40B4-BE49-F238E27FC236}">
                    <a16:creationId xmlns:a16="http://schemas.microsoft.com/office/drawing/2014/main" id="{7A151F86-2D15-E2C7-0D99-19EEC25FCAE0}"/>
                  </a:ext>
                </a:extLst>
              </p:cNvPr>
              <p:cNvGrpSpPr/>
              <p:nvPr/>
            </p:nvGrpSpPr>
            <p:grpSpPr>
              <a:xfrm>
                <a:off x="6925585" y="1313826"/>
                <a:ext cx="3641698" cy="1008865"/>
                <a:chOff x="6925585" y="1313826"/>
                <a:chExt cx="3641698" cy="1008865"/>
              </a:xfrm>
            </p:grpSpPr>
            <p:sp>
              <p:nvSpPr>
                <p:cNvPr id="5" name="Elipse 4">
                  <a:extLst>
                    <a:ext uri="{FF2B5EF4-FFF2-40B4-BE49-F238E27FC236}">
                      <a16:creationId xmlns:a16="http://schemas.microsoft.com/office/drawing/2014/main" id="{A4641F8C-56FE-DE65-48FA-F3E8E5C7DEB1}"/>
                    </a:ext>
                  </a:extLst>
                </p:cNvPr>
                <p:cNvSpPr/>
                <p:nvPr/>
              </p:nvSpPr>
              <p:spPr>
                <a:xfrm>
                  <a:off x="6925585" y="1313826"/>
                  <a:ext cx="3641698" cy="1008865"/>
                </a:xfrm>
                <a:prstGeom prst="ellipse">
                  <a:avLst/>
                </a:prstGeom>
                <a:solidFill>
                  <a:schemeClr val="accent1">
                    <a:alpha val="3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69F9D375-B247-7BCF-FF25-03D5252C2F21}"/>
                    </a:ext>
                  </a:extLst>
                </p:cNvPr>
                <p:cNvSpPr txBox="1"/>
                <p:nvPr/>
              </p:nvSpPr>
              <p:spPr>
                <a:xfrm>
                  <a:off x="7707999" y="1623017"/>
                  <a:ext cx="2136739" cy="369332"/>
                </a:xfrm>
                <a:prstGeom prst="rect">
                  <a:avLst/>
                </a:prstGeom>
                <a:noFill/>
              </p:spPr>
              <p:txBody>
                <a:bodyPr wrap="none" rtlCol="0">
                  <a:spAutoFit/>
                </a:bodyPr>
                <a:lstStyle/>
                <a:p>
                  <a:r>
                    <a:rPr lang="es-ES" dirty="0"/>
                    <a:t>Directorio de trabajo</a:t>
                  </a:r>
                </a:p>
              </p:txBody>
            </p:sp>
          </p:grpSp>
          <p:grpSp>
            <p:nvGrpSpPr>
              <p:cNvPr id="13" name="Grupo 12">
                <a:extLst>
                  <a:ext uri="{FF2B5EF4-FFF2-40B4-BE49-F238E27FC236}">
                    <a16:creationId xmlns:a16="http://schemas.microsoft.com/office/drawing/2014/main" id="{DA89A918-381E-22C0-DE49-74F8BF93A4FC}"/>
                  </a:ext>
                </a:extLst>
              </p:cNvPr>
              <p:cNvGrpSpPr/>
              <p:nvPr/>
            </p:nvGrpSpPr>
            <p:grpSpPr>
              <a:xfrm>
                <a:off x="7065817" y="2794077"/>
                <a:ext cx="3629891" cy="700146"/>
                <a:chOff x="7065818" y="3046529"/>
                <a:chExt cx="3629891" cy="700146"/>
              </a:xfrm>
            </p:grpSpPr>
            <p:sp>
              <p:nvSpPr>
                <p:cNvPr id="10" name="Rectángulo redondeado 9">
                  <a:extLst>
                    <a:ext uri="{FF2B5EF4-FFF2-40B4-BE49-F238E27FC236}">
                      <a16:creationId xmlns:a16="http://schemas.microsoft.com/office/drawing/2014/main" id="{8DB01B0F-7FF2-CE01-07E5-AB385C50524E}"/>
                    </a:ext>
                  </a:extLst>
                </p:cNvPr>
                <p:cNvSpPr/>
                <p:nvPr/>
              </p:nvSpPr>
              <p:spPr>
                <a:xfrm>
                  <a:off x="7065818" y="3046529"/>
                  <a:ext cx="3629891" cy="700146"/>
                </a:xfrm>
                <a:prstGeom prst="roundRect">
                  <a:avLst/>
                </a:prstGeom>
                <a:solidFill>
                  <a:srgbClr val="FF0000">
                    <a:alpha val="1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726A0C1-2D8E-07CB-8B8A-6F9B23608805}"/>
                    </a:ext>
                  </a:extLst>
                </p:cNvPr>
                <p:cNvSpPr txBox="1"/>
                <p:nvPr/>
              </p:nvSpPr>
              <p:spPr>
                <a:xfrm>
                  <a:off x="8162502" y="3220386"/>
                  <a:ext cx="1357038" cy="369332"/>
                </a:xfrm>
                <a:prstGeom prst="rect">
                  <a:avLst/>
                </a:prstGeom>
                <a:noFill/>
              </p:spPr>
              <p:txBody>
                <a:bodyPr wrap="none" rtlCol="0">
                  <a:spAutoFit/>
                </a:bodyPr>
                <a:lstStyle/>
                <a:p>
                  <a:r>
                    <a:rPr lang="es-ES" dirty="0" err="1"/>
                    <a:t>Staging</a:t>
                  </a:r>
                  <a:r>
                    <a:rPr lang="es-ES" dirty="0"/>
                    <a:t> Area</a:t>
                  </a:r>
                </a:p>
              </p:txBody>
            </p:sp>
          </p:grpSp>
          <p:grpSp>
            <p:nvGrpSpPr>
              <p:cNvPr id="16" name="Grupo 15">
                <a:extLst>
                  <a:ext uri="{FF2B5EF4-FFF2-40B4-BE49-F238E27FC236}">
                    <a16:creationId xmlns:a16="http://schemas.microsoft.com/office/drawing/2014/main" id="{31F11204-B7C0-9DEF-2FE3-9C4C927B535E}"/>
                  </a:ext>
                </a:extLst>
              </p:cNvPr>
              <p:cNvGrpSpPr/>
              <p:nvPr/>
            </p:nvGrpSpPr>
            <p:grpSpPr>
              <a:xfrm>
                <a:off x="7065816" y="4024689"/>
                <a:ext cx="3629891" cy="700146"/>
                <a:chOff x="7065818" y="4296401"/>
                <a:chExt cx="3629891" cy="700146"/>
              </a:xfrm>
            </p:grpSpPr>
            <p:sp>
              <p:nvSpPr>
                <p:cNvPr id="12" name="Rectángulo redondeado 11">
                  <a:extLst>
                    <a:ext uri="{FF2B5EF4-FFF2-40B4-BE49-F238E27FC236}">
                      <a16:creationId xmlns:a16="http://schemas.microsoft.com/office/drawing/2014/main" id="{EBC52CC3-69D6-3485-1603-42FF2AFCB035}"/>
                    </a:ext>
                  </a:extLst>
                </p:cNvPr>
                <p:cNvSpPr/>
                <p:nvPr/>
              </p:nvSpPr>
              <p:spPr>
                <a:xfrm>
                  <a:off x="7065818" y="4296401"/>
                  <a:ext cx="3629891" cy="700146"/>
                </a:xfrm>
                <a:prstGeom prst="roundRect">
                  <a:avLst/>
                </a:prstGeom>
                <a:solidFill>
                  <a:schemeClr val="accent6">
                    <a:lumMod val="75000"/>
                    <a:alpha val="1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CuadroTexto 14">
                  <a:extLst>
                    <a:ext uri="{FF2B5EF4-FFF2-40B4-BE49-F238E27FC236}">
                      <a16:creationId xmlns:a16="http://schemas.microsoft.com/office/drawing/2014/main" id="{0856EDB9-9B6C-2CC6-6B42-E362090D7411}"/>
                    </a:ext>
                  </a:extLst>
                </p:cNvPr>
                <p:cNvSpPr txBox="1"/>
                <p:nvPr/>
              </p:nvSpPr>
              <p:spPr>
                <a:xfrm>
                  <a:off x="7752664" y="4461808"/>
                  <a:ext cx="2256195" cy="369332"/>
                </a:xfrm>
                <a:prstGeom prst="rect">
                  <a:avLst/>
                </a:prstGeom>
                <a:noFill/>
              </p:spPr>
              <p:txBody>
                <a:bodyPr wrap="none" rtlCol="0">
                  <a:spAutoFit/>
                </a:bodyPr>
                <a:lstStyle/>
                <a:p>
                  <a:r>
                    <a:rPr lang="es-ES" dirty="0"/>
                    <a:t>Foto del estado actual</a:t>
                  </a:r>
                </a:p>
              </p:txBody>
            </p:sp>
          </p:grpSp>
          <p:grpSp>
            <p:nvGrpSpPr>
              <p:cNvPr id="19" name="Grupo 18">
                <a:extLst>
                  <a:ext uri="{FF2B5EF4-FFF2-40B4-BE49-F238E27FC236}">
                    <a16:creationId xmlns:a16="http://schemas.microsoft.com/office/drawing/2014/main" id="{09D40202-42F0-84EC-1107-C6A270283DA6}"/>
                  </a:ext>
                </a:extLst>
              </p:cNvPr>
              <p:cNvGrpSpPr/>
              <p:nvPr/>
            </p:nvGrpSpPr>
            <p:grpSpPr>
              <a:xfrm>
                <a:off x="7065816" y="5216969"/>
                <a:ext cx="3868511" cy="691696"/>
                <a:chOff x="7065816" y="5216969"/>
                <a:chExt cx="3868511" cy="691696"/>
              </a:xfrm>
            </p:grpSpPr>
            <p:sp>
              <p:nvSpPr>
                <p:cNvPr id="17" name="Trapecio 16">
                  <a:extLst>
                    <a:ext uri="{FF2B5EF4-FFF2-40B4-BE49-F238E27FC236}">
                      <a16:creationId xmlns:a16="http://schemas.microsoft.com/office/drawing/2014/main" id="{5BE6C4A5-4C77-1E60-0600-B3ECE88020C1}"/>
                    </a:ext>
                  </a:extLst>
                </p:cNvPr>
                <p:cNvSpPr/>
                <p:nvPr/>
              </p:nvSpPr>
              <p:spPr>
                <a:xfrm>
                  <a:off x="7065816" y="5216969"/>
                  <a:ext cx="3868511" cy="691696"/>
                </a:xfrm>
                <a:prstGeom prst="trapezoid">
                  <a:avLst/>
                </a:prstGeom>
                <a:solidFill>
                  <a:schemeClr val="accent2">
                    <a:lumMod val="60000"/>
                    <a:lumOff val="40000"/>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7AF77BB4-98BC-A346-1D7C-4A93A0EAFC57}"/>
                    </a:ext>
                  </a:extLst>
                </p:cNvPr>
                <p:cNvSpPr txBox="1"/>
                <p:nvPr/>
              </p:nvSpPr>
              <p:spPr>
                <a:xfrm>
                  <a:off x="7928671" y="5359192"/>
                  <a:ext cx="2006960" cy="369332"/>
                </a:xfrm>
                <a:prstGeom prst="rect">
                  <a:avLst/>
                </a:prstGeom>
                <a:noFill/>
              </p:spPr>
              <p:txBody>
                <a:bodyPr wrap="none" rtlCol="0">
                  <a:spAutoFit/>
                </a:bodyPr>
                <a:lstStyle/>
                <a:p>
                  <a:r>
                    <a:rPr lang="es-ES" dirty="0"/>
                    <a:t>Repositorio remoto</a:t>
                  </a:r>
                </a:p>
              </p:txBody>
            </p:sp>
          </p:grpSp>
        </p:grpSp>
        <p:sp>
          <p:nvSpPr>
            <p:cNvPr id="21" name="Flecha derecha 20">
              <a:extLst>
                <a:ext uri="{FF2B5EF4-FFF2-40B4-BE49-F238E27FC236}">
                  <a16:creationId xmlns:a16="http://schemas.microsoft.com/office/drawing/2014/main" id="{1C93F1DB-5ADC-D929-DBF8-22758CA4B5CD}"/>
                </a:ext>
              </a:extLst>
            </p:cNvPr>
            <p:cNvSpPr/>
            <p:nvPr/>
          </p:nvSpPr>
          <p:spPr>
            <a:xfrm rot="5400000">
              <a:off x="8631317" y="2302822"/>
              <a:ext cx="471179" cy="4987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derecha 21">
              <a:extLst>
                <a:ext uri="{FF2B5EF4-FFF2-40B4-BE49-F238E27FC236}">
                  <a16:creationId xmlns:a16="http://schemas.microsoft.com/office/drawing/2014/main" id="{FDF85036-17DE-6A97-8F6E-ACD3153A9BF1}"/>
                </a:ext>
              </a:extLst>
            </p:cNvPr>
            <p:cNvSpPr/>
            <p:nvPr/>
          </p:nvSpPr>
          <p:spPr>
            <a:xfrm rot="5400000">
              <a:off x="8615524" y="3510074"/>
              <a:ext cx="530470" cy="4987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derecha 22">
              <a:extLst>
                <a:ext uri="{FF2B5EF4-FFF2-40B4-BE49-F238E27FC236}">
                  <a16:creationId xmlns:a16="http://schemas.microsoft.com/office/drawing/2014/main" id="{C22171C9-5909-E4FF-79C6-EE06BE8F2A23}"/>
                </a:ext>
              </a:extLst>
            </p:cNvPr>
            <p:cNvSpPr/>
            <p:nvPr/>
          </p:nvSpPr>
          <p:spPr>
            <a:xfrm rot="5400000">
              <a:off x="8635442" y="4725327"/>
              <a:ext cx="499748" cy="4987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053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6B146959-8FDD-FACD-A316-2303B53BCC4A}"/>
              </a:ext>
            </a:extLst>
          </p:cNvPr>
          <p:cNvSpPr txBox="1"/>
          <p:nvPr/>
        </p:nvSpPr>
        <p:spPr>
          <a:xfrm>
            <a:off x="5680363" y="142604"/>
            <a:ext cx="3002745" cy="1200329"/>
          </a:xfrm>
          <a:prstGeom prst="rect">
            <a:avLst/>
          </a:prstGeom>
          <a:noFill/>
        </p:spPr>
        <p:txBody>
          <a:bodyPr wrap="none" rtlCol="0">
            <a:spAutoFit/>
          </a:bodyPr>
          <a:lstStyle/>
          <a:p>
            <a:r>
              <a:rPr lang="es-ES" sz="3600" b="1" dirty="0"/>
              <a:t>INICIANDO UN</a:t>
            </a:r>
            <a:br>
              <a:rPr lang="es-ES" sz="3600" b="1" dirty="0"/>
            </a:br>
            <a:r>
              <a:rPr lang="es-ES" sz="3600" b="1" dirty="0"/>
              <a:t>PROYECTO</a:t>
            </a:r>
          </a:p>
        </p:txBody>
      </p:sp>
      <p:sp>
        <p:nvSpPr>
          <p:cNvPr id="4" name="CuadroTexto 3">
            <a:extLst>
              <a:ext uri="{FF2B5EF4-FFF2-40B4-BE49-F238E27FC236}">
                <a16:creationId xmlns:a16="http://schemas.microsoft.com/office/drawing/2014/main" id="{B4B16376-9A08-DBDF-5040-BB3CE451773D}"/>
              </a:ext>
            </a:extLst>
          </p:cNvPr>
          <p:cNvSpPr txBox="1"/>
          <p:nvPr/>
        </p:nvSpPr>
        <p:spPr>
          <a:xfrm>
            <a:off x="960580" y="1415952"/>
            <a:ext cx="10529455" cy="4801314"/>
          </a:xfrm>
          <a:prstGeom prst="rect">
            <a:avLst/>
          </a:prstGeom>
          <a:noFill/>
        </p:spPr>
        <p:txBody>
          <a:bodyPr wrap="square" rtlCol="0">
            <a:spAutoFit/>
          </a:bodyPr>
          <a:lstStyle/>
          <a:p>
            <a:r>
              <a:rPr lang="es-ES" dirty="0"/>
              <a:t>Cuando iniciamos el control de versiones con GIT sobre un proyecto tenemos que me ternos en la terminal en el directorio de dicho proyecto. Todo lo que hagamos para esto será en la terminal. Lo primero (y que sólo tendremos que hacer una vez por proyecto) es inicializar GIT para que empiece a supervisar el versionado. Lo haremos con la instrucción</a:t>
            </a:r>
          </a:p>
          <a:p>
            <a:endParaRPr lang="es-ES" dirty="0"/>
          </a:p>
          <a:p>
            <a:r>
              <a:rPr lang="es-ES" dirty="0" err="1">
                <a:latin typeface="Courier New" panose="02070309020205020404" pitchFamily="49" charset="0"/>
                <a:cs typeface="Courier New" panose="02070309020205020404" pitchFamily="49" charset="0"/>
              </a:rPr>
              <a:t>git</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init</a:t>
            </a:r>
            <a:endParaRPr lang="es-ES" dirty="0">
              <a:latin typeface="Courier New" panose="02070309020205020404" pitchFamily="49" charset="0"/>
              <a:cs typeface="Courier New" panose="02070309020205020404" pitchFamily="49" charset="0"/>
            </a:endParaRPr>
          </a:p>
          <a:p>
            <a:endParaRPr lang="es-ES" dirty="0"/>
          </a:p>
          <a:p>
            <a:r>
              <a:rPr lang="es-ES" dirty="0"/>
              <a:t>Esto creará, en el directorio del proyecto, un directorio oculto llamado </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git</a:t>
            </a:r>
            <a:r>
              <a:rPr lang="es-ES" dirty="0"/>
              <a:t>, que no deberemos manipular de ningún modo. GIT lo emplea para sus funciones.</a:t>
            </a:r>
          </a:p>
          <a:p>
            <a:endParaRPr lang="es-ES" dirty="0"/>
          </a:p>
          <a:p>
            <a:r>
              <a:rPr lang="es-ES" dirty="0"/>
              <a:t>Aparte de esto, deberemos crear un archivo en el directorio del proyecto, con el nombre </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gitignore</a:t>
            </a:r>
            <a:r>
              <a:rPr lang="es-ES" dirty="0"/>
              <a:t>, en el que incluiremos, en texto plano, los nombres de los subdirectorios y archivos que no deben ser supervisados o controlados por el sistema de control de versiones. Pondremos un nombre de archivo o subdirectorio en cada línea de este fichero. GIT ignorará estos archivos, y todos los que haya dentro de los subdirectorios especificados de forma recursiva. Es decir, si incluimos un subdirectorio llamado, por ejemplo </a:t>
            </a:r>
            <a:r>
              <a:rPr lang="es-ES" dirty="0">
                <a:latin typeface="Courier New" panose="02070309020205020404" pitchFamily="49" charset="0"/>
                <a:cs typeface="Courier New" panose="02070309020205020404" pitchFamily="49" charset="0"/>
              </a:rPr>
              <a:t>/notas</a:t>
            </a:r>
            <a:r>
              <a:rPr lang="es-ES" dirty="0"/>
              <a:t>, todos los subdirectorios y archivos dentro del mismo serán ignorados. Los nombres de subdirectorios se preceden de un </a:t>
            </a:r>
            <a:r>
              <a:rPr lang="es-ES" dirty="0" err="1"/>
              <a:t>slash</a:t>
            </a:r>
            <a:r>
              <a:rPr lang="es-ES" dirty="0"/>
              <a:t> (</a:t>
            </a:r>
            <a:r>
              <a:rPr lang="es-ES" dirty="0">
                <a:latin typeface="Courier New" panose="02070309020205020404" pitchFamily="49" charset="0"/>
                <a:cs typeface="Courier New" panose="02070309020205020404" pitchFamily="49" charset="0"/>
              </a:rPr>
              <a:t>/</a:t>
            </a:r>
            <a:r>
              <a:rPr lang="es-ES" dirty="0"/>
              <a:t>). El propio archivo </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gitignore</a:t>
            </a:r>
            <a:r>
              <a:rPr lang="es-ES" dirty="0"/>
              <a:t> es descartado por GIT de forma automática.</a:t>
            </a:r>
          </a:p>
        </p:txBody>
      </p:sp>
    </p:spTree>
    <p:extLst>
      <p:ext uri="{BB962C8B-B14F-4D97-AF65-F5344CB8AC3E}">
        <p14:creationId xmlns:p14="http://schemas.microsoft.com/office/powerpoint/2010/main" val="9964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4456774" cy="923330"/>
          </a:xfrm>
          <a:prstGeom prst="rect">
            <a:avLst/>
          </a:prstGeom>
          <a:noFill/>
        </p:spPr>
        <p:txBody>
          <a:bodyPr wrap="square" rtlCol="0">
            <a:spAutoFit/>
          </a:bodyPr>
          <a:lstStyle/>
          <a:p>
            <a:r>
              <a:rPr lang="es-ES" sz="5400" dirty="0">
                <a:solidFill>
                  <a:schemeClr val="bg1">
                    <a:lumMod val="75000"/>
                  </a:schemeClr>
                </a:solidFill>
                <a:latin typeface="Blueberry Personal Use" panose="02000500000000000000" pitchFamily="2" charset="0"/>
              </a:rPr>
              <a:t>Git y GitHub</a:t>
            </a:r>
          </a:p>
        </p:txBody>
      </p:sp>
      <p:sp>
        <p:nvSpPr>
          <p:cNvPr id="3" name="Rectángulo 2">
            <a:extLst>
              <a:ext uri="{FF2B5EF4-FFF2-40B4-BE49-F238E27FC236}">
                <a16:creationId xmlns:a16="http://schemas.microsoft.com/office/drawing/2014/main" id="{FEEF6406-D3E8-C459-B60E-81FAEE2434D6}"/>
              </a:ext>
            </a:extLst>
          </p:cNvPr>
          <p:cNvSpPr/>
          <p:nvPr/>
        </p:nvSpPr>
        <p:spPr>
          <a:xfrm rot="5400000">
            <a:off x="6096001" y="762001"/>
            <a:ext cx="457200" cy="11734798"/>
          </a:xfrm>
          <a:prstGeom prst="rect">
            <a:avLst/>
          </a:prstGeom>
          <a:gradFill flip="none" rotWithShape="1">
            <a:gsLst>
              <a:gs pos="0">
                <a:schemeClr val="bg1">
                  <a:lumMod val="50000"/>
                </a:schemeClr>
              </a:gs>
              <a:gs pos="50000">
                <a:schemeClr val="bg1">
                  <a:lumMod val="65000"/>
                </a:schemeClr>
              </a:gs>
              <a:gs pos="100000">
                <a:schemeClr val="bg1">
                  <a:lumMod val="9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542AD5AD-849D-B030-D5C8-3F76F56EAB01}"/>
              </a:ext>
            </a:extLst>
          </p:cNvPr>
          <p:cNvPicPr>
            <a:picLocks noChangeAspect="1"/>
          </p:cNvPicPr>
          <p:nvPr/>
        </p:nvPicPr>
        <p:blipFill>
          <a:blip r:embed="rId2"/>
          <a:stretch>
            <a:fillRect/>
          </a:stretch>
        </p:blipFill>
        <p:spPr>
          <a:xfrm>
            <a:off x="9972074" y="169221"/>
            <a:ext cx="1803915" cy="739796"/>
          </a:xfrm>
          <a:prstGeom prst="rect">
            <a:avLst/>
          </a:prstGeom>
        </p:spPr>
      </p:pic>
      <p:sp>
        <p:nvSpPr>
          <p:cNvPr id="2" name="CuadroTexto 1">
            <a:extLst>
              <a:ext uri="{FF2B5EF4-FFF2-40B4-BE49-F238E27FC236}">
                <a16:creationId xmlns:a16="http://schemas.microsoft.com/office/drawing/2014/main" id="{0D6EE59A-C470-0477-9DE1-F65EC3D792B3}"/>
              </a:ext>
            </a:extLst>
          </p:cNvPr>
          <p:cNvSpPr txBox="1"/>
          <p:nvPr/>
        </p:nvSpPr>
        <p:spPr>
          <a:xfrm>
            <a:off x="5384799" y="446220"/>
            <a:ext cx="4254765" cy="646331"/>
          </a:xfrm>
          <a:prstGeom prst="rect">
            <a:avLst/>
          </a:prstGeom>
          <a:noFill/>
        </p:spPr>
        <p:txBody>
          <a:bodyPr wrap="square" rtlCol="0">
            <a:spAutoFit/>
          </a:bodyPr>
          <a:lstStyle/>
          <a:p>
            <a:r>
              <a:rPr lang="es-ES" sz="3600" b="1" dirty="0"/>
              <a:t>EL STAGING AREA (I)</a:t>
            </a:r>
          </a:p>
        </p:txBody>
      </p:sp>
      <p:sp>
        <p:nvSpPr>
          <p:cNvPr id="4" name="CuadroTexto 3">
            <a:extLst>
              <a:ext uri="{FF2B5EF4-FFF2-40B4-BE49-F238E27FC236}">
                <a16:creationId xmlns:a16="http://schemas.microsoft.com/office/drawing/2014/main" id="{E1022042-5241-7F4D-176D-56E2B88CF487}"/>
              </a:ext>
            </a:extLst>
          </p:cNvPr>
          <p:cNvSpPr txBox="1"/>
          <p:nvPr/>
        </p:nvSpPr>
        <p:spPr>
          <a:xfrm>
            <a:off x="1004455" y="1207519"/>
            <a:ext cx="10640291" cy="5078313"/>
          </a:xfrm>
          <a:prstGeom prst="rect">
            <a:avLst/>
          </a:prstGeom>
          <a:noFill/>
        </p:spPr>
        <p:txBody>
          <a:bodyPr wrap="square" rtlCol="0">
            <a:spAutoFit/>
          </a:bodyPr>
          <a:lstStyle/>
          <a:p>
            <a:r>
              <a:rPr lang="es-ES" dirty="0"/>
              <a:t>Supongamos que tenemos nuestro proyecto (un sitio web) con los siguientes elementos:</a:t>
            </a:r>
          </a:p>
          <a:p>
            <a:endParaRPr lang="es-ES" dirty="0"/>
          </a:p>
          <a:p>
            <a:r>
              <a:rPr lang="es-ES" dirty="0" err="1">
                <a:latin typeface="Courier New" panose="02070309020205020404" pitchFamily="49" charset="0"/>
                <a:cs typeface="Courier New" panose="02070309020205020404" pitchFamily="49" charset="0"/>
              </a:rPr>
              <a:t>index.html</a:t>
            </a:r>
            <a:r>
              <a:rPr lang="es-ES" dirty="0"/>
              <a:t>. Un archivo HTML con la página principal del proyecto.</a:t>
            </a:r>
          </a:p>
          <a:p>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html</a:t>
            </a:r>
            <a:r>
              <a:rPr lang="es-ES" dirty="0"/>
              <a:t>. Un directorio con el resto de las páginas HTML del proyecto.</a:t>
            </a:r>
          </a:p>
          <a:p>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js</a:t>
            </a:r>
            <a:r>
              <a:rPr lang="es-ES" dirty="0"/>
              <a:t>. Un directorio con los archivos JavaScript del proyecto.</a:t>
            </a:r>
          </a:p>
          <a:p>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css</a:t>
            </a:r>
            <a:r>
              <a:rPr lang="es-ES" dirty="0"/>
              <a:t>. Un directorio con las hojas de estilos del proyecto.</a:t>
            </a:r>
          </a:p>
          <a:p>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TODOs</a:t>
            </a:r>
            <a:r>
              <a:rPr lang="es-ES" dirty="0"/>
              <a:t>. Un directorio con archivos de texto de lo que nos queda por hacer en el proyecto. Este no queremos incluirlo en el control de versiones.</a:t>
            </a:r>
          </a:p>
          <a:p>
            <a:endParaRPr lang="es-ES" dirty="0"/>
          </a:p>
          <a:p>
            <a:r>
              <a:rPr lang="es-ES" dirty="0"/>
              <a:t>Dentro de los subdirectorios vamos a poner algunos archivos, ya que los </a:t>
            </a:r>
            <a:r>
              <a:rPr lang="es-ES" dirty="0" err="1"/>
              <a:t>subdrectorios</a:t>
            </a:r>
            <a:r>
              <a:rPr lang="es-ES" dirty="0"/>
              <a:t> vacíos serán, automáticamente, ignorados por GIT, y nosotros no queremos eso, a efectos didácticos.</a:t>
            </a:r>
          </a:p>
          <a:p>
            <a:endParaRPr lang="es-ES" dirty="0"/>
          </a:p>
          <a:p>
            <a:r>
              <a:rPr lang="es-ES" dirty="0"/>
              <a:t>En </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html</a:t>
            </a:r>
            <a:r>
              <a:rPr lang="es-ES" dirty="0"/>
              <a:t> incluiremos un archivo llamado </a:t>
            </a:r>
            <a:r>
              <a:rPr lang="es-ES" dirty="0" err="1">
                <a:latin typeface="Courier New" panose="02070309020205020404" pitchFamily="49" charset="0"/>
                <a:cs typeface="Courier New" panose="02070309020205020404" pitchFamily="49" charset="0"/>
              </a:rPr>
              <a:t>pagina.html</a:t>
            </a:r>
            <a:r>
              <a:rPr lang="es-ES" dirty="0"/>
              <a:t>.</a:t>
            </a:r>
          </a:p>
          <a:p>
            <a:r>
              <a:rPr lang="es-ES" dirty="0"/>
              <a:t>En </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js</a:t>
            </a:r>
            <a:r>
              <a:rPr lang="es-ES" dirty="0"/>
              <a:t> incluiremos un archivo llamado </a:t>
            </a:r>
            <a:r>
              <a:rPr lang="es-ES" dirty="0" err="1">
                <a:latin typeface="Courier New" panose="02070309020205020404" pitchFamily="49" charset="0"/>
                <a:cs typeface="Courier New" panose="02070309020205020404" pitchFamily="49" charset="0"/>
              </a:rPr>
              <a:t>pagina.js</a:t>
            </a:r>
            <a:r>
              <a:rPr lang="es-ES" dirty="0"/>
              <a:t>.</a:t>
            </a:r>
          </a:p>
          <a:p>
            <a:r>
              <a:rPr lang="es-ES" dirty="0"/>
              <a:t>En </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css</a:t>
            </a:r>
            <a:r>
              <a:rPr lang="es-ES" dirty="0"/>
              <a:t> incluiremos un archivo llamado </a:t>
            </a:r>
            <a:r>
              <a:rPr lang="es-ES" dirty="0" err="1">
                <a:latin typeface="Courier New" panose="02070309020205020404" pitchFamily="49" charset="0"/>
                <a:cs typeface="Courier New" panose="02070309020205020404" pitchFamily="49" charset="0"/>
              </a:rPr>
              <a:t>pagina.css</a:t>
            </a:r>
            <a:r>
              <a:rPr lang="es-ES" dirty="0"/>
              <a:t>.</a:t>
            </a:r>
          </a:p>
          <a:p>
            <a:r>
              <a:rPr lang="es-ES" dirty="0"/>
              <a:t>En </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TODOs</a:t>
            </a:r>
            <a:r>
              <a:rPr lang="es-ES" dirty="0"/>
              <a:t> incluiremos un archivo llamado </a:t>
            </a:r>
            <a:r>
              <a:rPr lang="es-ES" dirty="0" err="1">
                <a:latin typeface="Courier New" panose="02070309020205020404" pitchFamily="49" charset="0"/>
                <a:cs typeface="Courier New" panose="02070309020205020404" pitchFamily="49" charset="0"/>
              </a:rPr>
              <a:t>TODOs.txt</a:t>
            </a:r>
            <a:r>
              <a:rPr lang="es-ES" dirty="0"/>
              <a:t>.</a:t>
            </a:r>
          </a:p>
          <a:p>
            <a:endParaRPr lang="es-ES" dirty="0"/>
          </a:p>
          <a:p>
            <a:r>
              <a:rPr lang="es-ES" dirty="0"/>
              <a:t>Estos archivos pueden estar sin contenido, por ahora. Eso es irrelevante.</a:t>
            </a:r>
          </a:p>
        </p:txBody>
      </p:sp>
    </p:spTree>
    <p:extLst>
      <p:ext uri="{BB962C8B-B14F-4D97-AF65-F5344CB8AC3E}">
        <p14:creationId xmlns:p14="http://schemas.microsoft.com/office/powerpoint/2010/main" val="34242536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TotalTime>
  <Words>6995</Words>
  <Application>Microsoft Macintosh PowerPoint</Application>
  <PresentationFormat>Panorámica</PresentationFormat>
  <Paragraphs>391</Paragraphs>
  <Slides>44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Arial</vt:lpstr>
      <vt:lpstr>Blueberry Personal Use</vt:lpstr>
      <vt:lpstr>Calibri</vt:lpstr>
      <vt:lpstr>Calibri Light</vt:lpstr>
      <vt:lpstr>Courier New</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López Quijado</dc:creator>
  <cp:lastModifiedBy>José López Quijado</cp:lastModifiedBy>
  <cp:revision>32</cp:revision>
  <dcterms:created xsi:type="dcterms:W3CDTF">2023-06-05T19:27:25Z</dcterms:created>
  <dcterms:modified xsi:type="dcterms:W3CDTF">2023-06-11T17:18:26Z</dcterms:modified>
</cp:coreProperties>
</file>