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86"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5" r:id="rId17"/>
    <p:sldId id="271" r:id="rId18"/>
    <p:sldId id="272" r:id="rId19"/>
    <p:sldId id="273" r:id="rId20"/>
    <p:sldId id="274" r:id="rId21"/>
    <p:sldId id="276" r:id="rId22"/>
    <p:sldId id="277" r:id="rId23"/>
    <p:sldId id="278" r:id="rId24"/>
    <p:sldId id="279" r:id="rId25"/>
    <p:sldId id="282" r:id="rId26"/>
    <p:sldId id="280" r:id="rId27"/>
    <p:sldId id="281" r:id="rId28"/>
    <p:sldId id="283" r:id="rId29"/>
    <p:sldId id="284" r:id="rId30"/>
    <p:sldId id="285"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1520"/>
    <a:srgbClr val="FF7013"/>
    <a:srgbClr val="FF31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8"/>
    <p:restoredTop sz="96405"/>
  </p:normalViewPr>
  <p:slideViewPr>
    <p:cSldViewPr snapToGrid="0">
      <p:cViewPr varScale="1">
        <p:scale>
          <a:sx n="90" d="100"/>
          <a:sy n="90" d="100"/>
        </p:scale>
        <p:origin x="21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A9A76-6401-72A9-2E31-1E3AD1559F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7A76DF7-3F08-6D56-3BE9-0DF741A91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FCC2232-BDC0-0B90-5D5B-41CD302EA3A3}"/>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5" name="Marcador de pie de página 4">
            <a:extLst>
              <a:ext uri="{FF2B5EF4-FFF2-40B4-BE49-F238E27FC236}">
                <a16:creationId xmlns:a16="http://schemas.microsoft.com/office/drawing/2014/main" id="{64AEE4D3-4A65-09BE-9FA1-CB42B805EF4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843213-B991-D342-94C4-847C2999651F}"/>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218650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1307CB-FA9C-DA2A-AB37-1CEDA38869A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1A340B-99AF-7CC0-3020-5CD38D4E70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155F002-67FB-BA89-342B-A48C13BB71E7}"/>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5" name="Marcador de pie de página 4">
            <a:extLst>
              <a:ext uri="{FF2B5EF4-FFF2-40B4-BE49-F238E27FC236}">
                <a16:creationId xmlns:a16="http://schemas.microsoft.com/office/drawing/2014/main" id="{15D20CA3-1157-8A83-3B83-454906CC891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9881C3-0F2E-D039-A017-222DBDFBFC17}"/>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98840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8ABD6F5-EB40-7D00-A0E5-DF1F104B88D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E723037-6565-F948-BF4E-B981493E495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8008F2B-9C08-AB5A-6C92-38215ACBF4E3}"/>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5" name="Marcador de pie de página 4">
            <a:extLst>
              <a:ext uri="{FF2B5EF4-FFF2-40B4-BE49-F238E27FC236}">
                <a16:creationId xmlns:a16="http://schemas.microsoft.com/office/drawing/2014/main" id="{7DBA84DE-465D-2332-19C0-48AB5B2FC5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D146C4D-C830-A8B8-6B2D-882F61126A59}"/>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226693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761AD1-6E35-D993-5E73-4C62D452DE6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7B56BC3-662D-4501-28C8-039F8EFEACC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D0FF0CF-0D58-F361-7E1B-4DF618C9FC19}"/>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5" name="Marcador de pie de página 4">
            <a:extLst>
              <a:ext uri="{FF2B5EF4-FFF2-40B4-BE49-F238E27FC236}">
                <a16:creationId xmlns:a16="http://schemas.microsoft.com/office/drawing/2014/main" id="{B8B0440A-07E4-FD21-0160-7644B0F3AF7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2827DCA-FD82-3A76-D8A3-022E3BA4B92A}"/>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71145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38C9B-6FEC-886A-7798-751B52B3CD6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B00619-504C-9010-7D0D-E3A485948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7675900-69ED-57CE-B662-9CB078EEC53E}"/>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5" name="Marcador de pie de página 4">
            <a:extLst>
              <a:ext uri="{FF2B5EF4-FFF2-40B4-BE49-F238E27FC236}">
                <a16:creationId xmlns:a16="http://schemas.microsoft.com/office/drawing/2014/main" id="{8568164D-2E2B-6373-145D-863AB77148D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03DB34-1B2B-9075-AD44-5531E6448B33}"/>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223134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CD5CD-70BD-C9F6-ECE6-DE75D713900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D67BF9B-04C8-2409-E812-27643671B7C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C158B95-ED6A-9C13-4A31-5F25656137C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B90EB62-8053-2E72-508B-4FC53748B2FE}"/>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6" name="Marcador de pie de página 5">
            <a:extLst>
              <a:ext uri="{FF2B5EF4-FFF2-40B4-BE49-F238E27FC236}">
                <a16:creationId xmlns:a16="http://schemas.microsoft.com/office/drawing/2014/main" id="{AFBFE21E-06C6-6C91-B141-F4AD65E8852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9F1E364-038C-F5A1-1B33-86B12FF83F6B}"/>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421816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2E73F-5E76-D13F-77B3-6D4330CE882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352C63-CEAE-4A8F-78E4-B4D990F51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3AF67A-A301-06B8-DC07-FE68B219419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A1AFA06-D67A-A4BA-DA90-B0BDE3EC2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0BAB4BA-6989-56CB-FE7A-69233D50C3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D8A912C-F2B6-5592-B962-5B5460DB96E8}"/>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8" name="Marcador de pie de página 7">
            <a:extLst>
              <a:ext uri="{FF2B5EF4-FFF2-40B4-BE49-F238E27FC236}">
                <a16:creationId xmlns:a16="http://schemas.microsoft.com/office/drawing/2014/main" id="{27CE47DB-B38E-4CBC-CE0A-86EA3B813B2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5447726-747D-2B1E-F25C-28037E620EAF}"/>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339481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F63DC-2DE1-70BF-4361-DACF2DF20DD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B7697CA-22BF-FF66-8A28-E18ECABA5041}"/>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4" name="Marcador de pie de página 3">
            <a:extLst>
              <a:ext uri="{FF2B5EF4-FFF2-40B4-BE49-F238E27FC236}">
                <a16:creationId xmlns:a16="http://schemas.microsoft.com/office/drawing/2014/main" id="{7F93F0B3-8A0A-B816-F25D-BD1D486AB30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BEBF889-3057-8B05-EF90-32790275A264}"/>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335340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B9141AE-95A1-3B63-9792-162518EAED8C}"/>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3" name="Marcador de pie de página 2">
            <a:extLst>
              <a:ext uri="{FF2B5EF4-FFF2-40B4-BE49-F238E27FC236}">
                <a16:creationId xmlns:a16="http://schemas.microsoft.com/office/drawing/2014/main" id="{5C5CBF00-5DB9-DB2D-DB3D-C5207E66C5B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DCDDC26-58A7-097B-756D-82B21865CBD1}"/>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17100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CF6A1-C2BB-00F4-9511-4BA1AF3142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7D55AA1-5B34-F277-478F-414173A56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BA44A57-4C7D-ECAE-741B-D9ED66D1E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5DF880A-E7B9-9A1B-FEF7-1B62DDB9C2A8}"/>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6" name="Marcador de pie de página 5">
            <a:extLst>
              <a:ext uri="{FF2B5EF4-FFF2-40B4-BE49-F238E27FC236}">
                <a16:creationId xmlns:a16="http://schemas.microsoft.com/office/drawing/2014/main" id="{3F13F30F-292B-5357-75D1-6235764889E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0D95CD2-7723-7A95-6A90-C750A430E500}"/>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11677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92F2D-5305-0E3E-8EEC-D2F98085AB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00B98B6-A7B6-22A8-5DE5-05D967690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0C29C46-6C96-AD85-B394-D50805139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14DA472-3245-4F8A-2515-04956EFC00CC}"/>
              </a:ext>
            </a:extLst>
          </p:cNvPr>
          <p:cNvSpPr>
            <a:spLocks noGrp="1"/>
          </p:cNvSpPr>
          <p:nvPr>
            <p:ph type="dt" sz="half" idx="10"/>
          </p:nvPr>
        </p:nvSpPr>
        <p:spPr/>
        <p:txBody>
          <a:bodyPr/>
          <a:lstStyle/>
          <a:p>
            <a:fld id="{ACE63C3C-94CD-EB4E-A8C2-0776AE42B1FA}" type="datetimeFigureOut">
              <a:rPr lang="es-ES" smtClean="0"/>
              <a:t>8/6/23</a:t>
            </a:fld>
            <a:endParaRPr lang="es-ES"/>
          </a:p>
        </p:txBody>
      </p:sp>
      <p:sp>
        <p:nvSpPr>
          <p:cNvPr id="6" name="Marcador de pie de página 5">
            <a:extLst>
              <a:ext uri="{FF2B5EF4-FFF2-40B4-BE49-F238E27FC236}">
                <a16:creationId xmlns:a16="http://schemas.microsoft.com/office/drawing/2014/main" id="{096C926A-05E0-C55C-48CD-6C94CF2BC13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690946-3B20-BFF0-A0AD-C58E943A2E95}"/>
              </a:ext>
            </a:extLst>
          </p:cNvPr>
          <p:cNvSpPr>
            <a:spLocks noGrp="1"/>
          </p:cNvSpPr>
          <p:nvPr>
            <p:ph type="sldNum" sz="quarter" idx="12"/>
          </p:nvPr>
        </p:nvSpPr>
        <p:spPr/>
        <p:txBody>
          <a:bodyPr/>
          <a:lstStyle/>
          <a:p>
            <a:fld id="{A9B914DA-8BC4-1C45-9865-9CE5B764A314}" type="slidenum">
              <a:rPr lang="es-ES" smtClean="0"/>
              <a:t>‹Nº›</a:t>
            </a:fld>
            <a:endParaRPr lang="es-ES"/>
          </a:p>
        </p:txBody>
      </p:sp>
    </p:spTree>
    <p:extLst>
      <p:ext uri="{BB962C8B-B14F-4D97-AF65-F5344CB8AC3E}">
        <p14:creationId xmlns:p14="http://schemas.microsoft.com/office/powerpoint/2010/main" val="36732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32B52C8-8AC4-B08A-5983-B4552FE88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A6E9B55-66D1-9F83-62CE-DC3156F4C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7F0F4F-6872-368C-3C9E-5513B868A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63C3C-94CD-EB4E-A8C2-0776AE42B1FA}" type="datetimeFigureOut">
              <a:rPr lang="es-ES" smtClean="0"/>
              <a:t>8/6/23</a:t>
            </a:fld>
            <a:endParaRPr lang="es-ES"/>
          </a:p>
        </p:txBody>
      </p:sp>
      <p:sp>
        <p:nvSpPr>
          <p:cNvPr id="5" name="Marcador de pie de página 4">
            <a:extLst>
              <a:ext uri="{FF2B5EF4-FFF2-40B4-BE49-F238E27FC236}">
                <a16:creationId xmlns:a16="http://schemas.microsoft.com/office/drawing/2014/main" id="{A3E33028-40A3-391D-2C8E-0E6672CAA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BCE9605-4658-4470-EDF5-220866EA8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914DA-8BC4-1C45-9865-9CE5B764A314}" type="slidenum">
              <a:rPr lang="es-ES" smtClean="0"/>
              <a:t>‹Nº›</a:t>
            </a:fld>
            <a:endParaRPr lang="es-ES"/>
          </a:p>
        </p:txBody>
      </p:sp>
    </p:spTree>
    <p:extLst>
      <p:ext uri="{BB962C8B-B14F-4D97-AF65-F5344CB8AC3E}">
        <p14:creationId xmlns:p14="http://schemas.microsoft.com/office/powerpoint/2010/main" val="70727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laravel.com/docs/10.x/migration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laravel.com/docs/10.x/eloquent#generating-model-classe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laravel.com/docs/10.x/middlewar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laravel.com/docs/10.x/socialit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laravel.com/docs/10.x/controllers#main-conten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styde.net/" TargetMode="External"/><Relationship Id="rId3" Type="http://schemas.openxmlformats.org/officeDocument/2006/relationships/hyperlink" Target="https://laravel.com/docs/10.x" TargetMode="External"/><Relationship Id="rId7" Type="http://schemas.openxmlformats.org/officeDocument/2006/relationships/hyperlink" Target="https://es.stackoverflow.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to/" TargetMode="External"/><Relationship Id="rId11" Type="http://schemas.openxmlformats.org/officeDocument/2006/relationships/hyperlink" Target="https://codersfree.com/" TargetMode="External"/><Relationship Id="rId5" Type="http://schemas.openxmlformats.org/officeDocument/2006/relationships/hyperlink" Target="https://laravel-news.com/" TargetMode="External"/><Relationship Id="rId10" Type="http://schemas.openxmlformats.org/officeDocument/2006/relationships/hyperlink" Target="https://www.youtube.com/c/laratips" TargetMode="External"/><Relationship Id="rId4" Type="http://schemas.openxmlformats.org/officeDocument/2006/relationships/hyperlink" Target="https://laracasts.com/" TargetMode="External"/><Relationship Id="rId9" Type="http://schemas.openxmlformats.org/officeDocument/2006/relationships/hyperlink" Target="https://www.udemy.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laravel.com/docs/10.x"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apachefriends.org/es/index.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tripe.com/e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3942255" y="2275104"/>
            <a:ext cx="4307489" cy="1446550"/>
          </a:xfrm>
          <a:prstGeom prst="rect">
            <a:avLst/>
          </a:prstGeom>
          <a:noFill/>
        </p:spPr>
        <p:txBody>
          <a:bodyPr wrap="square" rtlCol="0">
            <a:spAutoFit/>
          </a:bodyPr>
          <a:lstStyle/>
          <a:p>
            <a:r>
              <a:rPr lang="es-ES" sz="88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Tree>
    <p:extLst>
      <p:ext uri="{BB962C8B-B14F-4D97-AF65-F5344CB8AC3E}">
        <p14:creationId xmlns:p14="http://schemas.microsoft.com/office/powerpoint/2010/main" val="93483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7" name="CuadroTexto 6">
            <a:extLst>
              <a:ext uri="{FF2B5EF4-FFF2-40B4-BE49-F238E27FC236}">
                <a16:creationId xmlns:a16="http://schemas.microsoft.com/office/drawing/2014/main" id="{1317ED03-8264-64C0-494C-143FB1AFAF85}"/>
              </a:ext>
            </a:extLst>
          </p:cNvPr>
          <p:cNvSpPr txBox="1"/>
          <p:nvPr/>
        </p:nvSpPr>
        <p:spPr>
          <a:xfrm>
            <a:off x="4369981" y="421875"/>
            <a:ext cx="6019159" cy="646331"/>
          </a:xfrm>
          <a:prstGeom prst="rect">
            <a:avLst/>
          </a:prstGeom>
          <a:noFill/>
        </p:spPr>
        <p:txBody>
          <a:bodyPr wrap="square" rtlCol="0">
            <a:spAutoFit/>
          </a:bodyPr>
          <a:lstStyle/>
          <a:p>
            <a:r>
              <a:rPr lang="es-ES" sz="3600" b="1" dirty="0"/>
              <a:t>EL ECOSISTEMA LARAVEL (y III)</a:t>
            </a:r>
          </a:p>
        </p:txBody>
      </p:sp>
      <p:sp>
        <p:nvSpPr>
          <p:cNvPr id="9" name="CuadroTexto 8">
            <a:extLst>
              <a:ext uri="{FF2B5EF4-FFF2-40B4-BE49-F238E27FC236}">
                <a16:creationId xmlns:a16="http://schemas.microsoft.com/office/drawing/2014/main" id="{7292EA35-A4F0-19CA-91CD-B4AB8A2C493D}"/>
              </a:ext>
            </a:extLst>
          </p:cNvPr>
          <p:cNvSpPr txBox="1"/>
          <p:nvPr/>
        </p:nvSpPr>
        <p:spPr>
          <a:xfrm>
            <a:off x="1313234" y="1857983"/>
            <a:ext cx="9608079" cy="3693319"/>
          </a:xfrm>
          <a:prstGeom prst="rect">
            <a:avLst/>
          </a:prstGeom>
          <a:noFill/>
        </p:spPr>
        <p:txBody>
          <a:bodyPr wrap="square" rtlCol="0">
            <a:spAutoFit/>
          </a:bodyPr>
          <a:lstStyle/>
          <a:p>
            <a:pPr marL="285750" indent="-285750">
              <a:buFont typeface="Arial" panose="020B0604020202020204" pitchFamily="34" charset="0"/>
              <a:buChar char="•"/>
            </a:pPr>
            <a:r>
              <a:rPr lang="es-ES" b="1" dirty="0" err="1"/>
              <a:t>Socialite</a:t>
            </a:r>
            <a:r>
              <a:rPr lang="es-ES" dirty="0"/>
              <a:t>. Es un paquete para crear sistemas de autenticación mediante el uso de redes sociales, como </a:t>
            </a:r>
            <a:r>
              <a:rPr lang="es-ES" dirty="0" err="1"/>
              <a:t>FaceBook</a:t>
            </a:r>
            <a:r>
              <a:rPr lang="es-ES" dirty="0"/>
              <a:t> y Google.</a:t>
            </a:r>
          </a:p>
          <a:p>
            <a:pPr marL="285750" indent="-285750">
              <a:buFont typeface="Arial" panose="020B0604020202020204" pitchFamily="34" charset="0"/>
              <a:buChar char="•"/>
            </a:pPr>
            <a:r>
              <a:rPr lang="es-ES" b="1" dirty="0" err="1"/>
              <a:t>Spark</a:t>
            </a:r>
            <a:r>
              <a:rPr lang="es-ES" dirty="0"/>
              <a:t>. Es un paquete de Laravel que proporciona una plataforma completa para la creación de aplicaciones web de software como servicio (SaaS). </a:t>
            </a:r>
            <a:r>
              <a:rPr lang="es-ES" dirty="0" err="1"/>
              <a:t>Spark</a:t>
            </a:r>
            <a:r>
              <a:rPr lang="es-ES" dirty="0"/>
              <a:t> incluye características como la autenticación y el registro de usuarios, facturación y pagos, integración con </a:t>
            </a:r>
            <a:r>
              <a:rPr lang="es-ES" dirty="0" err="1"/>
              <a:t>Stripe</a:t>
            </a:r>
            <a:r>
              <a:rPr lang="es-ES" dirty="0"/>
              <a:t>, equipo y colaboración, etc. Lamentablemente es de pago.</a:t>
            </a:r>
          </a:p>
          <a:p>
            <a:pPr marL="285750" indent="-285750">
              <a:buFont typeface="Arial" panose="020B0604020202020204" pitchFamily="34" charset="0"/>
              <a:buChar char="•"/>
            </a:pPr>
            <a:r>
              <a:rPr lang="es-ES" b="1" dirty="0" err="1"/>
              <a:t>Telescope</a:t>
            </a:r>
            <a:r>
              <a:rPr lang="es-ES" dirty="0"/>
              <a:t>. Es una herramienta de depuración y monitoreo en tiempo real para aplicaciones Laravel. Proporciona una interfaz intuitiva y fácil de usar para ver información detallada sobre las solicitudes HTTP, las consultas de base de datos, las excepciones, los trabajos en segundo plano y más.</a:t>
            </a:r>
          </a:p>
          <a:p>
            <a:pPr marL="285750" indent="-285750">
              <a:buFont typeface="Arial" panose="020B0604020202020204" pitchFamily="34" charset="0"/>
              <a:buChar char="•"/>
            </a:pPr>
            <a:r>
              <a:rPr lang="es-ES" b="1" dirty="0"/>
              <a:t>Valet</a:t>
            </a:r>
            <a:r>
              <a:rPr lang="es-ES" dirty="0"/>
              <a:t>. Es un entorno minimalista para desarrollo de aplicaciones Laravel que instala el intérprete de PHP y el servidor </a:t>
            </a:r>
            <a:r>
              <a:rPr lang="es-ES" dirty="0" err="1"/>
              <a:t>Nginx</a:t>
            </a:r>
            <a:r>
              <a:rPr lang="es-ES" dirty="0"/>
              <a:t>. Sólo está </a:t>
            </a:r>
            <a:r>
              <a:rPr lang="es-ES" dirty="0" err="1"/>
              <a:t>disponile</a:t>
            </a:r>
            <a:r>
              <a:rPr lang="es-ES" dirty="0"/>
              <a:t> para equipos Mac.</a:t>
            </a:r>
          </a:p>
          <a:p>
            <a:pPr marL="285750" indent="-285750">
              <a:buFont typeface="Arial" panose="020B0604020202020204" pitchFamily="34" charset="0"/>
              <a:buChar char="•"/>
            </a:pPr>
            <a:r>
              <a:rPr lang="es-ES" b="1" dirty="0"/>
              <a:t>Vapor</a:t>
            </a:r>
            <a:r>
              <a:rPr lang="es-ES" dirty="0"/>
              <a:t>. Es una herramienta para despliegue de aplicaciones Laravel en servidores AWS.</a:t>
            </a:r>
          </a:p>
        </p:txBody>
      </p:sp>
    </p:spTree>
    <p:extLst>
      <p:ext uri="{BB962C8B-B14F-4D97-AF65-F5344CB8AC3E}">
        <p14:creationId xmlns:p14="http://schemas.microsoft.com/office/powerpoint/2010/main" val="25136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BA0307C6-1B4A-7744-D052-9C84CA184487}"/>
              </a:ext>
            </a:extLst>
          </p:cNvPr>
          <p:cNvSpPr txBox="1"/>
          <p:nvPr/>
        </p:nvSpPr>
        <p:spPr>
          <a:xfrm>
            <a:off x="4426085" y="346347"/>
            <a:ext cx="5658280" cy="646331"/>
          </a:xfrm>
          <a:prstGeom prst="rect">
            <a:avLst/>
          </a:prstGeom>
          <a:noFill/>
        </p:spPr>
        <p:txBody>
          <a:bodyPr wrap="none" rtlCol="0">
            <a:spAutoFit/>
          </a:bodyPr>
          <a:lstStyle/>
          <a:p>
            <a:r>
              <a:rPr lang="es-ES" sz="3600" b="1" dirty="0"/>
              <a:t>HERRAMIENTAS DE LARAVEL</a:t>
            </a:r>
          </a:p>
        </p:txBody>
      </p:sp>
      <p:sp>
        <p:nvSpPr>
          <p:cNvPr id="4" name="CuadroTexto 3">
            <a:extLst>
              <a:ext uri="{FF2B5EF4-FFF2-40B4-BE49-F238E27FC236}">
                <a16:creationId xmlns:a16="http://schemas.microsoft.com/office/drawing/2014/main" id="{FAF10835-D80B-ABD8-C84E-5D23B2767CEC}"/>
              </a:ext>
            </a:extLst>
          </p:cNvPr>
          <p:cNvSpPr txBox="1"/>
          <p:nvPr/>
        </p:nvSpPr>
        <p:spPr>
          <a:xfrm>
            <a:off x="1313233" y="1867711"/>
            <a:ext cx="10155678" cy="3970318"/>
          </a:xfrm>
          <a:prstGeom prst="rect">
            <a:avLst/>
          </a:prstGeom>
          <a:noFill/>
        </p:spPr>
        <p:txBody>
          <a:bodyPr wrap="square" rtlCol="0">
            <a:spAutoFit/>
          </a:bodyPr>
          <a:lstStyle/>
          <a:p>
            <a:r>
              <a:rPr lang="es-ES" dirty="0"/>
              <a:t>El framework Laravel incluye algunas herramientas para funcionalidades específicas que debemos conocer, porque estarán presentes en cualquier desarrollo que hagamos.</a:t>
            </a:r>
          </a:p>
          <a:p>
            <a:endParaRPr lang="es-ES" dirty="0"/>
          </a:p>
          <a:p>
            <a:pPr marL="285750" indent="-285750">
              <a:buFont typeface="Arial" panose="020B0604020202020204" pitchFamily="34" charset="0"/>
              <a:buChar char="•"/>
            </a:pPr>
            <a:r>
              <a:rPr lang="es-ES" b="1" dirty="0" err="1"/>
              <a:t>Eloquent</a:t>
            </a:r>
            <a:r>
              <a:rPr lang="es-ES" dirty="0"/>
              <a:t>. Es el ORM de Laravel. Un ORM (</a:t>
            </a:r>
            <a:r>
              <a:rPr lang="es-ES" dirty="0" err="1"/>
              <a:t>Object</a:t>
            </a:r>
            <a:r>
              <a:rPr lang="es-ES" dirty="0"/>
              <a:t> </a:t>
            </a:r>
            <a:r>
              <a:rPr lang="es-ES" dirty="0" err="1"/>
              <a:t>Relational</a:t>
            </a:r>
            <a:r>
              <a:rPr lang="es-ES" dirty="0"/>
              <a:t> </a:t>
            </a:r>
            <a:r>
              <a:rPr lang="es-ES" dirty="0" err="1"/>
              <a:t>Mapper</a:t>
            </a:r>
            <a:r>
              <a:rPr lang="es-ES" dirty="0"/>
              <a:t>) es un mecanismo que trata las bases de datos como objetos y permite llevar a cabo toda la operativa sobre bases de datos, como los procesos CRUD, la persistencia de datos y la gestión de relaciones entre tablas.</a:t>
            </a:r>
          </a:p>
          <a:p>
            <a:pPr marL="285750" indent="-285750">
              <a:buFont typeface="Arial" panose="020B0604020202020204" pitchFamily="34" charset="0"/>
              <a:buChar char="•"/>
            </a:pPr>
            <a:r>
              <a:rPr lang="es-ES" b="1" dirty="0"/>
              <a:t>Blade</a:t>
            </a:r>
            <a:r>
              <a:rPr lang="es-ES" dirty="0"/>
              <a:t>. Es el motor de plantillas de Laravel. Se emplea para la creación de las vistas HTML que usará la aplicación. Se pueden hacer directamente con </a:t>
            </a:r>
            <a:r>
              <a:rPr lang="es-ES" dirty="0" err="1"/>
              <a:t>Javascript</a:t>
            </a:r>
            <a:r>
              <a:rPr lang="es-ES" dirty="0"/>
              <a:t>, pero Blade facilita mucho la tarea. Se integra perfectamente con los </a:t>
            </a:r>
            <a:r>
              <a:rPr lang="es-ES" dirty="0" err="1"/>
              <a:t>frameworks</a:t>
            </a:r>
            <a:r>
              <a:rPr lang="es-ES" dirty="0"/>
              <a:t> de CSS Bootstrap y </a:t>
            </a:r>
            <a:r>
              <a:rPr lang="es-ES" dirty="0" err="1"/>
              <a:t>Tailwind</a:t>
            </a:r>
            <a:r>
              <a:rPr lang="es-ES" dirty="0"/>
              <a:t>.</a:t>
            </a:r>
          </a:p>
          <a:p>
            <a:pPr marL="285750" indent="-285750">
              <a:buFont typeface="Arial" panose="020B0604020202020204" pitchFamily="34" charset="0"/>
              <a:buChar char="•"/>
            </a:pPr>
            <a:r>
              <a:rPr lang="es-ES" b="1" dirty="0" err="1"/>
              <a:t>Artisan</a:t>
            </a:r>
            <a:r>
              <a:rPr lang="es-ES" dirty="0"/>
              <a:t>. Es una interfaz de línea de mandatos que permite activar el servidor web y enviarle órdenes a Laravel. El abanico de posibilidades es inmenso, incluyendo, entre otras posibilidades, la creación de modelos, migraciones de base de datos, generación de controladores y mucho más. </a:t>
            </a:r>
            <a:r>
              <a:rPr lang="es-ES" dirty="0" err="1"/>
              <a:t>Artisan</a:t>
            </a:r>
            <a:r>
              <a:rPr lang="es-ES" dirty="0"/>
              <a:t> también permite a los desarrolladores crear sus propios comandos personalizados para automatizar tareas específicas del proyecto. </a:t>
            </a:r>
          </a:p>
        </p:txBody>
      </p:sp>
    </p:spTree>
    <p:extLst>
      <p:ext uri="{BB962C8B-B14F-4D97-AF65-F5344CB8AC3E}">
        <p14:creationId xmlns:p14="http://schemas.microsoft.com/office/powerpoint/2010/main" val="429082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6409F8D9-7797-1BAB-2E28-4C00F8B1E9ED}"/>
              </a:ext>
            </a:extLst>
          </p:cNvPr>
          <p:cNvSpPr txBox="1"/>
          <p:nvPr/>
        </p:nvSpPr>
        <p:spPr>
          <a:xfrm>
            <a:off x="4299625" y="577180"/>
            <a:ext cx="6222986" cy="646331"/>
          </a:xfrm>
          <a:prstGeom prst="rect">
            <a:avLst/>
          </a:prstGeom>
          <a:noFill/>
        </p:spPr>
        <p:txBody>
          <a:bodyPr wrap="none" rtlCol="0">
            <a:spAutoFit/>
          </a:bodyPr>
          <a:lstStyle/>
          <a:p>
            <a:r>
              <a:rPr lang="es-ES" sz="3600" b="1" dirty="0"/>
              <a:t>PRIMERA APLICACIÓN LARAVEL</a:t>
            </a:r>
          </a:p>
        </p:txBody>
      </p:sp>
      <p:sp>
        <p:nvSpPr>
          <p:cNvPr id="4" name="CuadroTexto 3">
            <a:extLst>
              <a:ext uri="{FF2B5EF4-FFF2-40B4-BE49-F238E27FC236}">
                <a16:creationId xmlns:a16="http://schemas.microsoft.com/office/drawing/2014/main" id="{E97F5925-91A3-0529-7DE1-1C2AA03FF315}"/>
              </a:ext>
            </a:extLst>
          </p:cNvPr>
          <p:cNvSpPr txBox="1"/>
          <p:nvPr/>
        </p:nvSpPr>
        <p:spPr>
          <a:xfrm>
            <a:off x="1426971" y="1685176"/>
            <a:ext cx="9494342" cy="4247317"/>
          </a:xfrm>
          <a:prstGeom prst="rect">
            <a:avLst/>
          </a:prstGeom>
          <a:noFill/>
        </p:spPr>
        <p:txBody>
          <a:bodyPr wrap="square" rtlCol="0">
            <a:spAutoFit/>
          </a:bodyPr>
          <a:lstStyle/>
          <a:p>
            <a:r>
              <a:rPr lang="es-ES" dirty="0"/>
              <a:t>Ahora que ya tenemos preparado el entorno para desarrollo de aplicaciones Laravel, vamos a analizar como iniciaríamos el desarrollo de una aplicación web. Por supuesto, en esta masterclass no vamos a poder desarrollar una aplicación completa, pero sí entender como funciona el desarrollo con Laravel. Entendiendo las bases luego podremos explorar la documentación oficial y otros recursos y seremos capaces de crear aplicaciones totalmente funcionales en muy poco tiempo.</a:t>
            </a:r>
          </a:p>
          <a:p>
            <a:endParaRPr lang="es-ES" dirty="0"/>
          </a:p>
          <a:p>
            <a:r>
              <a:rPr lang="es-ES" dirty="0"/>
              <a:t>El objetivo de esta clase no es, por supuesto, explorar todas las posibles prestaciones y funcionalidades de Laravel. El desarrollador, con el tiempo irá cogiendo experiencia y usando distintos paquetes según los necesite. El objetivo de este desarrollo es visualizar como Laravel puede ayudarnos a crear todo tipo de aplicaciones web de una forma sencilla, rápida y eficiente, lo que sería imposible sin la ayuda de esta herramienta. </a:t>
            </a:r>
          </a:p>
          <a:p>
            <a:endParaRPr lang="es-ES" dirty="0"/>
          </a:p>
          <a:p>
            <a:r>
              <a:rPr lang="es-ES" dirty="0"/>
              <a:t>Existen dos formas de crear un proyecto desde cero con una instalación limpia de Laravel. Cada una tiene sus ventajas, y elegir una u otra dependerá de nuestras necesidades y nuestros gustos. En las próximas diapositivas conoceremos las dos formas de hacerlo.</a:t>
            </a:r>
          </a:p>
        </p:txBody>
      </p:sp>
    </p:spTree>
    <p:extLst>
      <p:ext uri="{BB962C8B-B14F-4D97-AF65-F5344CB8AC3E}">
        <p14:creationId xmlns:p14="http://schemas.microsoft.com/office/powerpoint/2010/main" val="193049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53BE1A80-64C7-1688-33E4-3EF243542AC8}"/>
              </a:ext>
            </a:extLst>
          </p:cNvPr>
          <p:cNvSpPr txBox="1"/>
          <p:nvPr/>
        </p:nvSpPr>
        <p:spPr>
          <a:xfrm>
            <a:off x="4834646" y="577180"/>
            <a:ext cx="4953279" cy="646331"/>
          </a:xfrm>
          <a:prstGeom prst="rect">
            <a:avLst/>
          </a:prstGeom>
          <a:noFill/>
        </p:spPr>
        <p:txBody>
          <a:bodyPr wrap="none" rtlCol="0">
            <a:spAutoFit/>
          </a:bodyPr>
          <a:lstStyle/>
          <a:p>
            <a:r>
              <a:rPr lang="es-ES" sz="3600" b="1" dirty="0"/>
              <a:t>EL INSTALADOR LARAVEL</a:t>
            </a:r>
          </a:p>
        </p:txBody>
      </p:sp>
      <p:sp>
        <p:nvSpPr>
          <p:cNvPr id="4" name="CuadroTexto 3">
            <a:extLst>
              <a:ext uri="{FF2B5EF4-FFF2-40B4-BE49-F238E27FC236}">
                <a16:creationId xmlns:a16="http://schemas.microsoft.com/office/drawing/2014/main" id="{5C8BCDD7-E5BA-72B3-9A45-8F2F2F5F162A}"/>
              </a:ext>
            </a:extLst>
          </p:cNvPr>
          <p:cNvSpPr txBox="1"/>
          <p:nvPr/>
        </p:nvSpPr>
        <p:spPr>
          <a:xfrm>
            <a:off x="1120302" y="1498060"/>
            <a:ext cx="9951395" cy="3693319"/>
          </a:xfrm>
          <a:prstGeom prst="rect">
            <a:avLst/>
          </a:prstGeom>
          <a:noFill/>
        </p:spPr>
        <p:txBody>
          <a:bodyPr wrap="square" rtlCol="0">
            <a:spAutoFit/>
          </a:bodyPr>
          <a:lstStyle/>
          <a:p>
            <a:r>
              <a:rPr lang="es-ES" dirty="0"/>
              <a:t>Laravel proporciona un instalador propio para crear nuevas aplicaciones. Para usarlo lo primero que debemos hacer es instalarlo en nuestro ordenador. Para ello abrimos una terminal de mandatos y tecleamos lo siguiente:</a:t>
            </a:r>
          </a:p>
          <a:p>
            <a:r>
              <a:rPr lang="es-ES" b="1" dirty="0">
                <a:latin typeface="Courier New" panose="02070309020205020404" pitchFamily="49" charset="0"/>
                <a:cs typeface="Courier New" panose="02070309020205020404" pitchFamily="49" charset="0"/>
              </a:rPr>
              <a:t>composer global </a:t>
            </a:r>
            <a:r>
              <a:rPr lang="es-ES" b="1" dirty="0" err="1">
                <a:latin typeface="Courier New" panose="02070309020205020404" pitchFamily="49" charset="0"/>
                <a:cs typeface="Courier New" panose="02070309020205020404" pitchFamily="49" charset="0"/>
              </a:rPr>
              <a:t>require</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laravel</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installer</a:t>
            </a:r>
            <a:endParaRPr lang="es-ES" b="1" dirty="0">
              <a:latin typeface="Courier New" panose="02070309020205020404" pitchFamily="49" charset="0"/>
              <a:cs typeface="Courier New" panose="02070309020205020404" pitchFamily="49" charset="0"/>
            </a:endParaRPr>
          </a:p>
          <a:p>
            <a:r>
              <a:rPr lang="es-ES" dirty="0"/>
              <a:t>Esto sólo tenemos que hacerlo una vez en el equipo que vayamos a usar para trabajar. Nos dejará disponible el propio sistema de instalación de Laravel, para cualquier proyecto futuro.</a:t>
            </a:r>
          </a:p>
          <a:p>
            <a:endParaRPr lang="es-ES" dirty="0"/>
          </a:p>
          <a:p>
            <a:r>
              <a:rPr lang="es-ES" dirty="0"/>
              <a:t>Ahora nos situaremos en el escritorio (que es donde vamos a crear nuestro proyecto) y abriremos la terminal de mandatos. Nos aseguraremos de que el </a:t>
            </a:r>
            <a:r>
              <a:rPr lang="es-ES" dirty="0" err="1"/>
              <a:t>prompt</a:t>
            </a:r>
            <a:r>
              <a:rPr lang="es-ES" dirty="0"/>
              <a:t> nos indique que estamos en el escritorio y teclearemos:</a:t>
            </a:r>
          </a:p>
          <a:p>
            <a:r>
              <a:rPr lang="es-ES" b="1" dirty="0" err="1">
                <a:latin typeface="Courier New" panose="02070309020205020404" pitchFamily="49" charset="0"/>
                <a:cs typeface="Courier New" panose="02070309020205020404" pitchFamily="49" charset="0"/>
              </a:rPr>
              <a:t>laravel</a:t>
            </a:r>
            <a:r>
              <a:rPr lang="es-ES" b="1" dirty="0">
                <a:latin typeface="Courier New" panose="02070309020205020404" pitchFamily="49" charset="0"/>
                <a:cs typeface="Courier New" panose="02070309020205020404" pitchFamily="49" charset="0"/>
              </a:rPr>
              <a:t> new blog</a:t>
            </a:r>
          </a:p>
          <a:p>
            <a:r>
              <a:rPr lang="es-ES" dirty="0"/>
              <a:t>Eso nos creará un directorio llamado </a:t>
            </a:r>
            <a:r>
              <a:rPr lang="es-ES" b="1" dirty="0">
                <a:latin typeface="Courier New" panose="02070309020205020404" pitchFamily="49" charset="0"/>
                <a:cs typeface="Courier New" panose="02070309020205020404" pitchFamily="49" charset="0"/>
              </a:rPr>
              <a:t>blog</a:t>
            </a:r>
            <a:r>
              <a:rPr lang="es-ES" dirty="0"/>
              <a:t>, con una instalación limpia de la última versión de Laravel para desarrollar el proyecto. </a:t>
            </a:r>
          </a:p>
        </p:txBody>
      </p:sp>
    </p:spTree>
    <p:extLst>
      <p:ext uri="{BB962C8B-B14F-4D97-AF65-F5344CB8AC3E}">
        <p14:creationId xmlns:p14="http://schemas.microsoft.com/office/powerpoint/2010/main" val="20277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A1CE03C9-BA50-436C-0085-D13A86B75326}"/>
              </a:ext>
            </a:extLst>
          </p:cNvPr>
          <p:cNvSpPr txBox="1"/>
          <p:nvPr/>
        </p:nvSpPr>
        <p:spPr>
          <a:xfrm>
            <a:off x="5496128" y="577180"/>
            <a:ext cx="4208781" cy="646331"/>
          </a:xfrm>
          <a:prstGeom prst="rect">
            <a:avLst/>
          </a:prstGeom>
          <a:noFill/>
        </p:spPr>
        <p:txBody>
          <a:bodyPr wrap="none" rtlCol="0">
            <a:spAutoFit/>
          </a:bodyPr>
          <a:lstStyle/>
          <a:p>
            <a:r>
              <a:rPr lang="es-ES" sz="3600" b="1" dirty="0"/>
              <a:t>USANDO COMPOSER</a:t>
            </a:r>
          </a:p>
        </p:txBody>
      </p:sp>
      <p:sp>
        <p:nvSpPr>
          <p:cNvPr id="4" name="CuadroTexto 3">
            <a:extLst>
              <a:ext uri="{FF2B5EF4-FFF2-40B4-BE49-F238E27FC236}">
                <a16:creationId xmlns:a16="http://schemas.microsoft.com/office/drawing/2014/main" id="{6B778A37-18CC-3145-56AD-8C14AD9CB730}"/>
              </a:ext>
            </a:extLst>
          </p:cNvPr>
          <p:cNvSpPr txBox="1"/>
          <p:nvPr/>
        </p:nvSpPr>
        <p:spPr>
          <a:xfrm>
            <a:off x="1254867" y="1828800"/>
            <a:ext cx="9666445" cy="3693319"/>
          </a:xfrm>
          <a:prstGeom prst="rect">
            <a:avLst/>
          </a:prstGeom>
          <a:noFill/>
        </p:spPr>
        <p:txBody>
          <a:bodyPr wrap="square" rtlCol="0">
            <a:spAutoFit/>
          </a:bodyPr>
          <a:lstStyle/>
          <a:p>
            <a:r>
              <a:rPr lang="es-ES" dirty="0"/>
              <a:t>En lugar de usar el instalador de Laravel podemos emplear composer para crear cada nuevo proyecto de Laravel. Para crear un proyecto llamado blog en nuestro escritorio, nos situaremos en este y abriremos la terminal. Nos aseguraremos de que el </a:t>
            </a:r>
            <a:r>
              <a:rPr lang="es-ES" dirty="0" err="1"/>
              <a:t>prompt</a:t>
            </a:r>
            <a:r>
              <a:rPr lang="es-ES" dirty="0"/>
              <a:t> nos indique que </a:t>
            </a:r>
            <a:r>
              <a:rPr lang="es-ES" dirty="0" err="1"/>
              <a:t>estmos</a:t>
            </a:r>
            <a:r>
              <a:rPr lang="es-ES" dirty="0"/>
              <a:t> en el escritorio y teclearemos:</a:t>
            </a:r>
          </a:p>
          <a:p>
            <a:r>
              <a:rPr lang="es-ES" b="1" dirty="0">
                <a:latin typeface="Courier New" panose="02070309020205020404" pitchFamily="49" charset="0"/>
                <a:cs typeface="Courier New" panose="02070309020205020404" pitchFamily="49" charset="0"/>
              </a:rPr>
              <a:t>composer </a:t>
            </a:r>
            <a:r>
              <a:rPr lang="es-ES" b="1" dirty="0" err="1">
                <a:latin typeface="Courier New" panose="02070309020205020404" pitchFamily="49" charset="0"/>
                <a:cs typeface="Courier New" panose="02070309020205020404" pitchFamily="49" charset="0"/>
              </a:rPr>
              <a:t>create-project</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prefer-dist</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laravel</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laravel</a:t>
            </a:r>
            <a:r>
              <a:rPr lang="es-ES" b="1" dirty="0">
                <a:latin typeface="Courier New" panose="02070309020205020404" pitchFamily="49" charset="0"/>
                <a:cs typeface="Courier New" panose="02070309020205020404" pitchFamily="49" charset="0"/>
              </a:rPr>
              <a:t> blog</a:t>
            </a:r>
          </a:p>
          <a:p>
            <a:r>
              <a:rPr lang="es-ES" dirty="0"/>
              <a:t>Al igual que en el caso anterior, se creará un directorio llamado blog, con una instalación limpia de la última versión de Laravel.</a:t>
            </a:r>
          </a:p>
          <a:p>
            <a:endParaRPr lang="es-ES" dirty="0"/>
          </a:p>
          <a:p>
            <a:r>
              <a:rPr lang="es-ES" dirty="0"/>
              <a:t>A diferencia del instalador de Laravel, crear un proyecto con composer nos permite, si lo deseamos, emplear una versión previa de Laravel. Por ejemplo, podemos teclear:</a:t>
            </a:r>
          </a:p>
          <a:p>
            <a:r>
              <a:rPr lang="es-ES" b="1" dirty="0">
                <a:latin typeface="Courier New" panose="02070309020205020404" pitchFamily="49" charset="0"/>
                <a:cs typeface="Courier New" panose="02070309020205020404" pitchFamily="49" charset="0"/>
              </a:rPr>
              <a:t>composer </a:t>
            </a:r>
            <a:r>
              <a:rPr lang="es-ES" b="1" dirty="0" err="1">
                <a:latin typeface="Courier New" panose="02070309020205020404" pitchFamily="49" charset="0"/>
                <a:cs typeface="Courier New" panose="02070309020205020404" pitchFamily="49" charset="0"/>
              </a:rPr>
              <a:t>create-project</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prefer-dist</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laravel</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laravel</a:t>
            </a:r>
            <a:r>
              <a:rPr lang="es-ES" b="1" dirty="0">
                <a:latin typeface="Courier New" panose="02070309020205020404" pitchFamily="49" charset="0"/>
                <a:cs typeface="Courier New" panose="02070309020205020404" pitchFamily="49" charset="0"/>
              </a:rPr>
              <a:t> blog “8.*”</a:t>
            </a:r>
          </a:p>
          <a:p>
            <a:r>
              <a:rPr lang="es-ES" dirty="0"/>
              <a:t>Esto nos creará un directorio llamado </a:t>
            </a:r>
            <a:r>
              <a:rPr lang="es-ES" b="1" dirty="0">
                <a:latin typeface="Courier New" panose="02070309020205020404" pitchFamily="49" charset="0"/>
                <a:cs typeface="Courier New" panose="02070309020205020404" pitchFamily="49" charset="0"/>
              </a:rPr>
              <a:t>blog</a:t>
            </a:r>
            <a:r>
              <a:rPr lang="es-ES" dirty="0"/>
              <a:t> y, dentro de este, una instalación limpia de la versión 8 de Laravel.</a:t>
            </a:r>
          </a:p>
        </p:txBody>
      </p:sp>
    </p:spTree>
    <p:extLst>
      <p:ext uri="{BB962C8B-B14F-4D97-AF65-F5344CB8AC3E}">
        <p14:creationId xmlns:p14="http://schemas.microsoft.com/office/powerpoint/2010/main" val="171967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B08E7372-28E2-B132-A24F-AE5E525F50D0}"/>
              </a:ext>
            </a:extLst>
          </p:cNvPr>
          <p:cNvSpPr txBox="1"/>
          <p:nvPr/>
        </p:nvSpPr>
        <p:spPr>
          <a:xfrm>
            <a:off x="5353257" y="466927"/>
            <a:ext cx="2687980" cy="646331"/>
          </a:xfrm>
          <a:prstGeom prst="rect">
            <a:avLst/>
          </a:prstGeom>
          <a:noFill/>
        </p:spPr>
        <p:txBody>
          <a:bodyPr wrap="none" rtlCol="0">
            <a:spAutoFit/>
          </a:bodyPr>
          <a:lstStyle/>
          <a:p>
            <a:r>
              <a:rPr lang="es-ES" sz="3600" b="1" dirty="0"/>
              <a:t>EMPEZANDO</a:t>
            </a:r>
          </a:p>
        </p:txBody>
      </p:sp>
      <p:sp>
        <p:nvSpPr>
          <p:cNvPr id="4" name="CuadroTexto 3">
            <a:extLst>
              <a:ext uri="{FF2B5EF4-FFF2-40B4-BE49-F238E27FC236}">
                <a16:creationId xmlns:a16="http://schemas.microsoft.com/office/drawing/2014/main" id="{D5EE4E53-4023-1018-06C5-768B17B0154D}"/>
              </a:ext>
            </a:extLst>
          </p:cNvPr>
          <p:cNvSpPr txBox="1"/>
          <p:nvPr/>
        </p:nvSpPr>
        <p:spPr>
          <a:xfrm>
            <a:off x="1178668" y="1595337"/>
            <a:ext cx="9834663" cy="4247317"/>
          </a:xfrm>
          <a:prstGeom prst="rect">
            <a:avLst/>
          </a:prstGeom>
          <a:noFill/>
        </p:spPr>
        <p:txBody>
          <a:bodyPr wrap="square" rtlCol="0">
            <a:spAutoFit/>
          </a:bodyPr>
          <a:lstStyle/>
          <a:p>
            <a:r>
              <a:rPr lang="es-ES" dirty="0"/>
              <a:t>Ya tenemos una instalación limpia de Laravel 10 (o la versión que sea la última en el momento de probarlo). Ahora abrimos la carpeta del proyecto con VSC (por ejemplo). El siguiente paso lógico es crear un repositorio de Git, con </a:t>
            </a:r>
            <a:r>
              <a:rPr lang="es-ES" b="1" dirty="0" err="1">
                <a:latin typeface="Courier New" panose="02070309020205020404" pitchFamily="49" charset="0"/>
                <a:cs typeface="Courier New" panose="02070309020205020404" pitchFamily="49" charset="0"/>
              </a:rPr>
              <a:t>git</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init</a:t>
            </a:r>
            <a:r>
              <a:rPr lang="es-ES" dirty="0"/>
              <a:t> en la terminal. La instalación de Laravel ya incluye un archivo </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gitignore</a:t>
            </a:r>
            <a:r>
              <a:rPr lang="es-ES" dirty="0"/>
              <a:t>, con la lista de archivos y directorios del proyecto que quedarán excluidos del control de versiones. Estos son aquellos que pertenecen intrínsecamente al propio Laravel y que no cambian de un proyecto a otro. Un ejemplo muy claro es la carpeta </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vendor</a:t>
            </a:r>
            <a:r>
              <a:rPr lang="es-ES" dirty="0"/>
              <a:t>, donde está todo el código de Laravel, y que nunca deberemos tocar.</a:t>
            </a:r>
          </a:p>
          <a:p>
            <a:endParaRPr lang="es-ES" dirty="0"/>
          </a:p>
          <a:p>
            <a:r>
              <a:rPr lang="es-ES" dirty="0"/>
              <a:t>Para comprobar que esta instalación limpia funciona teclearemos en la terminal (estando dentro del directorio del proyecto) </a:t>
            </a:r>
            <a:r>
              <a:rPr lang="es-ES" b="1" dirty="0" err="1">
                <a:latin typeface="Courier New" panose="02070309020205020404" pitchFamily="49" charset="0"/>
                <a:cs typeface="Courier New" panose="02070309020205020404" pitchFamily="49" charset="0"/>
              </a:rPr>
              <a:t>php</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artisan</a:t>
            </a:r>
            <a:r>
              <a:rPr lang="es-ES" b="1" dirty="0">
                <a:latin typeface="Courier New" panose="02070309020205020404" pitchFamily="49" charset="0"/>
                <a:cs typeface="Courier New" panose="02070309020205020404" pitchFamily="49" charset="0"/>
              </a:rPr>
              <a:t> serve</a:t>
            </a:r>
            <a:r>
              <a:rPr lang="es-ES" dirty="0"/>
              <a:t>. A continuación abriremos el navegador y teclearemos </a:t>
            </a:r>
            <a:r>
              <a:rPr lang="es-ES" dirty="0">
                <a:hlinkClick r:id="rId3"/>
              </a:rPr>
              <a:t>http://localhost:8000</a:t>
            </a:r>
            <a:r>
              <a:rPr lang="es-ES" dirty="0"/>
              <a:t>. Se nos mostrará la vista por defecto de un proyecto Laravel recién iniciado.</a:t>
            </a:r>
          </a:p>
          <a:p>
            <a:endParaRPr lang="es-ES" dirty="0"/>
          </a:p>
          <a:p>
            <a:r>
              <a:rPr lang="es-ES" dirty="0"/>
              <a:t>Como la activación del servidor que hemos hecho con </a:t>
            </a:r>
            <a:r>
              <a:rPr lang="es-ES" dirty="0" err="1"/>
              <a:t>artisan</a:t>
            </a:r>
            <a:r>
              <a:rPr lang="es-ES" dirty="0"/>
              <a:t> bloquea la terminal, para seguir escribiendo comandos deberemos parar el servidor, con </a:t>
            </a:r>
            <a:r>
              <a:rPr lang="es-ES" b="1" dirty="0">
                <a:latin typeface="Courier New" panose="02070309020205020404" pitchFamily="49" charset="0"/>
                <a:cs typeface="Courier New" panose="02070309020205020404" pitchFamily="49" charset="0"/>
              </a:rPr>
              <a:t>CTRL C</a:t>
            </a:r>
            <a:r>
              <a:rPr lang="es-ES" dirty="0"/>
              <a:t>, o abrir otra terminal.</a:t>
            </a:r>
          </a:p>
        </p:txBody>
      </p:sp>
    </p:spTree>
    <p:extLst>
      <p:ext uri="{BB962C8B-B14F-4D97-AF65-F5344CB8AC3E}">
        <p14:creationId xmlns:p14="http://schemas.microsoft.com/office/powerpoint/2010/main" val="3497734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0AD8F439-FA6E-D036-A702-3E094062E631}"/>
              </a:ext>
            </a:extLst>
          </p:cNvPr>
          <p:cNvSpPr txBox="1"/>
          <p:nvPr/>
        </p:nvSpPr>
        <p:spPr>
          <a:xfrm>
            <a:off x="4941652" y="252919"/>
            <a:ext cx="4669276" cy="1200329"/>
          </a:xfrm>
          <a:prstGeom prst="rect">
            <a:avLst/>
          </a:prstGeom>
          <a:noFill/>
        </p:spPr>
        <p:txBody>
          <a:bodyPr wrap="square" rtlCol="0">
            <a:spAutoFit/>
          </a:bodyPr>
          <a:lstStyle/>
          <a:p>
            <a:r>
              <a:rPr lang="es-ES" sz="3600" b="1" dirty="0"/>
              <a:t>LA ESTRUCTURA DE UN PROYECTO LARAVEL</a:t>
            </a:r>
          </a:p>
        </p:txBody>
      </p:sp>
      <p:sp>
        <p:nvSpPr>
          <p:cNvPr id="4" name="CuadroTexto 3">
            <a:extLst>
              <a:ext uri="{FF2B5EF4-FFF2-40B4-BE49-F238E27FC236}">
                <a16:creationId xmlns:a16="http://schemas.microsoft.com/office/drawing/2014/main" id="{281976AA-7226-DD4F-1674-7FB098E0BC65}"/>
              </a:ext>
            </a:extLst>
          </p:cNvPr>
          <p:cNvSpPr txBox="1"/>
          <p:nvPr/>
        </p:nvSpPr>
        <p:spPr>
          <a:xfrm>
            <a:off x="1300264" y="1643974"/>
            <a:ext cx="10048672" cy="4524315"/>
          </a:xfrm>
          <a:prstGeom prst="rect">
            <a:avLst/>
          </a:prstGeom>
          <a:noFill/>
        </p:spPr>
        <p:txBody>
          <a:bodyPr wrap="square" rtlCol="0">
            <a:spAutoFit/>
          </a:bodyPr>
          <a:lstStyle/>
          <a:p>
            <a:r>
              <a:rPr lang="es-ES" dirty="0"/>
              <a:t>Un proyecto Laravel se estructura en una serie de archivos y directorios que son necesarios para su funcionamiento. A grandes rasgos son los siguientes:</a:t>
            </a:r>
          </a:p>
          <a:p>
            <a:endParaRPr lang="es-ES" dirty="0"/>
          </a:p>
          <a:p>
            <a:pPr marL="285750" indent="-285750">
              <a:buFont typeface="Arial" panose="020B0604020202020204" pitchFamily="34" charset="0"/>
              <a:buChar char="•"/>
            </a:pPr>
            <a:r>
              <a:rPr lang="es-ES" b="1" dirty="0"/>
              <a:t>Rutas</a:t>
            </a:r>
            <a:r>
              <a:rPr lang="es-ES" dirty="0"/>
              <a:t>. Permiten definir las URL de nuestra aplicación y asociarlas a controladores.</a:t>
            </a:r>
          </a:p>
          <a:p>
            <a:pPr marL="285750" indent="-285750">
              <a:buFont typeface="Arial" panose="020B0604020202020204" pitchFamily="34" charset="0"/>
              <a:buChar char="•"/>
            </a:pPr>
            <a:r>
              <a:rPr lang="es-ES" b="1" dirty="0"/>
              <a:t>Controladores</a:t>
            </a:r>
            <a:r>
              <a:rPr lang="es-ES" dirty="0"/>
              <a:t>. Son los archivos que definen y ejecutan la lógica de negocio.</a:t>
            </a:r>
          </a:p>
          <a:p>
            <a:pPr marL="285750" indent="-285750">
              <a:buFont typeface="Arial" panose="020B0604020202020204" pitchFamily="34" charset="0"/>
              <a:buChar char="•"/>
            </a:pPr>
            <a:r>
              <a:rPr lang="es-ES" b="1" dirty="0"/>
              <a:t>Middlewares</a:t>
            </a:r>
            <a:r>
              <a:rPr lang="es-ES" dirty="0"/>
              <a:t>. Son capas intermedias que se ejecutan antes o después de una petición HTTP y permiten realizar acciones como autenticación, validación de datos, etc.</a:t>
            </a:r>
          </a:p>
          <a:p>
            <a:pPr marL="285750" indent="-285750">
              <a:buFont typeface="Arial" panose="020B0604020202020204" pitchFamily="34" charset="0"/>
              <a:buChar char="•"/>
            </a:pPr>
            <a:r>
              <a:rPr lang="es-ES" b="1" dirty="0"/>
              <a:t>Migraciones</a:t>
            </a:r>
            <a:r>
              <a:rPr lang="es-ES" dirty="0"/>
              <a:t>. Se utilizan para crear o modificar la estructura de la base de datos.</a:t>
            </a:r>
          </a:p>
          <a:p>
            <a:pPr marL="285750" indent="-285750">
              <a:buFont typeface="Arial" panose="020B0604020202020204" pitchFamily="34" charset="0"/>
              <a:buChar char="•"/>
            </a:pPr>
            <a:r>
              <a:rPr lang="es-ES" b="1" dirty="0"/>
              <a:t>Modelos</a:t>
            </a:r>
            <a:r>
              <a:rPr lang="es-ES" dirty="0"/>
              <a:t>. Son clases que representan entidades o tablas de la base de datos, y que permiten interactuar con ellas.</a:t>
            </a:r>
          </a:p>
          <a:p>
            <a:pPr marL="285750" indent="-285750">
              <a:buFont typeface="Arial" panose="020B0604020202020204" pitchFamily="34" charset="0"/>
              <a:buChar char="•"/>
            </a:pPr>
            <a:r>
              <a:rPr lang="es-ES" b="1" dirty="0"/>
              <a:t>Vistas</a:t>
            </a:r>
            <a:r>
              <a:rPr lang="es-ES" dirty="0"/>
              <a:t>. Son los archivos que muestran el </a:t>
            </a:r>
            <a:r>
              <a:rPr lang="es-ES" dirty="0" err="1"/>
              <a:t>frontend</a:t>
            </a:r>
            <a:r>
              <a:rPr lang="es-ES" dirty="0"/>
              <a:t> de la aplicación.</a:t>
            </a:r>
          </a:p>
          <a:p>
            <a:pPr marL="285750" indent="-285750">
              <a:buFont typeface="Arial" panose="020B0604020202020204" pitchFamily="34" charset="0"/>
              <a:buChar char="•"/>
            </a:pPr>
            <a:r>
              <a:rPr lang="es-ES" b="1" dirty="0" err="1"/>
              <a:t>Facades</a:t>
            </a:r>
            <a:r>
              <a:rPr lang="es-ES" dirty="0"/>
              <a:t>. Permiten acceder a servicios y componentes de Laravel de una manera sencilla.</a:t>
            </a:r>
          </a:p>
          <a:p>
            <a:pPr marL="285750" indent="-285750">
              <a:buFont typeface="Arial" panose="020B0604020202020204" pitchFamily="34" charset="0"/>
              <a:buChar char="•"/>
            </a:pPr>
            <a:r>
              <a:rPr lang="es-ES" b="1" dirty="0"/>
              <a:t>Servicios</a:t>
            </a:r>
            <a:r>
              <a:rPr lang="es-ES" dirty="0"/>
              <a:t>. Es cualquier objeto que realiza una tarea específica y se puede inyectar en otras partes de la aplicación para su reutilización.</a:t>
            </a:r>
          </a:p>
          <a:p>
            <a:endParaRPr lang="es-ES" dirty="0"/>
          </a:p>
          <a:p>
            <a:r>
              <a:rPr lang="es-ES" dirty="0"/>
              <a:t>Hay otros elementos en un proyecto Laravel, pero estos son los más importantes.</a:t>
            </a:r>
          </a:p>
        </p:txBody>
      </p:sp>
    </p:spTree>
    <p:extLst>
      <p:ext uri="{BB962C8B-B14F-4D97-AF65-F5344CB8AC3E}">
        <p14:creationId xmlns:p14="http://schemas.microsoft.com/office/powerpoint/2010/main" val="92310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7F78E46E-2DAC-9CD4-0DD6-CB9DC8C788CC}"/>
              </a:ext>
            </a:extLst>
          </p:cNvPr>
          <p:cNvSpPr txBox="1"/>
          <p:nvPr/>
        </p:nvSpPr>
        <p:spPr>
          <a:xfrm>
            <a:off x="4893013" y="321633"/>
            <a:ext cx="3400546" cy="646331"/>
          </a:xfrm>
          <a:prstGeom prst="rect">
            <a:avLst/>
          </a:prstGeom>
          <a:noFill/>
        </p:spPr>
        <p:txBody>
          <a:bodyPr wrap="none" rtlCol="0">
            <a:spAutoFit/>
          </a:bodyPr>
          <a:lstStyle/>
          <a:p>
            <a:r>
              <a:rPr lang="es-ES" sz="3600" b="1" dirty="0"/>
              <a:t>EL ARCHIVO .env</a:t>
            </a:r>
          </a:p>
        </p:txBody>
      </p:sp>
      <p:sp>
        <p:nvSpPr>
          <p:cNvPr id="4" name="CuadroTexto 3">
            <a:extLst>
              <a:ext uri="{FF2B5EF4-FFF2-40B4-BE49-F238E27FC236}">
                <a16:creationId xmlns:a16="http://schemas.microsoft.com/office/drawing/2014/main" id="{671513E7-E568-67D8-41C6-32067A1A369E}"/>
              </a:ext>
            </a:extLst>
          </p:cNvPr>
          <p:cNvSpPr txBox="1"/>
          <p:nvPr/>
        </p:nvSpPr>
        <p:spPr>
          <a:xfrm>
            <a:off x="1215957" y="1478604"/>
            <a:ext cx="9893030" cy="4524315"/>
          </a:xfrm>
          <a:prstGeom prst="rect">
            <a:avLst/>
          </a:prstGeom>
          <a:noFill/>
        </p:spPr>
        <p:txBody>
          <a:bodyPr wrap="square" rtlCol="0">
            <a:spAutoFit/>
          </a:bodyPr>
          <a:lstStyle/>
          <a:p>
            <a:r>
              <a:rPr lang="es-ES" dirty="0"/>
              <a:t>Este archivo se encuentra en la raíz del proyecto. Nos permite establecer algunos datos de configuración. Por defecto viene con algunos, aunque luego le podremos añadir más, a medida que sean necesarios. De momento, vamos a centrarnos en los más importantes a la hora de empezar.</a:t>
            </a:r>
          </a:p>
          <a:p>
            <a:r>
              <a:rPr lang="es-ES" b="1" dirty="0">
                <a:latin typeface="Courier New" panose="02070309020205020404" pitchFamily="49" charset="0"/>
                <a:cs typeface="Courier New" panose="02070309020205020404" pitchFamily="49" charset="0"/>
              </a:rPr>
              <a:t>APP_NAME=Blog</a:t>
            </a:r>
            <a:r>
              <a:rPr lang="es-ES" dirty="0"/>
              <a:t> establece el nombre de la aplicación.</a:t>
            </a:r>
          </a:p>
          <a:p>
            <a:r>
              <a:rPr lang="es-ES" b="1" dirty="0">
                <a:latin typeface="Courier New" panose="02070309020205020404" pitchFamily="49" charset="0"/>
                <a:cs typeface="Courier New" panose="02070309020205020404" pitchFamily="49" charset="0"/>
              </a:rPr>
              <a:t>APP_URL=http://</a:t>
            </a:r>
            <a:r>
              <a:rPr lang="es-ES" b="1" dirty="0" err="1">
                <a:latin typeface="Courier New" panose="02070309020205020404" pitchFamily="49" charset="0"/>
                <a:cs typeface="Courier New" panose="02070309020205020404" pitchFamily="49" charset="0"/>
              </a:rPr>
              <a:t>blog.test</a:t>
            </a:r>
            <a:r>
              <a:rPr lang="es-ES" dirty="0"/>
              <a:t> es la dirección local para probar el proyecto. Dependiendo de la configuración de la máquina, esta dirección podría no funcionar, y será necesario probarlo a través de </a:t>
            </a:r>
            <a:r>
              <a:rPr lang="es-ES" b="1" dirty="0">
                <a:latin typeface="Courier New" panose="02070309020205020404" pitchFamily="49" charset="0"/>
                <a:cs typeface="Courier New" panose="02070309020205020404" pitchFamily="49" charset="0"/>
              </a:rPr>
              <a:t>localhost:8000</a:t>
            </a:r>
            <a:r>
              <a:rPr lang="es-ES" dirty="0"/>
              <a:t>.</a:t>
            </a:r>
          </a:p>
          <a:p>
            <a:r>
              <a:rPr lang="es-ES" dirty="0"/>
              <a:t>Lo siguiente importante es la configuración de la base de datos. Debería tener un aspecto similar al siguiente:</a:t>
            </a:r>
            <a:br>
              <a:rPr lang="es-ES" dirty="0"/>
            </a:br>
            <a:r>
              <a:rPr lang="es-ES" b="1" dirty="0">
                <a:latin typeface="Courier New" panose="02070309020205020404" pitchFamily="49" charset="0"/>
                <a:cs typeface="Courier New" panose="02070309020205020404" pitchFamily="49" charset="0"/>
              </a:rPr>
              <a:t>DB_CONNECTION=mysql</a:t>
            </a:r>
          </a:p>
          <a:p>
            <a:r>
              <a:rPr lang="es-ES" b="1" dirty="0">
                <a:latin typeface="Courier New" panose="02070309020205020404" pitchFamily="49" charset="0"/>
                <a:cs typeface="Courier New" panose="02070309020205020404" pitchFamily="49" charset="0"/>
              </a:rPr>
              <a:t>DB_HOST=127.0.0.1</a:t>
            </a:r>
          </a:p>
          <a:p>
            <a:r>
              <a:rPr lang="es-ES" b="1" dirty="0">
                <a:latin typeface="Courier New" panose="02070309020205020404" pitchFamily="49" charset="0"/>
                <a:cs typeface="Courier New" panose="02070309020205020404" pitchFamily="49" charset="0"/>
              </a:rPr>
              <a:t>DB_PORT=3306</a:t>
            </a:r>
          </a:p>
          <a:p>
            <a:r>
              <a:rPr lang="es-ES" b="1" dirty="0">
                <a:latin typeface="Courier New" panose="02070309020205020404" pitchFamily="49" charset="0"/>
                <a:cs typeface="Courier New" panose="02070309020205020404" pitchFamily="49" charset="0"/>
              </a:rPr>
              <a:t>DB_DATABASE=blog</a:t>
            </a:r>
          </a:p>
          <a:p>
            <a:r>
              <a:rPr lang="es-ES" b="1" dirty="0">
                <a:latin typeface="Courier New" panose="02070309020205020404" pitchFamily="49" charset="0"/>
                <a:cs typeface="Courier New" panose="02070309020205020404" pitchFamily="49" charset="0"/>
              </a:rPr>
              <a:t>DB_USERNAME=root</a:t>
            </a:r>
          </a:p>
          <a:p>
            <a:r>
              <a:rPr lang="es-ES" b="1" dirty="0">
                <a:latin typeface="Courier New" panose="02070309020205020404" pitchFamily="49" charset="0"/>
                <a:cs typeface="Courier New" panose="02070309020205020404" pitchFamily="49" charset="0"/>
              </a:rPr>
              <a:t>DB_PASSWORD=</a:t>
            </a:r>
          </a:p>
          <a:p>
            <a:r>
              <a:rPr lang="es-ES" dirty="0"/>
              <a:t>Si en tu equipo la base de datos MySQL tiene otras credenciales, cámbialas aquí.</a:t>
            </a:r>
          </a:p>
        </p:txBody>
      </p:sp>
    </p:spTree>
    <p:extLst>
      <p:ext uri="{BB962C8B-B14F-4D97-AF65-F5344CB8AC3E}">
        <p14:creationId xmlns:p14="http://schemas.microsoft.com/office/powerpoint/2010/main" val="50739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6AA4ED8D-F138-CAD7-FAE4-3BDD92BFE923}"/>
              </a:ext>
            </a:extLst>
          </p:cNvPr>
          <p:cNvSpPr txBox="1"/>
          <p:nvPr/>
        </p:nvSpPr>
        <p:spPr>
          <a:xfrm>
            <a:off x="4827824" y="321633"/>
            <a:ext cx="5104115" cy="646331"/>
          </a:xfrm>
          <a:prstGeom prst="rect">
            <a:avLst/>
          </a:prstGeom>
          <a:noFill/>
        </p:spPr>
        <p:txBody>
          <a:bodyPr wrap="square" rtlCol="0">
            <a:spAutoFit/>
          </a:bodyPr>
          <a:lstStyle/>
          <a:p>
            <a:r>
              <a:rPr lang="es-ES" sz="3600" b="1" dirty="0"/>
              <a:t>LA BASE DE DATOS (I)</a:t>
            </a:r>
          </a:p>
        </p:txBody>
      </p:sp>
      <p:sp>
        <p:nvSpPr>
          <p:cNvPr id="4" name="CuadroTexto 3">
            <a:extLst>
              <a:ext uri="{FF2B5EF4-FFF2-40B4-BE49-F238E27FC236}">
                <a16:creationId xmlns:a16="http://schemas.microsoft.com/office/drawing/2014/main" id="{8015B6A5-147F-21B3-868C-B63F568B02D8}"/>
              </a:ext>
            </a:extLst>
          </p:cNvPr>
          <p:cNvSpPr txBox="1"/>
          <p:nvPr/>
        </p:nvSpPr>
        <p:spPr>
          <a:xfrm>
            <a:off x="1682885" y="1877438"/>
            <a:ext cx="9238428" cy="2862322"/>
          </a:xfrm>
          <a:prstGeom prst="rect">
            <a:avLst/>
          </a:prstGeom>
          <a:noFill/>
        </p:spPr>
        <p:txBody>
          <a:bodyPr wrap="square" rtlCol="0">
            <a:spAutoFit/>
          </a:bodyPr>
          <a:lstStyle/>
          <a:p>
            <a:r>
              <a:rPr lang="es-ES" dirty="0"/>
              <a:t>El siguiente paso es crear una base de datos con el nombre adecuado en MySQL. Para ello podemos usar MySQL Workbench o, en su defecto, </a:t>
            </a:r>
            <a:r>
              <a:rPr lang="es-ES" dirty="0" err="1"/>
              <a:t>PHPMyAdmin</a:t>
            </a:r>
            <a:r>
              <a:rPr lang="es-ES" dirty="0"/>
              <a:t>. Yo soy partidario de la primera, pero hay ocasiones, dependiendo de la máquina, que nos pueda dar algún problema, que no vamos a poder emplear esta solución, y recurriremos a la segunda.</a:t>
            </a:r>
          </a:p>
          <a:p>
            <a:endParaRPr lang="es-ES" dirty="0"/>
          </a:p>
          <a:p>
            <a:r>
              <a:rPr lang="es-ES" dirty="0"/>
              <a:t>En todo caso, recordar la línea que tenemos en el archivo </a:t>
            </a:r>
            <a:r>
              <a:rPr lang="es-ES" b="1" dirty="0">
                <a:latin typeface="Courier New" panose="02070309020205020404" pitchFamily="49" charset="0"/>
                <a:cs typeface="Courier New" panose="02070309020205020404" pitchFamily="49" charset="0"/>
              </a:rPr>
              <a:t>.env</a:t>
            </a:r>
            <a:r>
              <a:rPr lang="es-ES" dirty="0"/>
              <a:t>:</a:t>
            </a:r>
          </a:p>
          <a:p>
            <a:endParaRPr lang="es-ES" dirty="0"/>
          </a:p>
          <a:p>
            <a:r>
              <a:rPr lang="es-ES" b="1" dirty="0">
                <a:latin typeface="Courier New" panose="02070309020205020404" pitchFamily="49" charset="0"/>
                <a:cs typeface="Courier New" panose="02070309020205020404" pitchFamily="49" charset="0"/>
              </a:rPr>
              <a:t>DB_DATABASE=blog</a:t>
            </a:r>
          </a:p>
          <a:p>
            <a:endParaRPr lang="es-ES" dirty="0"/>
          </a:p>
          <a:p>
            <a:r>
              <a:rPr lang="es-ES" dirty="0"/>
              <a:t>En MySQL crearemos una base de datos que se llamará </a:t>
            </a:r>
            <a:r>
              <a:rPr lang="es-ES" b="1" dirty="0">
                <a:latin typeface="Courier New" panose="02070309020205020404" pitchFamily="49" charset="0"/>
                <a:cs typeface="Courier New" panose="02070309020205020404" pitchFamily="49" charset="0"/>
              </a:rPr>
              <a:t>blog</a:t>
            </a:r>
            <a:r>
              <a:rPr lang="es-ES" dirty="0"/>
              <a:t>, y estará vacía.  </a:t>
            </a:r>
          </a:p>
        </p:txBody>
      </p:sp>
    </p:spTree>
    <p:extLst>
      <p:ext uri="{BB962C8B-B14F-4D97-AF65-F5344CB8AC3E}">
        <p14:creationId xmlns:p14="http://schemas.microsoft.com/office/powerpoint/2010/main" val="403665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660F1980-DE39-C931-54D2-1266DB2A9E9F}"/>
              </a:ext>
            </a:extLst>
          </p:cNvPr>
          <p:cNvSpPr txBox="1"/>
          <p:nvPr/>
        </p:nvSpPr>
        <p:spPr>
          <a:xfrm>
            <a:off x="4827824" y="321633"/>
            <a:ext cx="5104115" cy="646331"/>
          </a:xfrm>
          <a:prstGeom prst="rect">
            <a:avLst/>
          </a:prstGeom>
          <a:noFill/>
        </p:spPr>
        <p:txBody>
          <a:bodyPr wrap="square" rtlCol="0">
            <a:spAutoFit/>
          </a:bodyPr>
          <a:lstStyle/>
          <a:p>
            <a:r>
              <a:rPr lang="es-ES" sz="3600" b="1" dirty="0"/>
              <a:t>LA BASE DE DATOS (II)</a:t>
            </a:r>
          </a:p>
        </p:txBody>
      </p:sp>
      <p:sp>
        <p:nvSpPr>
          <p:cNvPr id="4" name="CuadroTexto 3">
            <a:extLst>
              <a:ext uri="{FF2B5EF4-FFF2-40B4-BE49-F238E27FC236}">
                <a16:creationId xmlns:a16="http://schemas.microsoft.com/office/drawing/2014/main" id="{955701C3-64EA-222C-6CD1-34CFED713A1C}"/>
              </a:ext>
            </a:extLst>
          </p:cNvPr>
          <p:cNvSpPr txBox="1"/>
          <p:nvPr/>
        </p:nvSpPr>
        <p:spPr>
          <a:xfrm>
            <a:off x="990715" y="1449422"/>
            <a:ext cx="10744085" cy="4801314"/>
          </a:xfrm>
          <a:prstGeom prst="rect">
            <a:avLst/>
          </a:prstGeom>
          <a:noFill/>
        </p:spPr>
        <p:txBody>
          <a:bodyPr wrap="square" rtlCol="0">
            <a:spAutoFit/>
          </a:bodyPr>
          <a:lstStyle/>
          <a:p>
            <a:r>
              <a:rPr lang="es-ES" dirty="0"/>
              <a:t>El siguiente paso es crear lo que se conoce como </a:t>
            </a:r>
            <a:r>
              <a:rPr lang="es-ES" b="1" i="1" dirty="0"/>
              <a:t>migraciones</a:t>
            </a:r>
            <a:r>
              <a:rPr lang="es-ES" dirty="0"/>
              <a:t>. Son archivos que usa Laravel para construir las tablas de la base de datos. El proyecto de Laravel ya incluye algunas migraciones en el directorio </a:t>
            </a:r>
            <a:r>
              <a:rPr lang="es-ES" b="1" dirty="0" err="1">
                <a:latin typeface="Courier New" panose="02070309020205020404" pitchFamily="49" charset="0"/>
                <a:cs typeface="Courier New" panose="02070309020205020404" pitchFamily="49" charset="0"/>
              </a:rPr>
              <a:t>database</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migrations</a:t>
            </a:r>
            <a:r>
              <a:rPr lang="es-ES" b="1" dirty="0">
                <a:latin typeface="Courier New" panose="02070309020205020404" pitchFamily="49" charset="0"/>
                <a:cs typeface="Courier New" panose="02070309020205020404" pitchFamily="49" charset="0"/>
              </a:rPr>
              <a:t>/</a:t>
            </a:r>
            <a:r>
              <a:rPr lang="es-ES" dirty="0"/>
              <a:t>. Entre ellas está </a:t>
            </a:r>
            <a:r>
              <a:rPr lang="es-ES" b="1" dirty="0">
                <a:latin typeface="Courier New" panose="02070309020205020404" pitchFamily="49" charset="0"/>
                <a:cs typeface="Courier New" panose="02070309020205020404" pitchFamily="49" charset="0"/>
              </a:rPr>
              <a:t>2014_10_12_000000_create_users_table.php</a:t>
            </a:r>
            <a:r>
              <a:rPr lang="es-ES" dirty="0"/>
              <a:t> (los números del principio son una fecha de creación que le asigna Laravel, y pueden variar), que define la estructura de la tabla de usuarios.</a:t>
            </a:r>
          </a:p>
          <a:p>
            <a:endParaRPr lang="es-ES" dirty="0"/>
          </a:p>
          <a:p>
            <a:r>
              <a:rPr lang="es-ES" dirty="0"/>
              <a:t>Las tablas de la base de datos se deben crear a través de migraciones, no manualmente en la base de datos. Para saber como crear las migraciones podemos leer la documentación oficial de Laravel en </a:t>
            </a:r>
            <a:r>
              <a:rPr lang="es-ES" dirty="0">
                <a:hlinkClick r:id="rId3"/>
              </a:rPr>
              <a:t>https://laravel.com/docs/10.x/migrations</a:t>
            </a:r>
            <a:r>
              <a:rPr lang="es-ES" dirty="0"/>
              <a:t>.</a:t>
            </a:r>
          </a:p>
          <a:p>
            <a:endParaRPr lang="es-ES" dirty="0"/>
          </a:p>
          <a:p>
            <a:r>
              <a:rPr lang="es-ES" dirty="0"/>
              <a:t>Lo siguiente que haremos será crear una migración vacía para la tabla de posts del blog. Lo haremos tecleando en la terminal lo siguiente:</a:t>
            </a:r>
          </a:p>
          <a:p>
            <a:endParaRPr lang="es-ES" dirty="0"/>
          </a:p>
          <a:p>
            <a:r>
              <a:rPr lang="es-ES" b="1" dirty="0" err="1">
                <a:latin typeface="Courier New" panose="02070309020205020404" pitchFamily="49" charset="0"/>
                <a:cs typeface="Courier New" panose="02070309020205020404" pitchFamily="49" charset="0"/>
              </a:rPr>
              <a:t>php</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artisan</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make:migration</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create_posts_table</a:t>
            </a:r>
            <a:endParaRPr lang="es-ES" b="1" dirty="0">
              <a:latin typeface="Courier New" panose="02070309020205020404" pitchFamily="49" charset="0"/>
              <a:cs typeface="Courier New" panose="02070309020205020404" pitchFamily="49" charset="0"/>
            </a:endParaRPr>
          </a:p>
          <a:p>
            <a:endParaRPr lang="es-ES" dirty="0"/>
          </a:p>
          <a:p>
            <a:r>
              <a:rPr lang="es-ES" dirty="0"/>
              <a:t>Esto nos creará, en </a:t>
            </a:r>
            <a:r>
              <a:rPr lang="es-ES" b="1" dirty="0" err="1">
                <a:latin typeface="Courier New" panose="02070309020205020404" pitchFamily="49" charset="0"/>
                <a:cs typeface="Courier New" panose="02070309020205020404" pitchFamily="49" charset="0"/>
              </a:rPr>
              <a:t>database</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migrations</a:t>
            </a:r>
            <a:r>
              <a:rPr lang="es-ES" b="1" dirty="0">
                <a:latin typeface="Courier New" panose="02070309020205020404" pitchFamily="49" charset="0"/>
                <a:cs typeface="Courier New" panose="02070309020205020404" pitchFamily="49" charset="0"/>
              </a:rPr>
              <a:t>/</a:t>
            </a:r>
            <a:r>
              <a:rPr lang="es-ES" dirty="0"/>
              <a:t>, un archivo en el que deberemos de definir la estructura de los posts (se adjuntan todos los archivos a esta presentación). </a:t>
            </a:r>
          </a:p>
        </p:txBody>
      </p:sp>
    </p:spTree>
    <p:extLst>
      <p:ext uri="{BB962C8B-B14F-4D97-AF65-F5344CB8AC3E}">
        <p14:creationId xmlns:p14="http://schemas.microsoft.com/office/powerpoint/2010/main" val="86414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4" name="CuadroTexto 3">
            <a:extLst>
              <a:ext uri="{FF2B5EF4-FFF2-40B4-BE49-F238E27FC236}">
                <a16:creationId xmlns:a16="http://schemas.microsoft.com/office/drawing/2014/main" id="{5F81E8D5-E069-F5D9-316A-1317EB4E8131}"/>
              </a:ext>
            </a:extLst>
          </p:cNvPr>
          <p:cNvSpPr txBox="1"/>
          <p:nvPr/>
        </p:nvSpPr>
        <p:spPr>
          <a:xfrm>
            <a:off x="4941403" y="577180"/>
            <a:ext cx="3901039" cy="646331"/>
          </a:xfrm>
          <a:prstGeom prst="rect">
            <a:avLst/>
          </a:prstGeom>
          <a:noFill/>
        </p:spPr>
        <p:txBody>
          <a:bodyPr wrap="square" rtlCol="0">
            <a:spAutoFit/>
          </a:bodyPr>
          <a:lstStyle/>
          <a:p>
            <a:r>
              <a:rPr lang="es-ES" sz="3600" b="1" dirty="0"/>
              <a:t>¿QUÉ ES LARAVEL?</a:t>
            </a:r>
          </a:p>
        </p:txBody>
      </p:sp>
      <p:sp>
        <p:nvSpPr>
          <p:cNvPr id="10" name="CuadroTexto 9">
            <a:extLst>
              <a:ext uri="{FF2B5EF4-FFF2-40B4-BE49-F238E27FC236}">
                <a16:creationId xmlns:a16="http://schemas.microsoft.com/office/drawing/2014/main" id="{49830A4E-D714-5F76-E260-E4F9CD415973}"/>
              </a:ext>
            </a:extLst>
          </p:cNvPr>
          <p:cNvSpPr txBox="1"/>
          <p:nvPr/>
        </p:nvSpPr>
        <p:spPr>
          <a:xfrm>
            <a:off x="1119590" y="1279799"/>
            <a:ext cx="9952819" cy="4524315"/>
          </a:xfrm>
          <a:prstGeom prst="rect">
            <a:avLst/>
          </a:prstGeom>
          <a:noFill/>
        </p:spPr>
        <p:txBody>
          <a:bodyPr wrap="square" rtlCol="0">
            <a:spAutoFit/>
          </a:bodyPr>
          <a:lstStyle/>
          <a:p>
            <a:r>
              <a:rPr lang="es-ES" dirty="0"/>
              <a:t>Laravel es un framework de desarrollo en PHP. Y ¿qué es eso de un ”Framework de desarrollo”?</a:t>
            </a:r>
          </a:p>
          <a:p>
            <a:r>
              <a:rPr lang="es-ES" dirty="0"/>
              <a:t>Cuando tenemos que programar una aplicación web en PHP podemos liarnos a tirar código en PHP en bruto. Escribimos y probamos nuestras clases, las relacionamos unas con otras, definimos nuestros espacios de nombres, organizamos el código en directorios… Toda una serie de tareas rutinarias y repetitivas, que nos ocupan cientos de horas de desarrollo. Tenemos que escribir sistemas de autenticación, de acceso a bases de datos, de recuperación de registros, etc.</a:t>
            </a:r>
          </a:p>
          <a:p>
            <a:endParaRPr lang="es-ES" dirty="0"/>
          </a:p>
          <a:p>
            <a:r>
              <a:rPr lang="es-ES" dirty="0"/>
              <a:t>Todas esas funcionalidades ya están escritas en un framework. Nosotros sólo tenemos que implementarlas y usarlas. Están probadas y depuradas, tampoco tenemos que ocuparnos de eso. Se implementan mecanismos de seguridad, que nos llevaría horas desarrollar e incluir en nuestra aplicación, y que siempre fallarían porque, cuando se programa ”en bruto”, es muy fácil olvidar detalles importantes, incluso aunque dediquemos horas a escribir </a:t>
            </a:r>
            <a:r>
              <a:rPr lang="es-ES" dirty="0" err="1"/>
              <a:t>TODO’s</a:t>
            </a:r>
            <a:r>
              <a:rPr lang="es-ES" dirty="0"/>
              <a:t> lo más minuciosos posible.</a:t>
            </a:r>
          </a:p>
          <a:p>
            <a:endParaRPr lang="es-ES" dirty="0"/>
          </a:p>
          <a:p>
            <a:r>
              <a:rPr lang="es-ES" dirty="0"/>
              <a:t>En resumen, un framework nos ahorra tiempo, trabajo y dolores de cabeza, y nos convierte en desarrolladores más eficientes y productivos. Se puede programar una aplicación web completa, en una tarde. Algo impensable, tirando líneas de código sin la ayuda de un framework.</a:t>
            </a:r>
          </a:p>
        </p:txBody>
      </p:sp>
    </p:spTree>
    <p:extLst>
      <p:ext uri="{BB962C8B-B14F-4D97-AF65-F5344CB8AC3E}">
        <p14:creationId xmlns:p14="http://schemas.microsoft.com/office/powerpoint/2010/main" val="58755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55AC5BC3-4C86-08A1-B36D-72F3C83D7AA0}"/>
              </a:ext>
            </a:extLst>
          </p:cNvPr>
          <p:cNvSpPr txBox="1"/>
          <p:nvPr/>
        </p:nvSpPr>
        <p:spPr>
          <a:xfrm>
            <a:off x="4827824" y="321633"/>
            <a:ext cx="5104115" cy="646331"/>
          </a:xfrm>
          <a:prstGeom prst="rect">
            <a:avLst/>
          </a:prstGeom>
          <a:noFill/>
        </p:spPr>
        <p:txBody>
          <a:bodyPr wrap="square" rtlCol="0">
            <a:spAutoFit/>
          </a:bodyPr>
          <a:lstStyle/>
          <a:p>
            <a:r>
              <a:rPr lang="es-ES" sz="3600" b="1" dirty="0"/>
              <a:t>LA BASE DE DATOS (y III)</a:t>
            </a:r>
          </a:p>
        </p:txBody>
      </p:sp>
      <p:sp>
        <p:nvSpPr>
          <p:cNvPr id="4" name="CuadroTexto 3">
            <a:extLst>
              <a:ext uri="{FF2B5EF4-FFF2-40B4-BE49-F238E27FC236}">
                <a16:creationId xmlns:a16="http://schemas.microsoft.com/office/drawing/2014/main" id="{9E5A2F08-B7E7-E5E7-AA3E-8C7568AC2867}"/>
              </a:ext>
            </a:extLst>
          </p:cNvPr>
          <p:cNvSpPr txBox="1"/>
          <p:nvPr/>
        </p:nvSpPr>
        <p:spPr>
          <a:xfrm>
            <a:off x="1253361" y="1997838"/>
            <a:ext cx="9667951" cy="2585323"/>
          </a:xfrm>
          <a:prstGeom prst="rect">
            <a:avLst/>
          </a:prstGeom>
          <a:noFill/>
        </p:spPr>
        <p:txBody>
          <a:bodyPr wrap="square" rtlCol="0">
            <a:spAutoFit/>
          </a:bodyPr>
          <a:lstStyle/>
          <a:p>
            <a:r>
              <a:rPr lang="es-ES" dirty="0"/>
              <a:t>La base de datos se puede diseñar todo lo compleja que nos haga falta para nuestro proyecto, pero de momento nosotros nos vamos a quedar con esto. El siguiente paso es decirle a </a:t>
            </a:r>
            <a:r>
              <a:rPr lang="es-ES" dirty="0" err="1"/>
              <a:t>Artisan</a:t>
            </a:r>
            <a:r>
              <a:rPr lang="es-ES" dirty="0"/>
              <a:t> que ejecute las migraciones para crear las tablas. Lo hacemos así:</a:t>
            </a:r>
            <a:br>
              <a:rPr lang="es-ES" dirty="0"/>
            </a:br>
            <a:br>
              <a:rPr lang="es-ES" dirty="0"/>
            </a:br>
            <a:r>
              <a:rPr lang="es-ES" b="1" dirty="0" err="1">
                <a:latin typeface="Courier New" panose="02070309020205020404" pitchFamily="49" charset="0"/>
                <a:cs typeface="Courier New" panose="02070309020205020404" pitchFamily="49" charset="0"/>
              </a:rPr>
              <a:t>php</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artisan</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migrate</a:t>
            </a:r>
            <a:endParaRPr lang="es-ES" b="1" dirty="0">
              <a:latin typeface="Courier New" panose="02070309020205020404" pitchFamily="49" charset="0"/>
              <a:cs typeface="Courier New" panose="02070309020205020404" pitchFamily="49" charset="0"/>
            </a:endParaRPr>
          </a:p>
          <a:p>
            <a:endParaRPr lang="es-ES" dirty="0"/>
          </a:p>
          <a:p>
            <a:r>
              <a:rPr lang="es-ES" dirty="0"/>
              <a:t>Con esto quedan creadas las tablas que tenemos definidas en las migraciones, más unas tablas adicionales que son, precisamente, un registro de las migraciones efectuadas. Esas tablas no debemos tocarlas, porque las usa </a:t>
            </a:r>
            <a:r>
              <a:rPr lang="es-ES" dirty="0" err="1"/>
              <a:t>Artisan</a:t>
            </a:r>
            <a:r>
              <a:rPr lang="es-ES" dirty="0"/>
              <a:t> si tenemos que deshacer una migración, o hacer otra nueva.</a:t>
            </a:r>
          </a:p>
        </p:txBody>
      </p:sp>
    </p:spTree>
    <p:extLst>
      <p:ext uri="{BB962C8B-B14F-4D97-AF65-F5344CB8AC3E}">
        <p14:creationId xmlns:p14="http://schemas.microsoft.com/office/powerpoint/2010/main" val="176213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5C2E99D0-6515-7B43-E657-52B18FF77872}"/>
              </a:ext>
            </a:extLst>
          </p:cNvPr>
          <p:cNvSpPr txBox="1"/>
          <p:nvPr/>
        </p:nvSpPr>
        <p:spPr>
          <a:xfrm>
            <a:off x="4854102" y="321633"/>
            <a:ext cx="3005847" cy="646331"/>
          </a:xfrm>
          <a:prstGeom prst="rect">
            <a:avLst/>
          </a:prstGeom>
          <a:noFill/>
        </p:spPr>
        <p:txBody>
          <a:bodyPr wrap="square" rtlCol="0">
            <a:spAutoFit/>
          </a:bodyPr>
          <a:lstStyle/>
          <a:p>
            <a:r>
              <a:rPr lang="es-ES" sz="3600" b="1" dirty="0"/>
              <a:t>LOS MODELOS</a:t>
            </a:r>
          </a:p>
        </p:txBody>
      </p:sp>
      <p:sp>
        <p:nvSpPr>
          <p:cNvPr id="4" name="CuadroTexto 3">
            <a:extLst>
              <a:ext uri="{FF2B5EF4-FFF2-40B4-BE49-F238E27FC236}">
                <a16:creationId xmlns:a16="http://schemas.microsoft.com/office/drawing/2014/main" id="{85D80BA3-9FEF-0315-3DFD-9F2754E28A91}"/>
              </a:ext>
            </a:extLst>
          </p:cNvPr>
          <p:cNvSpPr txBox="1"/>
          <p:nvPr/>
        </p:nvSpPr>
        <p:spPr>
          <a:xfrm>
            <a:off x="1206230" y="1634247"/>
            <a:ext cx="10068127" cy="4524315"/>
          </a:xfrm>
          <a:prstGeom prst="rect">
            <a:avLst/>
          </a:prstGeom>
          <a:noFill/>
        </p:spPr>
        <p:txBody>
          <a:bodyPr wrap="square" rtlCol="0">
            <a:spAutoFit/>
          </a:bodyPr>
          <a:lstStyle/>
          <a:p>
            <a:r>
              <a:rPr lang="es-ES" dirty="0"/>
              <a:t>El siguiente paso lógico en la creación de la aplicación son los modelos. Se trata de archivos PHP que contienen la definición de cada tabla para poder crear objetos que serán los registros y poder realizar operaciones CRUD. Los modelos están, por lo tanto, </a:t>
            </a:r>
            <a:r>
              <a:rPr lang="es-ES" dirty="0" err="1"/>
              <a:t>intímamente</a:t>
            </a:r>
            <a:r>
              <a:rPr lang="es-ES" dirty="0"/>
              <a:t> relacionados con el ORM </a:t>
            </a:r>
            <a:r>
              <a:rPr lang="es-ES" dirty="0" err="1"/>
              <a:t>Eloquent</a:t>
            </a:r>
            <a:r>
              <a:rPr lang="es-ES" dirty="0"/>
              <a:t>, que es el módulo de Laravel que se ocupa de gestionar la base de datos. Empecemos diciéndole a </a:t>
            </a:r>
            <a:r>
              <a:rPr lang="es-ES" dirty="0" err="1"/>
              <a:t>Artisan</a:t>
            </a:r>
            <a:r>
              <a:rPr lang="es-ES" dirty="0"/>
              <a:t> que nos cree un modelo para los posts, así:</a:t>
            </a:r>
          </a:p>
          <a:p>
            <a:endParaRPr lang="es-ES" dirty="0"/>
          </a:p>
          <a:p>
            <a:r>
              <a:rPr lang="es-ES" b="1" dirty="0" err="1">
                <a:latin typeface="Courier New" panose="02070309020205020404" pitchFamily="49" charset="0"/>
                <a:cs typeface="Courier New" panose="02070309020205020404" pitchFamily="49" charset="0"/>
              </a:rPr>
              <a:t>php</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artisan</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make:model</a:t>
            </a:r>
            <a:r>
              <a:rPr lang="es-ES" b="1" dirty="0">
                <a:latin typeface="Courier New" panose="02070309020205020404" pitchFamily="49" charset="0"/>
                <a:cs typeface="Courier New" panose="02070309020205020404" pitchFamily="49" charset="0"/>
              </a:rPr>
              <a:t> Post</a:t>
            </a:r>
          </a:p>
          <a:p>
            <a:endParaRPr lang="es-ES" dirty="0"/>
          </a:p>
          <a:p>
            <a:r>
              <a:rPr lang="es-ES" dirty="0"/>
              <a:t>Por convencionalismo se emplea como nombre del modelo el nombre de la tabla a la que se refiere, poniéndolo en singular, y con la primera letra en mayúscula.</a:t>
            </a:r>
          </a:p>
          <a:p>
            <a:endParaRPr lang="es-ES" dirty="0"/>
          </a:p>
          <a:p>
            <a:r>
              <a:rPr lang="es-ES" dirty="0"/>
              <a:t>Una vez creado deberemos modificar el fichero (que se encuentra en </a:t>
            </a:r>
            <a:r>
              <a:rPr lang="es-ES" b="1" i="1" dirty="0"/>
              <a:t>app/Models</a:t>
            </a:r>
            <a:r>
              <a:rPr lang="es-ES" dirty="0"/>
              <a:t>) de acuerdo a nuestras necesidades, según podemos ver en </a:t>
            </a:r>
            <a:r>
              <a:rPr lang="es-ES" dirty="0">
                <a:hlinkClick r:id="rId3"/>
              </a:rPr>
              <a:t>https://laravel.com/docs/10.x/eloquent#generating-model-classes</a:t>
            </a:r>
            <a:r>
              <a:rPr lang="es-ES" dirty="0"/>
              <a:t>.</a:t>
            </a:r>
          </a:p>
          <a:p>
            <a:endParaRPr lang="es-ES" dirty="0"/>
          </a:p>
          <a:p>
            <a:r>
              <a:rPr lang="es-ES" b="1" dirty="0"/>
              <a:t>ATENCIÓN</a:t>
            </a:r>
            <a:r>
              <a:rPr lang="es-ES" dirty="0"/>
              <a:t>. El modelo para la tabla de usuarios no necesitamos crearlo, ya que lo proporciona Laravel por defecto, aunque es posible que necesitemos modificarlo.</a:t>
            </a:r>
          </a:p>
        </p:txBody>
      </p:sp>
    </p:spTree>
    <p:extLst>
      <p:ext uri="{BB962C8B-B14F-4D97-AF65-F5344CB8AC3E}">
        <p14:creationId xmlns:p14="http://schemas.microsoft.com/office/powerpoint/2010/main" val="1471940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9B0E5725-3B6C-7C6D-617A-E7FE8EB456F1}"/>
              </a:ext>
            </a:extLst>
          </p:cNvPr>
          <p:cNvSpPr txBox="1"/>
          <p:nvPr/>
        </p:nvSpPr>
        <p:spPr>
          <a:xfrm>
            <a:off x="4854103" y="346347"/>
            <a:ext cx="4351448" cy="646331"/>
          </a:xfrm>
          <a:prstGeom prst="rect">
            <a:avLst/>
          </a:prstGeom>
          <a:noFill/>
        </p:spPr>
        <p:txBody>
          <a:bodyPr wrap="none" rtlCol="0">
            <a:spAutoFit/>
          </a:bodyPr>
          <a:lstStyle/>
          <a:p>
            <a:r>
              <a:rPr lang="es-ES" sz="3600" b="1" dirty="0"/>
              <a:t>LA PÁGINA PRINCIPAL</a:t>
            </a:r>
          </a:p>
        </p:txBody>
      </p:sp>
      <p:sp>
        <p:nvSpPr>
          <p:cNvPr id="4" name="CuadroTexto 3">
            <a:extLst>
              <a:ext uri="{FF2B5EF4-FFF2-40B4-BE49-F238E27FC236}">
                <a16:creationId xmlns:a16="http://schemas.microsoft.com/office/drawing/2014/main" id="{4935D0F4-DF78-B8B9-DFEB-2F727DAD59D5}"/>
              </a:ext>
            </a:extLst>
          </p:cNvPr>
          <p:cNvSpPr txBox="1"/>
          <p:nvPr/>
        </p:nvSpPr>
        <p:spPr>
          <a:xfrm>
            <a:off x="1305128" y="1434582"/>
            <a:ext cx="10038944" cy="4524315"/>
          </a:xfrm>
          <a:prstGeom prst="rect">
            <a:avLst/>
          </a:prstGeom>
          <a:noFill/>
        </p:spPr>
        <p:txBody>
          <a:bodyPr wrap="square" rtlCol="0">
            <a:spAutoFit/>
          </a:bodyPr>
          <a:lstStyle/>
          <a:p>
            <a:r>
              <a:rPr lang="es-ES" dirty="0"/>
              <a:t>Llega el momento de sustituir la página principal que implementa Laravel por defecto por la que deseemos poner nosotros para nuestra aplicación. Las vistas en Laravel están en el directorio </a:t>
            </a:r>
            <a:r>
              <a:rPr lang="es-ES" b="1" dirty="0">
                <a:latin typeface="Courier New" panose="02070309020205020404" pitchFamily="49" charset="0"/>
                <a:cs typeface="Courier New" panose="02070309020205020404" pitchFamily="49" charset="0"/>
              </a:rPr>
              <a:t>resources/</a:t>
            </a:r>
            <a:r>
              <a:rPr lang="es-ES" b="1" dirty="0" err="1">
                <a:latin typeface="Courier New" panose="02070309020205020404" pitchFamily="49" charset="0"/>
                <a:cs typeface="Courier New" panose="02070309020205020404" pitchFamily="49" charset="0"/>
              </a:rPr>
              <a:t>views</a:t>
            </a:r>
            <a:r>
              <a:rPr lang="es-ES" b="1" dirty="0">
                <a:latin typeface="Courier New" panose="02070309020205020404" pitchFamily="49" charset="0"/>
                <a:cs typeface="Courier New" panose="02070309020205020404" pitchFamily="49" charset="0"/>
              </a:rPr>
              <a:t>/</a:t>
            </a:r>
            <a:r>
              <a:rPr lang="es-ES" dirty="0"/>
              <a:t>. Son archivos con la doble extensión </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blade.php</a:t>
            </a:r>
            <a:r>
              <a:rPr lang="es-ES" dirty="0"/>
              <a:t>. Blade es el motor de plantillas de Laravel, que nos permite diseñar un </a:t>
            </a:r>
            <a:r>
              <a:rPr lang="es-ES" dirty="0" err="1"/>
              <a:t>frontend</a:t>
            </a:r>
            <a:r>
              <a:rPr lang="es-ES" dirty="0"/>
              <a:t> con todas las funcionalidades que necesitemos, de una forma eficiente, rápida y segura. Además podemos diseñar vistas “comunes” que se integrarán en otras vistas, como </a:t>
            </a:r>
            <a:r>
              <a:rPr lang="es-ES" dirty="0" err="1"/>
              <a:t>layouts</a:t>
            </a:r>
            <a:r>
              <a:rPr lang="es-ES" dirty="0"/>
              <a:t> o barras de navegación. Dentro del directorio de las vistas podemos organizar las que necesitemos en subdirectorios.</a:t>
            </a:r>
          </a:p>
          <a:p>
            <a:endParaRPr lang="es-ES" dirty="0"/>
          </a:p>
          <a:p>
            <a:r>
              <a:rPr lang="es-ES" dirty="0"/>
              <a:t>Lo primero que vamos a hacer es eliminar el fichero </a:t>
            </a:r>
            <a:r>
              <a:rPr lang="es-ES" b="1" dirty="0" err="1">
                <a:latin typeface="Courier New" panose="02070309020205020404" pitchFamily="49" charset="0"/>
                <a:cs typeface="Courier New" panose="02070309020205020404" pitchFamily="49" charset="0"/>
              </a:rPr>
              <a:t>welcome.blade.php</a:t>
            </a:r>
            <a:r>
              <a:rPr lang="es-ES" dirty="0"/>
              <a:t>, ya que no lo vamos a necesitar más. En su lugar crearemos un fichero al que llamaremos </a:t>
            </a:r>
            <a:r>
              <a:rPr lang="es-ES" dirty="0" err="1"/>
              <a:t>blog.blade.php</a:t>
            </a:r>
            <a:r>
              <a:rPr lang="es-ES" dirty="0"/>
              <a:t> que será la vista principal de nuestro sitio. En el pondremos, de momento, un sencillo código HTML, que incluirá un </a:t>
            </a:r>
            <a:r>
              <a:rPr lang="es-ES" dirty="0" err="1"/>
              <a:t>layout</a:t>
            </a:r>
            <a:r>
              <a:rPr lang="es-ES" dirty="0"/>
              <a:t> que crearemos en </a:t>
            </a:r>
            <a:r>
              <a:rPr lang="es-ES" b="1" dirty="0">
                <a:latin typeface="Courier New" panose="02070309020205020404" pitchFamily="49" charset="0"/>
                <a:cs typeface="Courier New" panose="02070309020205020404" pitchFamily="49" charset="0"/>
              </a:rPr>
              <a:t>resources/</a:t>
            </a:r>
            <a:r>
              <a:rPr lang="es-ES" b="1" dirty="0" err="1">
                <a:latin typeface="Courier New" panose="02070309020205020404" pitchFamily="49" charset="0"/>
                <a:cs typeface="Courier New" panose="02070309020205020404" pitchFamily="49" charset="0"/>
              </a:rPr>
              <a:t>views</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layouts</a:t>
            </a:r>
            <a:r>
              <a:rPr lang="es-ES" b="1" dirty="0">
                <a:latin typeface="Courier New" panose="02070309020205020404" pitchFamily="49" charset="0"/>
                <a:cs typeface="Courier New" panose="02070309020205020404" pitchFamily="49" charset="0"/>
              </a:rPr>
              <a:t>/</a:t>
            </a:r>
            <a:r>
              <a:rPr lang="es-ES" dirty="0"/>
              <a:t> con el nombre </a:t>
            </a:r>
            <a:r>
              <a:rPr lang="es-ES" b="1" dirty="0" err="1">
                <a:latin typeface="Courier New" panose="02070309020205020404" pitchFamily="49" charset="0"/>
                <a:cs typeface="Courier New" panose="02070309020205020404" pitchFamily="49" charset="0"/>
              </a:rPr>
              <a:t>layout.blade.php</a:t>
            </a:r>
            <a:r>
              <a:rPr lang="es-ES" dirty="0"/>
              <a:t>.</a:t>
            </a:r>
          </a:p>
          <a:p>
            <a:endParaRPr lang="es-ES" dirty="0"/>
          </a:p>
          <a:p>
            <a:r>
              <a:rPr lang="es-ES" dirty="0"/>
              <a:t>Un </a:t>
            </a:r>
            <a:r>
              <a:rPr lang="es-ES" dirty="0" err="1"/>
              <a:t>layout</a:t>
            </a:r>
            <a:r>
              <a:rPr lang="es-ES" dirty="0"/>
              <a:t> es una página que tiene elementos comunes, como una cabecera con el logo de nuestra aplicación o empresa, una barra de navegación, un </a:t>
            </a:r>
            <a:r>
              <a:rPr lang="es-ES" dirty="0" err="1"/>
              <a:t>footer</a:t>
            </a:r>
            <a:r>
              <a:rPr lang="es-ES" dirty="0"/>
              <a:t> para las páginas, y se incluye en todas las vistas de la aplicación, ahorrándonos repetir código.</a:t>
            </a:r>
          </a:p>
        </p:txBody>
      </p:sp>
    </p:spTree>
    <p:extLst>
      <p:ext uri="{BB962C8B-B14F-4D97-AF65-F5344CB8AC3E}">
        <p14:creationId xmlns:p14="http://schemas.microsoft.com/office/powerpoint/2010/main" val="222745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1EAE7751-A267-C161-C7FA-E312FB84B6FB}"/>
              </a:ext>
            </a:extLst>
          </p:cNvPr>
          <p:cNvSpPr txBox="1"/>
          <p:nvPr/>
        </p:nvSpPr>
        <p:spPr>
          <a:xfrm>
            <a:off x="5505562" y="346347"/>
            <a:ext cx="2295728" cy="646331"/>
          </a:xfrm>
          <a:prstGeom prst="rect">
            <a:avLst/>
          </a:prstGeom>
          <a:noFill/>
        </p:spPr>
        <p:txBody>
          <a:bodyPr wrap="square" rtlCol="0">
            <a:spAutoFit/>
          </a:bodyPr>
          <a:lstStyle/>
          <a:p>
            <a:r>
              <a:rPr lang="es-ES" sz="3600" b="1" dirty="0"/>
              <a:t>LAS RUTAS</a:t>
            </a:r>
          </a:p>
        </p:txBody>
      </p:sp>
      <p:sp>
        <p:nvSpPr>
          <p:cNvPr id="4" name="CuadroTexto 3">
            <a:extLst>
              <a:ext uri="{FF2B5EF4-FFF2-40B4-BE49-F238E27FC236}">
                <a16:creationId xmlns:a16="http://schemas.microsoft.com/office/drawing/2014/main" id="{3C0868F2-ABBD-4768-D2F8-7DC275992D47}"/>
              </a:ext>
            </a:extLst>
          </p:cNvPr>
          <p:cNvSpPr txBox="1"/>
          <p:nvPr/>
        </p:nvSpPr>
        <p:spPr>
          <a:xfrm>
            <a:off x="1245139" y="1595336"/>
            <a:ext cx="9805481" cy="4524315"/>
          </a:xfrm>
          <a:prstGeom prst="rect">
            <a:avLst/>
          </a:prstGeom>
          <a:noFill/>
        </p:spPr>
        <p:txBody>
          <a:bodyPr wrap="square" rtlCol="0">
            <a:spAutoFit/>
          </a:bodyPr>
          <a:lstStyle/>
          <a:p>
            <a:r>
              <a:rPr lang="es-ES" dirty="0"/>
              <a:t>El framework Laravel permite acceder a las distintas páginas de un sitio mediante </a:t>
            </a:r>
            <a:r>
              <a:rPr lang="es-ES" b="1" i="1" dirty="0"/>
              <a:t>rutas</a:t>
            </a:r>
            <a:r>
              <a:rPr lang="es-ES" dirty="0"/>
              <a:t>. Las rutas son piezas de código que le dicen a Laravel “cuando el usuario teclee tal dirección en la barra de navegación, o pulse tal o cual enlace, muéstrale tal o cual página”.</a:t>
            </a:r>
          </a:p>
          <a:p>
            <a:endParaRPr lang="es-ES" dirty="0"/>
          </a:p>
          <a:p>
            <a:r>
              <a:rPr lang="es-ES" dirty="0"/>
              <a:t>Las rutas están en el directorio </a:t>
            </a:r>
            <a:r>
              <a:rPr lang="es-ES" b="1" dirty="0">
                <a:latin typeface="Courier New" panose="02070309020205020404" pitchFamily="49" charset="0"/>
                <a:cs typeface="Courier New" panose="02070309020205020404" pitchFamily="49" charset="0"/>
              </a:rPr>
              <a:t>routes/</a:t>
            </a:r>
            <a:r>
              <a:rPr lang="es-ES" dirty="0"/>
              <a:t>. Dentro hay cuatro archivos de rutas, para poder direccionar a </a:t>
            </a:r>
            <a:r>
              <a:rPr lang="es-ES" dirty="0" err="1"/>
              <a:t>API’s</a:t>
            </a:r>
            <a:r>
              <a:rPr lang="es-ES" dirty="0"/>
              <a:t> de la aplicación u otros recursos. El archivo que nos interesa se llama </a:t>
            </a:r>
            <a:r>
              <a:rPr lang="es-ES" b="1" dirty="0">
                <a:latin typeface="Courier New" panose="02070309020205020404" pitchFamily="49" charset="0"/>
                <a:cs typeface="Courier New" panose="02070309020205020404" pitchFamily="49" charset="0"/>
              </a:rPr>
              <a:t>web.php</a:t>
            </a:r>
            <a:r>
              <a:rPr lang="es-ES" dirty="0"/>
              <a:t>. En el está la ruta de la página principal, que apunta a </a:t>
            </a:r>
            <a:r>
              <a:rPr lang="es-ES" b="1" dirty="0" err="1">
                <a:latin typeface="Courier New" panose="02070309020205020404" pitchFamily="49" charset="0"/>
                <a:cs typeface="Courier New" panose="02070309020205020404" pitchFamily="49" charset="0"/>
              </a:rPr>
              <a:t>welcome</a:t>
            </a:r>
            <a:r>
              <a:rPr lang="es-ES" dirty="0"/>
              <a:t> por defecto. Tenemos que cambiar eso para que apunte a </a:t>
            </a:r>
            <a:r>
              <a:rPr lang="es-ES" b="1" dirty="0">
                <a:latin typeface="Courier New" panose="02070309020205020404" pitchFamily="49" charset="0"/>
                <a:cs typeface="Courier New" panose="02070309020205020404" pitchFamily="49" charset="0"/>
              </a:rPr>
              <a:t>blog</a:t>
            </a:r>
            <a:r>
              <a:rPr lang="es-ES" dirty="0"/>
              <a:t>, que es la vista que hemos creado.</a:t>
            </a:r>
          </a:p>
          <a:p>
            <a:endParaRPr lang="es-ES" dirty="0"/>
          </a:p>
          <a:p>
            <a:r>
              <a:rPr lang="es-ES" dirty="0"/>
              <a:t>Lo importante de esto ahora es entender que cuando se hace una petición http, o https, en una aplicación con Laravel, no se carga directamente la página. La petición pasa por dos procesos antes:</a:t>
            </a:r>
          </a:p>
          <a:p>
            <a:endParaRPr lang="es-ES" dirty="0"/>
          </a:p>
          <a:p>
            <a:r>
              <a:rPr lang="es-ES" dirty="0"/>
              <a:t>Los middlewares (de los que hablamos en la siguiente diapositiva)</a:t>
            </a:r>
          </a:p>
          <a:p>
            <a:r>
              <a:rPr lang="es-ES" dirty="0"/>
              <a:t>Las rutas, que son las que reconocen la vista que se debe cargar y la llaman.</a:t>
            </a:r>
          </a:p>
          <a:p>
            <a:endParaRPr lang="es-ES" dirty="0"/>
          </a:p>
          <a:p>
            <a:r>
              <a:rPr lang="es-ES" dirty="0"/>
              <a:t>A grandes rasgos, este es el proceso general para cualquier aplicación Laravel.</a:t>
            </a:r>
          </a:p>
        </p:txBody>
      </p:sp>
    </p:spTree>
    <p:extLst>
      <p:ext uri="{BB962C8B-B14F-4D97-AF65-F5344CB8AC3E}">
        <p14:creationId xmlns:p14="http://schemas.microsoft.com/office/powerpoint/2010/main" val="2852734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D43BEEA5-6FF7-8D82-6A22-938136FDC983}"/>
              </a:ext>
            </a:extLst>
          </p:cNvPr>
          <p:cNvSpPr txBox="1"/>
          <p:nvPr/>
        </p:nvSpPr>
        <p:spPr>
          <a:xfrm>
            <a:off x="4681267" y="473974"/>
            <a:ext cx="4608648" cy="646331"/>
          </a:xfrm>
          <a:prstGeom prst="rect">
            <a:avLst/>
          </a:prstGeom>
          <a:noFill/>
        </p:spPr>
        <p:txBody>
          <a:bodyPr wrap="square" rtlCol="0">
            <a:spAutoFit/>
          </a:bodyPr>
          <a:lstStyle/>
          <a:p>
            <a:r>
              <a:rPr lang="es-ES" sz="3600" b="1" dirty="0"/>
              <a:t>LOS MIDDLEWARES (I)</a:t>
            </a:r>
          </a:p>
        </p:txBody>
      </p:sp>
      <p:sp>
        <p:nvSpPr>
          <p:cNvPr id="4" name="CuadroTexto 3">
            <a:extLst>
              <a:ext uri="{FF2B5EF4-FFF2-40B4-BE49-F238E27FC236}">
                <a16:creationId xmlns:a16="http://schemas.microsoft.com/office/drawing/2014/main" id="{6469C1EF-25AB-5C34-8253-267D3C599CC9}"/>
              </a:ext>
            </a:extLst>
          </p:cNvPr>
          <p:cNvSpPr txBox="1"/>
          <p:nvPr/>
        </p:nvSpPr>
        <p:spPr>
          <a:xfrm>
            <a:off x="1361871" y="1663430"/>
            <a:ext cx="9805481" cy="3970318"/>
          </a:xfrm>
          <a:prstGeom prst="rect">
            <a:avLst/>
          </a:prstGeom>
          <a:noFill/>
        </p:spPr>
        <p:txBody>
          <a:bodyPr wrap="square" rtlCol="0">
            <a:spAutoFit/>
          </a:bodyPr>
          <a:lstStyle/>
          <a:p>
            <a:r>
              <a:rPr lang="es-ES" dirty="0"/>
              <a:t>Los middlewares son la primera capa de procesamiento que alcanza cualquier petición http en una aplicación Laravel. Son una capa de filtrado diseñada para determinar si un determinado usuario tiene acceso a determinada página de la aplicación, si se trata de un posible ataque a la seguridad de la aplicación, y otra gran cantidad de posibles filtros que podemos incluir. Por ejemplo, si en nuestra página tenemos un formulario, podemos crear un middleware que antes de enviarlo a su destino le haga un proceso de validación de los datos, comprobando, por ejemplo, que un campo de correo electrónico tenga un contenido que se ajuste a determinada expresión regular.</a:t>
            </a:r>
          </a:p>
          <a:p>
            <a:endParaRPr lang="es-ES" dirty="0"/>
          </a:p>
          <a:p>
            <a:r>
              <a:rPr lang="es-ES" dirty="0"/>
              <a:t>De hecho, como los middlewares se pueden programar para que filtren determinadas peticiones de una forma y otras peticiones de otra, la versatilidad que nos ofrecen es increíble.</a:t>
            </a:r>
          </a:p>
          <a:p>
            <a:endParaRPr lang="es-ES" dirty="0"/>
          </a:p>
          <a:p>
            <a:r>
              <a:rPr lang="es-ES" dirty="0"/>
              <a:t>En la documentación oficial de Laravel encontramos la web </a:t>
            </a:r>
            <a:r>
              <a:rPr lang="es-ES" dirty="0">
                <a:hlinkClick r:id="rId3"/>
              </a:rPr>
              <a:t>https://laravel.com/docs/10.x/middleware</a:t>
            </a:r>
            <a:r>
              <a:rPr lang="es-ES" dirty="0"/>
              <a:t>, a la que le debemos dedicar el tiempo necesario, ya que se explica el funcionamiento de esta capa de filtrado de peticiones.</a:t>
            </a:r>
          </a:p>
        </p:txBody>
      </p:sp>
    </p:spTree>
    <p:extLst>
      <p:ext uri="{BB962C8B-B14F-4D97-AF65-F5344CB8AC3E}">
        <p14:creationId xmlns:p14="http://schemas.microsoft.com/office/powerpoint/2010/main" val="314425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1B81AE96-DC05-3A66-2A6B-192436223191}"/>
              </a:ext>
            </a:extLst>
          </p:cNvPr>
          <p:cNvSpPr txBox="1"/>
          <p:nvPr/>
        </p:nvSpPr>
        <p:spPr>
          <a:xfrm>
            <a:off x="4681267" y="473974"/>
            <a:ext cx="4608648" cy="646331"/>
          </a:xfrm>
          <a:prstGeom prst="rect">
            <a:avLst/>
          </a:prstGeom>
          <a:noFill/>
        </p:spPr>
        <p:txBody>
          <a:bodyPr wrap="square" rtlCol="0">
            <a:spAutoFit/>
          </a:bodyPr>
          <a:lstStyle/>
          <a:p>
            <a:r>
              <a:rPr lang="es-ES" sz="3600" b="1" dirty="0"/>
              <a:t>LOS MIDDLEWARES (II)</a:t>
            </a:r>
          </a:p>
        </p:txBody>
      </p:sp>
      <p:sp>
        <p:nvSpPr>
          <p:cNvPr id="4" name="CuadroTexto 3">
            <a:extLst>
              <a:ext uri="{FF2B5EF4-FFF2-40B4-BE49-F238E27FC236}">
                <a16:creationId xmlns:a16="http://schemas.microsoft.com/office/drawing/2014/main" id="{5CBBDDA8-7DD1-9273-EC4C-19BBB2DA2CD1}"/>
              </a:ext>
            </a:extLst>
          </p:cNvPr>
          <p:cNvSpPr txBox="1"/>
          <p:nvPr/>
        </p:nvSpPr>
        <p:spPr>
          <a:xfrm>
            <a:off x="1313234" y="1887166"/>
            <a:ext cx="9608079" cy="3139321"/>
          </a:xfrm>
          <a:prstGeom prst="rect">
            <a:avLst/>
          </a:prstGeom>
          <a:noFill/>
        </p:spPr>
        <p:txBody>
          <a:bodyPr wrap="square" rtlCol="0">
            <a:spAutoFit/>
          </a:bodyPr>
          <a:lstStyle/>
          <a:p>
            <a:r>
              <a:rPr lang="es-ES" dirty="0"/>
              <a:t>Los middlewares en un proyecto Laravel están en la ruta app/Http/Middleware. Por defecto, un proyecto Laravel implementa una gran cantidad de middlewares para autenticación de usuarios, verificación de tokens, encriptación de cookies, y muchas otras funciones relacionadas con la seguridad en una aplicación, pero podemos crear nuestros propios middlewares, con la orden:</a:t>
            </a:r>
          </a:p>
          <a:p>
            <a:endParaRPr lang="es-ES" dirty="0"/>
          </a:p>
          <a:p>
            <a:r>
              <a:rPr lang="es-ES" b="1" dirty="0" err="1">
                <a:latin typeface="Courier New" panose="02070309020205020404" pitchFamily="49" charset="0"/>
                <a:cs typeface="Courier New" panose="02070309020205020404" pitchFamily="49" charset="0"/>
              </a:rPr>
              <a:t>php</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artisan</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make:middleware</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NombreDelMiddleware</a:t>
            </a:r>
            <a:endParaRPr lang="es-ES" b="1" dirty="0">
              <a:latin typeface="Courier New" panose="02070309020205020404" pitchFamily="49" charset="0"/>
              <a:cs typeface="Courier New" panose="02070309020205020404" pitchFamily="49" charset="0"/>
            </a:endParaRPr>
          </a:p>
          <a:p>
            <a:endParaRPr lang="es-ES" dirty="0"/>
          </a:p>
          <a:p>
            <a:r>
              <a:rPr lang="es-ES" dirty="0"/>
              <a:t>Además, un middleware debe referenciarse específicamente en el archivo </a:t>
            </a:r>
            <a:r>
              <a:rPr lang="es-ES" b="1" dirty="0">
                <a:latin typeface="Courier New" panose="02070309020205020404" pitchFamily="49" charset="0"/>
                <a:cs typeface="Courier New" panose="02070309020205020404" pitchFamily="49" charset="0"/>
              </a:rPr>
              <a:t>app/Http/Kernel.php</a:t>
            </a:r>
            <a:r>
              <a:rPr lang="es-ES" dirty="0"/>
              <a:t>, para que Laravel lo reconozca y funcione.</a:t>
            </a:r>
          </a:p>
          <a:p>
            <a:endParaRPr lang="es-ES" dirty="0"/>
          </a:p>
          <a:p>
            <a:r>
              <a:rPr lang="es-ES" dirty="0"/>
              <a:t>Los middlewares serán una parte fundamental de cualquier proyecto Laravel.</a:t>
            </a:r>
          </a:p>
        </p:txBody>
      </p:sp>
    </p:spTree>
    <p:extLst>
      <p:ext uri="{BB962C8B-B14F-4D97-AF65-F5344CB8AC3E}">
        <p14:creationId xmlns:p14="http://schemas.microsoft.com/office/powerpoint/2010/main" val="2316030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EFDA4D99-C423-92BD-FB07-6187AB1573E2}"/>
              </a:ext>
            </a:extLst>
          </p:cNvPr>
          <p:cNvSpPr txBox="1"/>
          <p:nvPr/>
        </p:nvSpPr>
        <p:spPr>
          <a:xfrm>
            <a:off x="5029200" y="486383"/>
            <a:ext cx="4217758" cy="646331"/>
          </a:xfrm>
          <a:prstGeom prst="rect">
            <a:avLst/>
          </a:prstGeom>
          <a:noFill/>
        </p:spPr>
        <p:txBody>
          <a:bodyPr wrap="none" rtlCol="0">
            <a:spAutoFit/>
          </a:bodyPr>
          <a:lstStyle/>
          <a:p>
            <a:r>
              <a:rPr lang="es-ES" sz="3600" b="1" dirty="0"/>
              <a:t>EL PLUGIN SOCIALITE</a:t>
            </a:r>
          </a:p>
        </p:txBody>
      </p:sp>
      <p:sp>
        <p:nvSpPr>
          <p:cNvPr id="4" name="CuadroTexto 3">
            <a:extLst>
              <a:ext uri="{FF2B5EF4-FFF2-40B4-BE49-F238E27FC236}">
                <a16:creationId xmlns:a16="http://schemas.microsoft.com/office/drawing/2014/main" id="{E6EED56B-CA7C-689E-FB08-C2741BE3EFB7}"/>
              </a:ext>
            </a:extLst>
          </p:cNvPr>
          <p:cNvSpPr txBox="1"/>
          <p:nvPr/>
        </p:nvSpPr>
        <p:spPr>
          <a:xfrm>
            <a:off x="1060315" y="1223511"/>
            <a:ext cx="10243225" cy="5078313"/>
          </a:xfrm>
          <a:prstGeom prst="rect">
            <a:avLst/>
          </a:prstGeom>
          <a:noFill/>
        </p:spPr>
        <p:txBody>
          <a:bodyPr wrap="square" rtlCol="0">
            <a:spAutoFit/>
          </a:bodyPr>
          <a:lstStyle/>
          <a:p>
            <a:r>
              <a:rPr lang="es-ES" dirty="0"/>
              <a:t>Muchas funciones de Laravel no están implementadas de forma nativa en el framework, sino que deben usarse lo que se llama </a:t>
            </a:r>
            <a:r>
              <a:rPr lang="es-ES" dirty="0" err="1"/>
              <a:t>plugins</a:t>
            </a:r>
            <a:r>
              <a:rPr lang="es-ES" dirty="0"/>
              <a:t>. Son unos </a:t>
            </a:r>
            <a:r>
              <a:rPr lang="es-ES" dirty="0" err="1"/>
              <a:t>add-ons</a:t>
            </a:r>
            <a:r>
              <a:rPr lang="es-ES" dirty="0"/>
              <a:t> que extienden las funciones de Laravel, permitiéndonos llevar nuestros sitios web al siguiente nivel.</a:t>
            </a:r>
          </a:p>
          <a:p>
            <a:endParaRPr lang="es-ES" dirty="0"/>
          </a:p>
          <a:p>
            <a:r>
              <a:rPr lang="es-ES" dirty="0"/>
              <a:t>Hay una gran cantidad de </a:t>
            </a:r>
            <a:r>
              <a:rPr lang="es-ES" dirty="0" err="1"/>
              <a:t>plugins</a:t>
            </a:r>
            <a:r>
              <a:rPr lang="es-ES" dirty="0"/>
              <a:t> muy útiles. Uno que a mi me gusta especialmente y que, además, es gratuito, es </a:t>
            </a:r>
            <a:r>
              <a:rPr lang="es-ES" dirty="0" err="1"/>
              <a:t>Socialite</a:t>
            </a:r>
            <a:r>
              <a:rPr lang="es-ES" dirty="0"/>
              <a:t>. Permite crear un sistema de registro y autenticación de usuarios en los que se permite a dichos usuarios inscribirse en la web con el correo electrónico de Google, o con la cuenta de Facebook o la de Twitter, o la de </a:t>
            </a:r>
            <a:r>
              <a:rPr lang="es-ES" dirty="0" err="1"/>
              <a:t>Github</a:t>
            </a:r>
            <a:r>
              <a:rPr lang="es-ES" dirty="0"/>
              <a:t>. Es una forma de ofrecer comodidad a los usuarios.</a:t>
            </a:r>
          </a:p>
          <a:p>
            <a:endParaRPr lang="es-ES" dirty="0"/>
          </a:p>
          <a:p>
            <a:r>
              <a:rPr lang="es-ES" dirty="0"/>
              <a:t>Para instalar un plugin debemos referenciarlo en el archivo </a:t>
            </a:r>
            <a:r>
              <a:rPr lang="es-ES" b="1" dirty="0" err="1">
                <a:latin typeface="Courier New" panose="02070309020205020404" pitchFamily="49" charset="0"/>
                <a:cs typeface="Courier New" panose="02070309020205020404" pitchFamily="49" charset="0"/>
              </a:rPr>
              <a:t>composer.json</a:t>
            </a:r>
            <a:r>
              <a:rPr lang="es-ES" dirty="0"/>
              <a:t> de nuestra instalación de Laravel. Este archivo se encuentra en la raíz del proyecto. Luego ejecutaremos en la terminal la instrucción </a:t>
            </a:r>
            <a:r>
              <a:rPr lang="es-ES" b="1" dirty="0">
                <a:latin typeface="Courier New" panose="02070309020205020404" pitchFamily="49" charset="0"/>
                <a:cs typeface="Courier New" panose="02070309020205020404" pitchFamily="49" charset="0"/>
              </a:rPr>
              <a:t>composer </a:t>
            </a:r>
            <a:r>
              <a:rPr lang="es-ES" b="1" dirty="0" err="1">
                <a:latin typeface="Courier New" panose="02070309020205020404" pitchFamily="49" charset="0"/>
                <a:cs typeface="Courier New" panose="02070309020205020404" pitchFamily="49" charset="0"/>
              </a:rPr>
              <a:t>update</a:t>
            </a:r>
            <a:r>
              <a:rPr lang="es-ES" dirty="0"/>
              <a:t>, siempre que modifiquemos este archivo.</a:t>
            </a:r>
          </a:p>
          <a:p>
            <a:endParaRPr lang="es-ES" dirty="0"/>
          </a:p>
          <a:p>
            <a:r>
              <a:rPr lang="es-ES" dirty="0"/>
              <a:t>A la hora de instalar </a:t>
            </a:r>
            <a:r>
              <a:rPr lang="es-ES" dirty="0" err="1"/>
              <a:t>plugins</a:t>
            </a:r>
            <a:r>
              <a:rPr lang="es-ES" dirty="0"/>
              <a:t> debemos referenciarlos también en otro archivo importante: </a:t>
            </a:r>
            <a:r>
              <a:rPr lang="es-ES" b="1" dirty="0">
                <a:latin typeface="Courier New" panose="02070309020205020404" pitchFamily="49" charset="0"/>
                <a:cs typeface="Courier New" panose="02070309020205020404" pitchFamily="49" charset="0"/>
              </a:rPr>
              <a:t>config/</a:t>
            </a:r>
            <a:r>
              <a:rPr lang="es-ES" b="1" dirty="0" err="1">
                <a:latin typeface="Courier New" panose="02070309020205020404" pitchFamily="49" charset="0"/>
                <a:cs typeface="Courier New" panose="02070309020205020404" pitchFamily="49" charset="0"/>
              </a:rPr>
              <a:t>app.php</a:t>
            </a:r>
            <a:r>
              <a:rPr lang="es-ES" dirty="0"/>
              <a:t>.</a:t>
            </a:r>
          </a:p>
          <a:p>
            <a:endParaRPr lang="es-ES" dirty="0"/>
          </a:p>
          <a:p>
            <a:r>
              <a:rPr lang="es-ES" dirty="0"/>
              <a:t>Podemos ver en detalle la instalación de </a:t>
            </a:r>
            <a:r>
              <a:rPr lang="es-ES" dirty="0" err="1"/>
              <a:t>plugins</a:t>
            </a:r>
            <a:r>
              <a:rPr lang="es-ES" dirty="0"/>
              <a:t> en un proyecto Laravel en la sección </a:t>
            </a:r>
            <a:r>
              <a:rPr lang="es-ES" dirty="0" err="1"/>
              <a:t>Packages</a:t>
            </a:r>
            <a:r>
              <a:rPr lang="es-ES" dirty="0"/>
              <a:t> de la documentación. Por ejemplo, acerca de </a:t>
            </a:r>
            <a:r>
              <a:rPr lang="es-ES" dirty="0" err="1"/>
              <a:t>Socialite</a:t>
            </a:r>
            <a:r>
              <a:rPr lang="es-ES" dirty="0"/>
              <a:t> tenemos </a:t>
            </a:r>
            <a:r>
              <a:rPr lang="es-ES" dirty="0">
                <a:hlinkClick r:id="rId3"/>
              </a:rPr>
              <a:t>https://laravel.com/docs/10.x/socialite</a:t>
            </a:r>
            <a:r>
              <a:rPr lang="es-ES" dirty="0"/>
              <a:t>.</a:t>
            </a:r>
          </a:p>
        </p:txBody>
      </p:sp>
    </p:spTree>
    <p:extLst>
      <p:ext uri="{BB962C8B-B14F-4D97-AF65-F5344CB8AC3E}">
        <p14:creationId xmlns:p14="http://schemas.microsoft.com/office/powerpoint/2010/main" val="123278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295DE211-B144-A697-BFC0-7DEF609CED2B}"/>
              </a:ext>
            </a:extLst>
          </p:cNvPr>
          <p:cNvSpPr txBox="1"/>
          <p:nvPr/>
        </p:nvSpPr>
        <p:spPr>
          <a:xfrm>
            <a:off x="5214781" y="447473"/>
            <a:ext cx="4439357" cy="646331"/>
          </a:xfrm>
          <a:prstGeom prst="rect">
            <a:avLst/>
          </a:prstGeom>
          <a:noFill/>
        </p:spPr>
        <p:txBody>
          <a:bodyPr wrap="none" rtlCol="0">
            <a:spAutoFit/>
          </a:bodyPr>
          <a:lstStyle/>
          <a:p>
            <a:r>
              <a:rPr lang="es-ES" sz="3600" b="1" dirty="0"/>
              <a:t>LOS CONTROLADORES</a:t>
            </a:r>
          </a:p>
        </p:txBody>
      </p:sp>
      <p:sp>
        <p:nvSpPr>
          <p:cNvPr id="4" name="CuadroTexto 3">
            <a:extLst>
              <a:ext uri="{FF2B5EF4-FFF2-40B4-BE49-F238E27FC236}">
                <a16:creationId xmlns:a16="http://schemas.microsoft.com/office/drawing/2014/main" id="{FC2C8AE1-D6FD-496A-BB56-097C5252182E}"/>
              </a:ext>
            </a:extLst>
          </p:cNvPr>
          <p:cNvSpPr txBox="1"/>
          <p:nvPr/>
        </p:nvSpPr>
        <p:spPr>
          <a:xfrm>
            <a:off x="1436450" y="1485145"/>
            <a:ext cx="9319099" cy="4524315"/>
          </a:xfrm>
          <a:prstGeom prst="rect">
            <a:avLst/>
          </a:prstGeom>
          <a:noFill/>
        </p:spPr>
        <p:txBody>
          <a:bodyPr wrap="square" rtlCol="0">
            <a:spAutoFit/>
          </a:bodyPr>
          <a:lstStyle/>
          <a:p>
            <a:r>
              <a:rPr lang="es-ES" dirty="0"/>
              <a:t>Los controladores son los archivos que incluyen la lógica de negocio de una aplicación PHP, y que completan el triángulo Modelo - Vista - Controlador  que forma el patrón de diseño en el que se basan las aplicaciones Laravel.</a:t>
            </a:r>
          </a:p>
          <a:p>
            <a:endParaRPr lang="es-ES" dirty="0"/>
          </a:p>
          <a:p>
            <a:r>
              <a:rPr lang="es-ES" dirty="0"/>
              <a:t>Los controladores son llamados por las rutas cuando es necesario, en lugar de llamar directamente a una vista. Es el controlador el que lleva a cabo las operaciones necesarias, como persistir un objeto de </a:t>
            </a:r>
            <a:r>
              <a:rPr lang="es-ES" dirty="0" err="1"/>
              <a:t>Eloquent</a:t>
            </a:r>
            <a:r>
              <a:rPr lang="es-ES" dirty="0"/>
              <a:t> en una base de datos, y luego llama a la vista adecuada para informar al usuario que la operación se ha llevado a cabo (o no).</a:t>
            </a:r>
          </a:p>
          <a:p>
            <a:endParaRPr lang="es-ES" dirty="0"/>
          </a:p>
          <a:p>
            <a:r>
              <a:rPr lang="es-ES" dirty="0"/>
              <a:t>Los controladores en Laravel están en la ruta </a:t>
            </a:r>
            <a:r>
              <a:rPr lang="es-ES" b="1" dirty="0">
                <a:latin typeface="Courier New" panose="02070309020205020404" pitchFamily="49" charset="0"/>
                <a:cs typeface="Courier New" panose="02070309020205020404" pitchFamily="49" charset="0"/>
              </a:rPr>
              <a:t>app/Http/</a:t>
            </a:r>
            <a:r>
              <a:rPr lang="es-ES" b="1" dirty="0" err="1">
                <a:latin typeface="Courier New" panose="02070309020205020404" pitchFamily="49" charset="0"/>
                <a:cs typeface="Courier New" panose="02070309020205020404" pitchFamily="49" charset="0"/>
              </a:rPr>
              <a:t>Controllers</a:t>
            </a:r>
            <a:r>
              <a:rPr lang="es-ES" dirty="0"/>
              <a:t>. Para crear un nuevo controlador emplearemos, en la terminal, el mandato siguiente:</a:t>
            </a:r>
          </a:p>
          <a:p>
            <a:endParaRPr lang="es-ES" dirty="0"/>
          </a:p>
          <a:p>
            <a:r>
              <a:rPr lang="es-ES" b="1" dirty="0" err="1">
                <a:latin typeface="Courier New" panose="02070309020205020404" pitchFamily="49" charset="0"/>
                <a:cs typeface="Courier New" panose="02070309020205020404" pitchFamily="49" charset="0"/>
              </a:rPr>
              <a:t>php</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artisan</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make:controller</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NombreDelControlador</a:t>
            </a:r>
            <a:endParaRPr lang="es-ES" b="1" dirty="0">
              <a:latin typeface="Courier New" panose="02070309020205020404" pitchFamily="49" charset="0"/>
              <a:cs typeface="Courier New" panose="02070309020205020404" pitchFamily="49" charset="0"/>
            </a:endParaRPr>
          </a:p>
          <a:p>
            <a:endParaRPr lang="es-ES" dirty="0"/>
          </a:p>
          <a:p>
            <a:r>
              <a:rPr lang="es-ES" dirty="0"/>
              <a:t>Podemos aprender lo necesario acerca de controladores </a:t>
            </a:r>
            <a:r>
              <a:rPr lang="es-ES" dirty="0" err="1"/>
              <a:t>enla</a:t>
            </a:r>
            <a:r>
              <a:rPr lang="es-ES" dirty="0"/>
              <a:t> documentación oficial, en la página  </a:t>
            </a:r>
            <a:r>
              <a:rPr lang="es-ES" dirty="0">
                <a:hlinkClick r:id="rId3"/>
              </a:rPr>
              <a:t>https://laravel.com/docs/10.x/controllers#main-content</a:t>
            </a:r>
            <a:r>
              <a:rPr lang="es-ES" dirty="0"/>
              <a:t>.</a:t>
            </a:r>
          </a:p>
        </p:txBody>
      </p:sp>
    </p:spTree>
    <p:extLst>
      <p:ext uri="{BB962C8B-B14F-4D97-AF65-F5344CB8AC3E}">
        <p14:creationId xmlns:p14="http://schemas.microsoft.com/office/powerpoint/2010/main" val="1866808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94E77EE1-CDCD-2FDE-0895-E4B38CCF5960}"/>
              </a:ext>
            </a:extLst>
          </p:cNvPr>
          <p:cNvSpPr txBox="1"/>
          <p:nvPr/>
        </p:nvSpPr>
        <p:spPr>
          <a:xfrm>
            <a:off x="5275063" y="486383"/>
            <a:ext cx="2844368" cy="646331"/>
          </a:xfrm>
          <a:prstGeom prst="rect">
            <a:avLst/>
          </a:prstGeom>
          <a:noFill/>
        </p:spPr>
        <p:txBody>
          <a:bodyPr wrap="none" rtlCol="0">
            <a:spAutoFit/>
          </a:bodyPr>
          <a:lstStyle/>
          <a:p>
            <a:r>
              <a:rPr lang="es-ES" sz="3600" b="1" dirty="0"/>
              <a:t>RESUMIENDO</a:t>
            </a:r>
          </a:p>
        </p:txBody>
      </p:sp>
      <p:sp>
        <p:nvSpPr>
          <p:cNvPr id="4" name="CuadroTexto 3">
            <a:extLst>
              <a:ext uri="{FF2B5EF4-FFF2-40B4-BE49-F238E27FC236}">
                <a16:creationId xmlns:a16="http://schemas.microsoft.com/office/drawing/2014/main" id="{5DEE00D5-A57D-F8F1-CB8F-3511C9AADCDE}"/>
              </a:ext>
            </a:extLst>
          </p:cNvPr>
          <p:cNvSpPr txBox="1"/>
          <p:nvPr/>
        </p:nvSpPr>
        <p:spPr>
          <a:xfrm>
            <a:off x="1478604" y="1634247"/>
            <a:ext cx="9105090" cy="3416320"/>
          </a:xfrm>
          <a:prstGeom prst="rect">
            <a:avLst/>
          </a:prstGeom>
          <a:noFill/>
        </p:spPr>
        <p:txBody>
          <a:bodyPr wrap="square" rtlCol="0">
            <a:spAutoFit/>
          </a:bodyPr>
          <a:lstStyle/>
          <a:p>
            <a:r>
              <a:rPr lang="es-ES" dirty="0"/>
              <a:t>En esta presentación hemos conocido el ecosistema de </a:t>
            </a:r>
            <a:r>
              <a:rPr lang="es-ES" dirty="0" err="1"/>
              <a:t>frameworks</a:t>
            </a:r>
            <a:r>
              <a:rPr lang="es-ES" dirty="0"/>
              <a:t> PHP, y por qué Laravel es una elección muy acertada.</a:t>
            </a:r>
          </a:p>
          <a:p>
            <a:endParaRPr lang="es-ES" dirty="0"/>
          </a:p>
          <a:p>
            <a:r>
              <a:rPr lang="es-ES" dirty="0"/>
              <a:t>Hemos aprendido como se inicia la creación de una aplicación Laravel desde cero.</a:t>
            </a:r>
          </a:p>
          <a:p>
            <a:endParaRPr lang="es-ES" dirty="0"/>
          </a:p>
          <a:p>
            <a:r>
              <a:rPr lang="es-ES" dirty="0"/>
              <a:t>Hemos descubierto la estructura básica de un proyecto Laravel, y las características que le hacen la elección adecuada para nuestro trabajo.</a:t>
            </a:r>
          </a:p>
          <a:p>
            <a:endParaRPr lang="es-ES" dirty="0"/>
          </a:p>
          <a:p>
            <a:r>
              <a:rPr lang="es-ES" dirty="0"/>
              <a:t>Nos hemos asomado al proceso de inicio de la creación de una web, la estructuración de una base de datos, la creación de vistas con el motor Blade, la generación de rutas, etc.</a:t>
            </a:r>
          </a:p>
          <a:p>
            <a:endParaRPr lang="es-ES" dirty="0"/>
          </a:p>
          <a:p>
            <a:r>
              <a:rPr lang="es-ES" dirty="0"/>
              <a:t>Ahora es cuestión de seguir profundizando en el aprendizaje de este framework.  </a:t>
            </a:r>
          </a:p>
        </p:txBody>
      </p:sp>
    </p:spTree>
    <p:extLst>
      <p:ext uri="{BB962C8B-B14F-4D97-AF65-F5344CB8AC3E}">
        <p14:creationId xmlns:p14="http://schemas.microsoft.com/office/powerpoint/2010/main" val="1715681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A0B94FE3-5C33-157B-6F85-6D44E7E4BCAF}"/>
              </a:ext>
            </a:extLst>
          </p:cNvPr>
          <p:cNvSpPr txBox="1"/>
          <p:nvPr/>
        </p:nvSpPr>
        <p:spPr>
          <a:xfrm>
            <a:off x="4601184" y="447473"/>
            <a:ext cx="5546647" cy="646331"/>
          </a:xfrm>
          <a:prstGeom prst="rect">
            <a:avLst/>
          </a:prstGeom>
          <a:noFill/>
        </p:spPr>
        <p:txBody>
          <a:bodyPr wrap="none" rtlCol="0">
            <a:spAutoFit/>
          </a:bodyPr>
          <a:lstStyle/>
          <a:p>
            <a:r>
              <a:rPr lang="es-ES" sz="3600" b="1" dirty="0"/>
              <a:t>RECURSOS DE APRENDIZAJE</a:t>
            </a:r>
          </a:p>
        </p:txBody>
      </p:sp>
      <p:sp>
        <p:nvSpPr>
          <p:cNvPr id="4" name="CuadroTexto 3">
            <a:extLst>
              <a:ext uri="{FF2B5EF4-FFF2-40B4-BE49-F238E27FC236}">
                <a16:creationId xmlns:a16="http://schemas.microsoft.com/office/drawing/2014/main" id="{9155C7BE-8154-E06C-AB65-AB9E11F41BD9}"/>
              </a:ext>
            </a:extLst>
          </p:cNvPr>
          <p:cNvSpPr txBox="1"/>
          <p:nvPr/>
        </p:nvSpPr>
        <p:spPr>
          <a:xfrm>
            <a:off x="1108953" y="1223511"/>
            <a:ext cx="10350230" cy="4524315"/>
          </a:xfrm>
          <a:prstGeom prst="rect">
            <a:avLst/>
          </a:prstGeom>
          <a:noFill/>
        </p:spPr>
        <p:txBody>
          <a:bodyPr wrap="square" rtlCol="0">
            <a:spAutoFit/>
          </a:bodyPr>
          <a:lstStyle/>
          <a:p>
            <a:r>
              <a:rPr lang="es-ES" dirty="0"/>
              <a:t>En Internet existen una gran cantidad de recursos que podemos emplear para nuestro aprendizaje de Laravel. Por supuesto, el primero y que no debemos de perder de vista en ningún momento es la documentación oficial, en </a:t>
            </a:r>
            <a:r>
              <a:rPr lang="es-ES" dirty="0">
                <a:hlinkClick r:id="rId3"/>
              </a:rPr>
              <a:t>https://laravel.com/docs/10.x</a:t>
            </a:r>
            <a:r>
              <a:rPr lang="es-ES" dirty="0"/>
              <a:t>.</a:t>
            </a:r>
          </a:p>
          <a:p>
            <a:r>
              <a:rPr lang="es-ES" dirty="0"/>
              <a:t>Además, podemos aprender mucho en los </a:t>
            </a:r>
            <a:r>
              <a:rPr lang="es-ES" dirty="0" err="1"/>
              <a:t>Laracasts</a:t>
            </a:r>
            <a:r>
              <a:rPr lang="es-ES" dirty="0"/>
              <a:t>, en </a:t>
            </a:r>
            <a:r>
              <a:rPr lang="es-ES" dirty="0">
                <a:hlinkClick r:id="rId4"/>
              </a:rPr>
              <a:t>https://laracasts.com</a:t>
            </a:r>
            <a:r>
              <a:rPr lang="es-ES" dirty="0"/>
              <a:t>. </a:t>
            </a:r>
          </a:p>
          <a:p>
            <a:r>
              <a:rPr lang="es-ES" dirty="0"/>
              <a:t>Otro recurso muy interesante de aprendizaje es </a:t>
            </a:r>
            <a:r>
              <a:rPr lang="es-ES" dirty="0">
                <a:hlinkClick r:id="rId5"/>
              </a:rPr>
              <a:t>https://laravel-news.com</a:t>
            </a:r>
            <a:r>
              <a:rPr lang="es-ES" dirty="0"/>
              <a:t>.</a:t>
            </a:r>
          </a:p>
          <a:p>
            <a:r>
              <a:rPr lang="es-ES" dirty="0"/>
              <a:t>En </a:t>
            </a:r>
            <a:r>
              <a:rPr lang="es-ES" dirty="0">
                <a:hlinkClick r:id="rId6"/>
              </a:rPr>
              <a:t>https://dev.to</a:t>
            </a:r>
            <a:r>
              <a:rPr lang="es-ES" dirty="0"/>
              <a:t> encontramos una comunidad de usuarios de Laravel que comparten experiencias y nos puede ser muy útil, tanto para recibir ayuda como para ayudar a otros usuarios.</a:t>
            </a:r>
          </a:p>
          <a:p>
            <a:r>
              <a:rPr lang="es-ES" dirty="0"/>
              <a:t>En lo que a comunidades de usuarios se refiere, no podemos perder de vista el foro de </a:t>
            </a:r>
            <a:r>
              <a:rPr lang="es-ES" dirty="0" err="1"/>
              <a:t>Stack</a:t>
            </a:r>
            <a:r>
              <a:rPr lang="es-ES" dirty="0"/>
              <a:t> </a:t>
            </a:r>
            <a:r>
              <a:rPr lang="es-ES" dirty="0" err="1"/>
              <a:t>Overflow</a:t>
            </a:r>
            <a:r>
              <a:rPr lang="es-ES" dirty="0"/>
              <a:t>, donde encontraremos ayuda en nuestros primeros pasos con Laravel, o más adelante, según vayamos aprendiendo, en casos más difíciles. Está en </a:t>
            </a:r>
            <a:r>
              <a:rPr lang="es-ES" dirty="0">
                <a:hlinkClick r:id="rId7"/>
              </a:rPr>
              <a:t>https://es.stackoverflow.com</a:t>
            </a:r>
            <a:r>
              <a:rPr lang="es-ES" dirty="0"/>
              <a:t>.</a:t>
            </a:r>
          </a:p>
          <a:p>
            <a:r>
              <a:rPr lang="es-ES" dirty="0"/>
              <a:t>Otros sitios interesantes donde encontrar cursos son </a:t>
            </a:r>
            <a:r>
              <a:rPr lang="es-ES" dirty="0">
                <a:hlinkClick r:id="rId8"/>
              </a:rPr>
              <a:t>https://styde.net</a:t>
            </a:r>
            <a:r>
              <a:rPr lang="es-ES" dirty="0"/>
              <a:t> y </a:t>
            </a:r>
            <a:r>
              <a:rPr lang="es-ES" dirty="0">
                <a:hlinkClick r:id="rId9"/>
              </a:rPr>
              <a:t>https://www.udemy.com</a:t>
            </a:r>
            <a:r>
              <a:rPr lang="es-ES" dirty="0"/>
              <a:t>.</a:t>
            </a:r>
          </a:p>
          <a:p>
            <a:r>
              <a:rPr lang="es-ES" dirty="0"/>
              <a:t>En YouTube podemos encontrar el canal </a:t>
            </a:r>
            <a:r>
              <a:rPr lang="es-ES" b="1" i="1" dirty="0" err="1"/>
              <a:t>Laratips</a:t>
            </a:r>
            <a:r>
              <a:rPr lang="es-ES" dirty="0"/>
              <a:t>, con videos de consejos para mejorar nuestras aplicaciones en Laravel, en </a:t>
            </a:r>
            <a:r>
              <a:rPr lang="es-ES" dirty="0">
                <a:hlinkClick r:id="rId10"/>
              </a:rPr>
              <a:t>https://www.youtube.com/c/laratips</a:t>
            </a:r>
            <a:r>
              <a:rPr lang="es-ES" dirty="0"/>
              <a:t>.</a:t>
            </a:r>
          </a:p>
          <a:p>
            <a:r>
              <a:rPr lang="es-ES" dirty="0"/>
              <a:t>Un sitios con un gran abanico de cursos de muy alta calidad sobre Laravel es </a:t>
            </a:r>
            <a:r>
              <a:rPr lang="es-ES" dirty="0" err="1"/>
              <a:t>Coders</a:t>
            </a:r>
            <a:r>
              <a:rPr lang="es-ES" dirty="0"/>
              <a:t> Free, en la </a:t>
            </a:r>
            <a:r>
              <a:rPr lang="es-ES" dirty="0" err="1"/>
              <a:t>url</a:t>
            </a:r>
            <a:r>
              <a:rPr lang="es-ES" dirty="0"/>
              <a:t> </a:t>
            </a:r>
            <a:r>
              <a:rPr lang="es-ES" dirty="0">
                <a:hlinkClick r:id="rId11"/>
              </a:rPr>
              <a:t>https://codersfree.com</a:t>
            </a:r>
            <a:r>
              <a:rPr lang="es-ES" dirty="0"/>
              <a:t>. Algunos cursos son gratuitos, y otro de pago, pero con unos precios muy buenos. Merece la pena visitarlo y abrirse una cuenta (esto es gratis). Explora la oferta formativa que tiene.</a:t>
            </a:r>
          </a:p>
        </p:txBody>
      </p:sp>
    </p:spTree>
    <p:extLst>
      <p:ext uri="{BB962C8B-B14F-4D97-AF65-F5344CB8AC3E}">
        <p14:creationId xmlns:p14="http://schemas.microsoft.com/office/powerpoint/2010/main" val="167272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1825D7BD-A449-BA95-7E46-515764D033FC}"/>
              </a:ext>
            </a:extLst>
          </p:cNvPr>
          <p:cNvSpPr txBox="1"/>
          <p:nvPr/>
        </p:nvSpPr>
        <p:spPr>
          <a:xfrm>
            <a:off x="4941650" y="321633"/>
            <a:ext cx="4439420" cy="646331"/>
          </a:xfrm>
          <a:prstGeom prst="rect">
            <a:avLst/>
          </a:prstGeom>
          <a:noFill/>
        </p:spPr>
        <p:txBody>
          <a:bodyPr wrap="none" rtlCol="0">
            <a:spAutoFit/>
          </a:bodyPr>
          <a:lstStyle/>
          <a:p>
            <a:r>
              <a:rPr lang="es-ES" sz="3600" b="1" dirty="0"/>
              <a:t>OTROS FRAMEWORKS</a:t>
            </a:r>
          </a:p>
        </p:txBody>
      </p:sp>
      <p:sp>
        <p:nvSpPr>
          <p:cNvPr id="4" name="CuadroTexto 3">
            <a:extLst>
              <a:ext uri="{FF2B5EF4-FFF2-40B4-BE49-F238E27FC236}">
                <a16:creationId xmlns:a16="http://schemas.microsoft.com/office/drawing/2014/main" id="{6CCED91C-AD14-3C9D-9FD0-38A274A3C2E7}"/>
              </a:ext>
            </a:extLst>
          </p:cNvPr>
          <p:cNvSpPr txBox="1"/>
          <p:nvPr/>
        </p:nvSpPr>
        <p:spPr>
          <a:xfrm>
            <a:off x="1429966" y="1517515"/>
            <a:ext cx="9367736" cy="923330"/>
          </a:xfrm>
          <a:prstGeom prst="rect">
            <a:avLst/>
          </a:prstGeom>
          <a:noFill/>
        </p:spPr>
        <p:txBody>
          <a:bodyPr wrap="square" rtlCol="0">
            <a:spAutoFit/>
          </a:bodyPr>
          <a:lstStyle/>
          <a:p>
            <a:r>
              <a:rPr lang="es-ES" dirty="0"/>
              <a:t>Por supuesto, Laravel no es el único framework de desarrollo en PHP. De hecho, existen, probablemente, más </a:t>
            </a:r>
            <a:r>
              <a:rPr lang="es-ES" dirty="0" err="1"/>
              <a:t>frameworks</a:t>
            </a:r>
            <a:r>
              <a:rPr lang="es-ES" dirty="0"/>
              <a:t> para desarrollo PHP que para ningún otro lenguaje de programación. Los más conocidos son:</a:t>
            </a:r>
          </a:p>
        </p:txBody>
      </p:sp>
      <p:sp>
        <p:nvSpPr>
          <p:cNvPr id="7" name="CuadroTexto 6">
            <a:extLst>
              <a:ext uri="{FF2B5EF4-FFF2-40B4-BE49-F238E27FC236}">
                <a16:creationId xmlns:a16="http://schemas.microsoft.com/office/drawing/2014/main" id="{C43469F8-8FE2-16FC-554E-5214C50CB5DB}"/>
              </a:ext>
            </a:extLst>
          </p:cNvPr>
          <p:cNvSpPr txBox="1"/>
          <p:nvPr/>
        </p:nvSpPr>
        <p:spPr>
          <a:xfrm>
            <a:off x="4221804" y="2440845"/>
            <a:ext cx="3559308" cy="3139321"/>
          </a:xfrm>
          <a:prstGeom prst="rect">
            <a:avLst/>
          </a:prstGeom>
          <a:noFill/>
        </p:spPr>
        <p:txBody>
          <a:bodyPr wrap="none" rtlCol="0">
            <a:spAutoFit/>
          </a:bodyPr>
          <a:lstStyle/>
          <a:p>
            <a:pPr marL="285750" indent="-285750">
              <a:buFont typeface="Arial" panose="020B0604020202020204" pitchFamily="34" charset="0"/>
              <a:buChar char="•"/>
            </a:pPr>
            <a:r>
              <a:rPr lang="es-ES" dirty="0" err="1"/>
              <a:t>Symfony</a:t>
            </a:r>
            <a:endParaRPr lang="es-ES" dirty="0"/>
          </a:p>
          <a:p>
            <a:pPr marL="285750" indent="-285750">
              <a:buFont typeface="Arial" panose="020B0604020202020204" pitchFamily="34" charset="0"/>
              <a:buChar char="•"/>
            </a:pPr>
            <a:r>
              <a:rPr lang="es-ES" dirty="0" err="1"/>
              <a:t>Codeigniter</a:t>
            </a:r>
            <a:endParaRPr lang="es-ES" dirty="0"/>
          </a:p>
          <a:p>
            <a:pPr marL="285750" indent="-285750">
              <a:buFont typeface="Arial" panose="020B0604020202020204" pitchFamily="34" charset="0"/>
              <a:buChar char="•"/>
            </a:pPr>
            <a:r>
              <a:rPr lang="es-ES" dirty="0" err="1"/>
              <a:t>CakePHP</a:t>
            </a:r>
            <a:endParaRPr lang="es-ES" dirty="0"/>
          </a:p>
          <a:p>
            <a:pPr marL="285750" indent="-285750">
              <a:buFont typeface="Arial" panose="020B0604020202020204" pitchFamily="34" charset="0"/>
              <a:buChar char="•"/>
            </a:pPr>
            <a:r>
              <a:rPr lang="es-ES" dirty="0" err="1"/>
              <a:t>ZendFramework</a:t>
            </a:r>
            <a:endParaRPr lang="es-ES" dirty="0"/>
          </a:p>
          <a:p>
            <a:pPr marL="285750" indent="-285750">
              <a:buFont typeface="Arial" panose="020B0604020202020204" pitchFamily="34" charset="0"/>
              <a:buChar char="•"/>
            </a:pPr>
            <a:r>
              <a:rPr lang="es-ES" dirty="0" err="1"/>
              <a:t>Yii</a:t>
            </a:r>
            <a:endParaRPr lang="es-ES" dirty="0"/>
          </a:p>
          <a:p>
            <a:pPr marL="285750" indent="-285750">
              <a:buFont typeface="Arial" panose="020B0604020202020204" pitchFamily="34" charset="0"/>
              <a:buChar char="•"/>
            </a:pPr>
            <a:r>
              <a:rPr lang="es-ES" dirty="0" err="1"/>
              <a:t>Phalcon</a:t>
            </a:r>
            <a:endParaRPr lang="es-ES" dirty="0"/>
          </a:p>
          <a:p>
            <a:pPr marL="285750" indent="-285750">
              <a:buFont typeface="Arial" panose="020B0604020202020204" pitchFamily="34" charset="0"/>
              <a:buChar char="•"/>
            </a:pPr>
            <a:r>
              <a:rPr lang="es-ES" dirty="0"/>
              <a:t>Slim</a:t>
            </a:r>
          </a:p>
          <a:p>
            <a:pPr marL="285750" indent="-285750">
              <a:buFont typeface="Arial" panose="020B0604020202020204" pitchFamily="34" charset="0"/>
              <a:buChar char="•"/>
            </a:pPr>
            <a:r>
              <a:rPr lang="es-ES" dirty="0" err="1"/>
              <a:t>FuelPHP</a:t>
            </a:r>
            <a:endParaRPr lang="es-ES" dirty="0"/>
          </a:p>
          <a:p>
            <a:pPr marL="285750" indent="-285750">
              <a:buFont typeface="Arial" panose="020B0604020202020204" pitchFamily="34" charset="0"/>
              <a:buChar char="•"/>
            </a:pPr>
            <a:r>
              <a:rPr lang="es-ES" dirty="0"/>
              <a:t>Aura</a:t>
            </a:r>
          </a:p>
          <a:p>
            <a:pPr marL="285750" indent="-285750">
              <a:buFont typeface="Arial" panose="020B0604020202020204" pitchFamily="34" charset="0"/>
              <a:buChar char="•"/>
            </a:pPr>
            <a:r>
              <a:rPr lang="es-ES" dirty="0"/>
              <a:t>Flight</a:t>
            </a:r>
          </a:p>
          <a:p>
            <a:pPr marL="285750" indent="-285750">
              <a:buFont typeface="Arial" panose="020B0604020202020204" pitchFamily="34" charset="0"/>
              <a:buChar char="•"/>
            </a:pPr>
            <a:r>
              <a:rPr lang="es-ES" dirty="0"/>
              <a:t>Lumen (versión ligera de Laravel)</a:t>
            </a:r>
          </a:p>
        </p:txBody>
      </p:sp>
      <p:pic>
        <p:nvPicPr>
          <p:cNvPr id="15" name="Imagen 14">
            <a:extLst>
              <a:ext uri="{FF2B5EF4-FFF2-40B4-BE49-F238E27FC236}">
                <a16:creationId xmlns:a16="http://schemas.microsoft.com/office/drawing/2014/main" id="{1CB21AE9-ED09-4839-AB49-F408677205A2}"/>
              </a:ext>
            </a:extLst>
          </p:cNvPr>
          <p:cNvPicPr>
            <a:picLocks noChangeAspect="1"/>
          </p:cNvPicPr>
          <p:nvPr/>
        </p:nvPicPr>
        <p:blipFill>
          <a:blip r:embed="rId3"/>
          <a:stretch>
            <a:fillRect/>
          </a:stretch>
        </p:blipFill>
        <p:spPr>
          <a:xfrm>
            <a:off x="990715" y="2533978"/>
            <a:ext cx="1291482" cy="1332846"/>
          </a:xfrm>
          <a:prstGeom prst="rect">
            <a:avLst/>
          </a:prstGeom>
        </p:spPr>
      </p:pic>
      <p:pic>
        <p:nvPicPr>
          <p:cNvPr id="17" name="Imagen 16">
            <a:extLst>
              <a:ext uri="{FF2B5EF4-FFF2-40B4-BE49-F238E27FC236}">
                <a16:creationId xmlns:a16="http://schemas.microsoft.com/office/drawing/2014/main" id="{BFCEDF84-C072-4A74-927C-AB535A2C6E07}"/>
              </a:ext>
            </a:extLst>
          </p:cNvPr>
          <p:cNvPicPr>
            <a:picLocks noChangeAspect="1"/>
          </p:cNvPicPr>
          <p:nvPr/>
        </p:nvPicPr>
        <p:blipFill>
          <a:blip r:embed="rId4"/>
          <a:stretch>
            <a:fillRect/>
          </a:stretch>
        </p:blipFill>
        <p:spPr>
          <a:xfrm>
            <a:off x="2456158" y="2815188"/>
            <a:ext cx="1585762" cy="1884599"/>
          </a:xfrm>
          <a:prstGeom prst="rect">
            <a:avLst/>
          </a:prstGeom>
        </p:spPr>
      </p:pic>
      <p:pic>
        <p:nvPicPr>
          <p:cNvPr id="19" name="Imagen 18">
            <a:extLst>
              <a:ext uri="{FF2B5EF4-FFF2-40B4-BE49-F238E27FC236}">
                <a16:creationId xmlns:a16="http://schemas.microsoft.com/office/drawing/2014/main" id="{DEF2976A-7B78-5F76-60C4-8D77E8CED644}"/>
              </a:ext>
            </a:extLst>
          </p:cNvPr>
          <p:cNvPicPr>
            <a:picLocks noChangeAspect="1"/>
          </p:cNvPicPr>
          <p:nvPr/>
        </p:nvPicPr>
        <p:blipFill>
          <a:blip r:embed="rId5"/>
          <a:stretch>
            <a:fillRect/>
          </a:stretch>
        </p:blipFill>
        <p:spPr>
          <a:xfrm>
            <a:off x="803044" y="4957369"/>
            <a:ext cx="3187527" cy="766232"/>
          </a:xfrm>
          <a:prstGeom prst="rect">
            <a:avLst/>
          </a:prstGeom>
        </p:spPr>
      </p:pic>
      <p:pic>
        <p:nvPicPr>
          <p:cNvPr id="21" name="Imagen 20">
            <a:extLst>
              <a:ext uri="{FF2B5EF4-FFF2-40B4-BE49-F238E27FC236}">
                <a16:creationId xmlns:a16="http://schemas.microsoft.com/office/drawing/2014/main" id="{9F424F10-882C-B1A7-B815-A6A5201928FC}"/>
              </a:ext>
            </a:extLst>
          </p:cNvPr>
          <p:cNvPicPr>
            <a:picLocks noChangeAspect="1"/>
          </p:cNvPicPr>
          <p:nvPr/>
        </p:nvPicPr>
        <p:blipFill>
          <a:blip r:embed="rId6"/>
          <a:stretch>
            <a:fillRect/>
          </a:stretch>
        </p:blipFill>
        <p:spPr>
          <a:xfrm>
            <a:off x="6334327" y="2278116"/>
            <a:ext cx="1300477" cy="1241775"/>
          </a:xfrm>
          <a:prstGeom prst="rect">
            <a:avLst/>
          </a:prstGeom>
        </p:spPr>
      </p:pic>
      <p:pic>
        <p:nvPicPr>
          <p:cNvPr id="23" name="Imagen 22">
            <a:extLst>
              <a:ext uri="{FF2B5EF4-FFF2-40B4-BE49-F238E27FC236}">
                <a16:creationId xmlns:a16="http://schemas.microsoft.com/office/drawing/2014/main" id="{2DF053BD-B7BC-1DC2-FEE0-5028414E5E37}"/>
              </a:ext>
            </a:extLst>
          </p:cNvPr>
          <p:cNvPicPr>
            <a:picLocks noChangeAspect="1"/>
          </p:cNvPicPr>
          <p:nvPr/>
        </p:nvPicPr>
        <p:blipFill>
          <a:blip r:embed="rId7"/>
          <a:stretch>
            <a:fillRect/>
          </a:stretch>
        </p:blipFill>
        <p:spPr>
          <a:xfrm>
            <a:off x="8012345" y="2562705"/>
            <a:ext cx="1917700" cy="1447800"/>
          </a:xfrm>
          <a:prstGeom prst="rect">
            <a:avLst/>
          </a:prstGeom>
        </p:spPr>
      </p:pic>
      <p:pic>
        <p:nvPicPr>
          <p:cNvPr id="25" name="Imagen 24">
            <a:extLst>
              <a:ext uri="{FF2B5EF4-FFF2-40B4-BE49-F238E27FC236}">
                <a16:creationId xmlns:a16="http://schemas.microsoft.com/office/drawing/2014/main" id="{A4D450CE-09BD-5712-D10C-647723FD81AC}"/>
              </a:ext>
            </a:extLst>
          </p:cNvPr>
          <p:cNvPicPr>
            <a:picLocks noChangeAspect="1"/>
          </p:cNvPicPr>
          <p:nvPr/>
        </p:nvPicPr>
        <p:blipFill>
          <a:blip r:embed="rId8"/>
          <a:stretch>
            <a:fillRect/>
          </a:stretch>
        </p:blipFill>
        <p:spPr>
          <a:xfrm>
            <a:off x="7165284" y="3688763"/>
            <a:ext cx="1447800" cy="1447800"/>
          </a:xfrm>
          <a:prstGeom prst="rect">
            <a:avLst/>
          </a:prstGeom>
        </p:spPr>
      </p:pic>
      <p:pic>
        <p:nvPicPr>
          <p:cNvPr id="27" name="Imagen 26">
            <a:extLst>
              <a:ext uri="{FF2B5EF4-FFF2-40B4-BE49-F238E27FC236}">
                <a16:creationId xmlns:a16="http://schemas.microsoft.com/office/drawing/2014/main" id="{0EC255D9-D96C-4BE4-D428-F586428E0CF5}"/>
              </a:ext>
            </a:extLst>
          </p:cNvPr>
          <p:cNvPicPr>
            <a:picLocks noChangeAspect="1"/>
          </p:cNvPicPr>
          <p:nvPr/>
        </p:nvPicPr>
        <p:blipFill>
          <a:blip r:embed="rId9"/>
          <a:stretch>
            <a:fillRect/>
          </a:stretch>
        </p:blipFill>
        <p:spPr>
          <a:xfrm>
            <a:off x="9039733" y="4048935"/>
            <a:ext cx="1757969" cy="1757969"/>
          </a:xfrm>
          <a:prstGeom prst="rect">
            <a:avLst/>
          </a:prstGeom>
        </p:spPr>
      </p:pic>
      <p:pic>
        <p:nvPicPr>
          <p:cNvPr id="29" name="Imagen 28">
            <a:extLst>
              <a:ext uri="{FF2B5EF4-FFF2-40B4-BE49-F238E27FC236}">
                <a16:creationId xmlns:a16="http://schemas.microsoft.com/office/drawing/2014/main" id="{FB000F54-FAA5-439C-5B1A-2755DB351182}"/>
              </a:ext>
            </a:extLst>
          </p:cNvPr>
          <p:cNvPicPr>
            <a:picLocks noChangeAspect="1"/>
          </p:cNvPicPr>
          <p:nvPr/>
        </p:nvPicPr>
        <p:blipFill>
          <a:blip r:embed="rId10"/>
          <a:stretch>
            <a:fillRect/>
          </a:stretch>
        </p:blipFill>
        <p:spPr>
          <a:xfrm>
            <a:off x="10336663" y="1722613"/>
            <a:ext cx="1270000" cy="1270000"/>
          </a:xfrm>
          <a:prstGeom prst="rect">
            <a:avLst/>
          </a:prstGeom>
        </p:spPr>
      </p:pic>
    </p:spTree>
    <p:extLst>
      <p:ext uri="{BB962C8B-B14F-4D97-AF65-F5344CB8AC3E}">
        <p14:creationId xmlns:p14="http://schemas.microsoft.com/office/powerpoint/2010/main" val="4065565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BA1F553A-99CC-70E4-652C-AA975CDD26BE}"/>
              </a:ext>
            </a:extLst>
          </p:cNvPr>
          <p:cNvSpPr txBox="1"/>
          <p:nvPr/>
        </p:nvSpPr>
        <p:spPr>
          <a:xfrm>
            <a:off x="2101175" y="1859338"/>
            <a:ext cx="7821038" cy="3139321"/>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Buena suerte en tu aprendizaje de Laravel</a:t>
            </a:r>
          </a:p>
        </p:txBody>
      </p:sp>
    </p:spTree>
    <p:extLst>
      <p:ext uri="{BB962C8B-B14F-4D97-AF65-F5344CB8AC3E}">
        <p14:creationId xmlns:p14="http://schemas.microsoft.com/office/powerpoint/2010/main" val="368157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E4B12385-6628-B7D2-1AD9-D8A31FA0D711}"/>
              </a:ext>
            </a:extLst>
          </p:cNvPr>
          <p:cNvSpPr txBox="1"/>
          <p:nvPr/>
        </p:nvSpPr>
        <p:spPr>
          <a:xfrm>
            <a:off x="4767309" y="577180"/>
            <a:ext cx="4318325" cy="646331"/>
          </a:xfrm>
          <a:prstGeom prst="rect">
            <a:avLst/>
          </a:prstGeom>
          <a:noFill/>
        </p:spPr>
        <p:txBody>
          <a:bodyPr wrap="square" rtlCol="0">
            <a:spAutoFit/>
          </a:bodyPr>
          <a:lstStyle/>
          <a:p>
            <a:r>
              <a:rPr lang="es-ES" sz="3600" b="1" dirty="0"/>
              <a:t>¿POR QUÉ LARAVEL?</a:t>
            </a:r>
          </a:p>
        </p:txBody>
      </p:sp>
      <p:sp>
        <p:nvSpPr>
          <p:cNvPr id="4" name="CuadroTexto 3">
            <a:extLst>
              <a:ext uri="{FF2B5EF4-FFF2-40B4-BE49-F238E27FC236}">
                <a16:creationId xmlns:a16="http://schemas.microsoft.com/office/drawing/2014/main" id="{70411012-9AEB-1652-52B6-5439AFA96D75}"/>
              </a:ext>
            </a:extLst>
          </p:cNvPr>
          <p:cNvSpPr txBox="1"/>
          <p:nvPr/>
        </p:nvSpPr>
        <p:spPr>
          <a:xfrm>
            <a:off x="1259786" y="1279799"/>
            <a:ext cx="9474740" cy="1200329"/>
          </a:xfrm>
          <a:prstGeom prst="rect">
            <a:avLst/>
          </a:prstGeom>
          <a:noFill/>
        </p:spPr>
        <p:txBody>
          <a:bodyPr wrap="square" rtlCol="0">
            <a:spAutoFit/>
          </a:bodyPr>
          <a:lstStyle/>
          <a:p>
            <a:r>
              <a:rPr lang="es-ES" dirty="0"/>
              <a:t>Los tres </a:t>
            </a:r>
            <a:r>
              <a:rPr lang="es-ES" dirty="0" err="1"/>
              <a:t>frameworks</a:t>
            </a:r>
            <a:r>
              <a:rPr lang="es-ES" dirty="0"/>
              <a:t> PHP más potentes, seguros, eficaces y empleados por desarrolladores PHP en todo el mundo son, sin duda, </a:t>
            </a:r>
            <a:r>
              <a:rPr lang="es-ES" dirty="0" err="1"/>
              <a:t>Symfony</a:t>
            </a:r>
            <a:r>
              <a:rPr lang="es-ES" dirty="0"/>
              <a:t>, Laravel y </a:t>
            </a:r>
            <a:r>
              <a:rPr lang="es-ES" dirty="0" err="1"/>
              <a:t>CodeIgniter</a:t>
            </a:r>
            <a:r>
              <a:rPr lang="es-ES" dirty="0"/>
              <a:t> (por ese orden). De todos ellos, es Laravel el que tiene una curva de aprendizaje más suave, y nos ofrece todo lo que podamos necesitar y más. De hecho, una gran cantidad de módulos de Laravel están heredados de </a:t>
            </a:r>
            <a:r>
              <a:rPr lang="es-ES" dirty="0" err="1"/>
              <a:t>Symfony</a:t>
            </a:r>
            <a:r>
              <a:rPr lang="es-ES" dirty="0"/>
              <a:t>.</a:t>
            </a:r>
          </a:p>
        </p:txBody>
      </p:sp>
      <p:pic>
        <p:nvPicPr>
          <p:cNvPr id="7" name="Imagen 6">
            <a:extLst>
              <a:ext uri="{FF2B5EF4-FFF2-40B4-BE49-F238E27FC236}">
                <a16:creationId xmlns:a16="http://schemas.microsoft.com/office/drawing/2014/main" id="{ADC0827C-2765-E175-14D2-B7CA06011318}"/>
              </a:ext>
            </a:extLst>
          </p:cNvPr>
          <p:cNvPicPr>
            <a:picLocks noChangeAspect="1"/>
          </p:cNvPicPr>
          <p:nvPr/>
        </p:nvPicPr>
        <p:blipFill>
          <a:blip r:embed="rId3"/>
          <a:stretch>
            <a:fillRect/>
          </a:stretch>
        </p:blipFill>
        <p:spPr>
          <a:xfrm>
            <a:off x="1259786" y="2606711"/>
            <a:ext cx="942653" cy="972845"/>
          </a:xfrm>
          <a:prstGeom prst="rect">
            <a:avLst/>
          </a:prstGeom>
        </p:spPr>
      </p:pic>
      <p:pic>
        <p:nvPicPr>
          <p:cNvPr id="10" name="Imagen 9">
            <a:extLst>
              <a:ext uri="{FF2B5EF4-FFF2-40B4-BE49-F238E27FC236}">
                <a16:creationId xmlns:a16="http://schemas.microsoft.com/office/drawing/2014/main" id="{47E89867-613B-FE70-AC61-12D4B2ED0E12}"/>
              </a:ext>
            </a:extLst>
          </p:cNvPr>
          <p:cNvPicPr>
            <a:picLocks noChangeAspect="1"/>
          </p:cNvPicPr>
          <p:nvPr/>
        </p:nvPicPr>
        <p:blipFill>
          <a:blip r:embed="rId4"/>
          <a:stretch>
            <a:fillRect/>
          </a:stretch>
        </p:blipFill>
        <p:spPr>
          <a:xfrm>
            <a:off x="4890332" y="2600236"/>
            <a:ext cx="941654" cy="979320"/>
          </a:xfrm>
          <a:prstGeom prst="rect">
            <a:avLst/>
          </a:prstGeom>
        </p:spPr>
      </p:pic>
      <p:pic>
        <p:nvPicPr>
          <p:cNvPr id="11" name="Imagen 10">
            <a:extLst>
              <a:ext uri="{FF2B5EF4-FFF2-40B4-BE49-F238E27FC236}">
                <a16:creationId xmlns:a16="http://schemas.microsoft.com/office/drawing/2014/main" id="{CE489CA9-5578-10B7-1CE3-63C0C723513F}"/>
              </a:ext>
            </a:extLst>
          </p:cNvPr>
          <p:cNvPicPr>
            <a:picLocks noChangeAspect="1"/>
          </p:cNvPicPr>
          <p:nvPr/>
        </p:nvPicPr>
        <p:blipFill>
          <a:blip r:embed="rId5"/>
          <a:stretch>
            <a:fillRect/>
          </a:stretch>
        </p:blipFill>
        <p:spPr>
          <a:xfrm>
            <a:off x="8798592" y="2480129"/>
            <a:ext cx="1045799" cy="1242880"/>
          </a:xfrm>
          <a:prstGeom prst="rect">
            <a:avLst/>
          </a:prstGeom>
        </p:spPr>
      </p:pic>
      <p:sp>
        <p:nvSpPr>
          <p:cNvPr id="12" name="CuadroTexto 11">
            <a:extLst>
              <a:ext uri="{FF2B5EF4-FFF2-40B4-BE49-F238E27FC236}">
                <a16:creationId xmlns:a16="http://schemas.microsoft.com/office/drawing/2014/main" id="{3F15AA18-6E74-0B66-4FC2-BC77A5276F13}"/>
              </a:ext>
            </a:extLst>
          </p:cNvPr>
          <p:cNvSpPr txBox="1"/>
          <p:nvPr/>
        </p:nvSpPr>
        <p:spPr>
          <a:xfrm>
            <a:off x="1145061" y="3901303"/>
            <a:ext cx="9901878" cy="2031325"/>
          </a:xfrm>
          <a:prstGeom prst="rect">
            <a:avLst/>
          </a:prstGeom>
          <a:noFill/>
        </p:spPr>
        <p:txBody>
          <a:bodyPr wrap="none" rtlCol="0">
            <a:spAutoFit/>
          </a:bodyPr>
          <a:lstStyle/>
          <a:p>
            <a:r>
              <a:rPr lang="es-ES" dirty="0"/>
              <a:t>Existen gran cantidad sitios web de renombre realizados con Laravel. Algunos de los más conocidos son:</a:t>
            </a:r>
          </a:p>
          <a:p>
            <a:pPr marL="285750" indent="-285750">
              <a:buFont typeface="Arial" panose="020B0604020202020204" pitchFamily="34" charset="0"/>
              <a:buChar char="•"/>
            </a:pPr>
            <a:r>
              <a:rPr lang="es-ES" dirty="0"/>
              <a:t>Chedraui (supermercado)</a:t>
            </a:r>
          </a:p>
          <a:p>
            <a:pPr marL="285750" indent="-285750">
              <a:buFont typeface="Arial" panose="020B0604020202020204" pitchFamily="34" charset="0"/>
              <a:buChar char="•"/>
            </a:pPr>
            <a:r>
              <a:rPr lang="es-ES" dirty="0"/>
              <a:t>Open </a:t>
            </a:r>
            <a:r>
              <a:rPr lang="es-ES" dirty="0" err="1"/>
              <a:t>Pay</a:t>
            </a:r>
            <a:r>
              <a:rPr lang="es-ES" dirty="0"/>
              <a:t> (plataforma de pagos en línea)</a:t>
            </a:r>
          </a:p>
          <a:p>
            <a:pPr marL="285750" indent="-285750">
              <a:buFont typeface="Arial" panose="020B0604020202020204" pitchFamily="34" charset="0"/>
              <a:buChar char="•"/>
            </a:pPr>
            <a:r>
              <a:rPr lang="es-ES" dirty="0" err="1"/>
              <a:t>Banwire</a:t>
            </a:r>
            <a:r>
              <a:rPr lang="es-ES" dirty="0"/>
              <a:t> (plataforma de pagos en línea)</a:t>
            </a:r>
          </a:p>
          <a:p>
            <a:pPr marL="285750" indent="-285750">
              <a:buFont typeface="Arial" panose="020B0604020202020204" pitchFamily="34" charset="0"/>
              <a:buChar char="•"/>
            </a:pPr>
            <a:r>
              <a:rPr lang="es-ES" dirty="0"/>
              <a:t>Linio (tienda en línea)</a:t>
            </a:r>
          </a:p>
          <a:p>
            <a:pPr marL="285750" indent="-285750">
              <a:buFont typeface="Arial" panose="020B0604020202020204" pitchFamily="34" charset="0"/>
              <a:buChar char="•"/>
            </a:pPr>
            <a:r>
              <a:rPr lang="es-ES" dirty="0" err="1"/>
              <a:t>Workana</a:t>
            </a:r>
            <a:r>
              <a:rPr lang="es-ES" dirty="0"/>
              <a:t> (plataforma de trabajo freelance)</a:t>
            </a:r>
          </a:p>
          <a:p>
            <a:pPr marL="285750" indent="-285750">
              <a:buFont typeface="Arial" panose="020B0604020202020204" pitchFamily="34" charset="0"/>
              <a:buChar char="•"/>
            </a:pPr>
            <a:r>
              <a:rPr lang="es-ES" dirty="0"/>
              <a:t>MercadoLibre (tienda en línea)</a:t>
            </a:r>
          </a:p>
        </p:txBody>
      </p:sp>
    </p:spTree>
    <p:extLst>
      <p:ext uri="{BB962C8B-B14F-4D97-AF65-F5344CB8AC3E}">
        <p14:creationId xmlns:p14="http://schemas.microsoft.com/office/powerpoint/2010/main" val="423222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328366"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10F5D9D4-7DFB-7FDE-24A3-43707FCD3F8F}"/>
              </a:ext>
            </a:extLst>
          </p:cNvPr>
          <p:cNvSpPr txBox="1"/>
          <p:nvPr/>
        </p:nvSpPr>
        <p:spPr>
          <a:xfrm>
            <a:off x="3302394" y="1223511"/>
            <a:ext cx="6044412" cy="646331"/>
          </a:xfrm>
          <a:prstGeom prst="rect">
            <a:avLst/>
          </a:prstGeom>
          <a:noFill/>
        </p:spPr>
        <p:txBody>
          <a:bodyPr wrap="none" rtlCol="0">
            <a:spAutoFit/>
          </a:bodyPr>
          <a:lstStyle/>
          <a:p>
            <a:r>
              <a:rPr lang="es-ES" sz="3600" b="1" dirty="0"/>
              <a:t>CARACTERISTICAS DE LARAVEL</a:t>
            </a:r>
          </a:p>
        </p:txBody>
      </p:sp>
      <p:sp>
        <p:nvSpPr>
          <p:cNvPr id="4" name="CuadroTexto 3">
            <a:extLst>
              <a:ext uri="{FF2B5EF4-FFF2-40B4-BE49-F238E27FC236}">
                <a16:creationId xmlns:a16="http://schemas.microsoft.com/office/drawing/2014/main" id="{CAA2BB90-6647-AD6F-8BCA-EB967670E2FB}"/>
              </a:ext>
            </a:extLst>
          </p:cNvPr>
          <p:cNvSpPr txBox="1"/>
          <p:nvPr/>
        </p:nvSpPr>
        <p:spPr>
          <a:xfrm>
            <a:off x="2874961" y="2704289"/>
            <a:ext cx="5628592" cy="2585323"/>
          </a:xfrm>
          <a:prstGeom prst="rect">
            <a:avLst/>
          </a:prstGeom>
          <a:noFill/>
        </p:spPr>
        <p:txBody>
          <a:bodyPr wrap="none" rtlCol="0">
            <a:spAutoFit/>
          </a:bodyPr>
          <a:lstStyle/>
          <a:p>
            <a:r>
              <a:rPr lang="es-ES" dirty="0"/>
              <a:t>Entre las características de Laravel destacan las siguientes:</a:t>
            </a:r>
          </a:p>
          <a:p>
            <a:endParaRPr lang="es-ES" dirty="0"/>
          </a:p>
          <a:p>
            <a:pPr marL="285750" indent="-285750">
              <a:buFont typeface="Arial" panose="020B0604020202020204" pitchFamily="34" charset="0"/>
              <a:buChar char="•"/>
            </a:pPr>
            <a:r>
              <a:rPr lang="es-ES" dirty="0"/>
              <a:t>Utiliza MVC (Modelo, Vista y Controlador).</a:t>
            </a:r>
          </a:p>
          <a:p>
            <a:pPr marL="285750" indent="-285750">
              <a:buFont typeface="Arial" panose="020B0604020202020204" pitchFamily="34" charset="0"/>
              <a:buChar char="•"/>
            </a:pPr>
            <a:r>
              <a:rPr lang="es-ES" dirty="0"/>
              <a:t>Utiliza los mejores estándares de código.</a:t>
            </a:r>
          </a:p>
          <a:p>
            <a:pPr marL="285750" indent="-285750">
              <a:buFont typeface="Arial" panose="020B0604020202020204" pitchFamily="34" charset="0"/>
              <a:buChar char="•"/>
            </a:pPr>
            <a:r>
              <a:rPr lang="es-ES" dirty="0"/>
              <a:t>Desarrollo, codificación y ejecución rápidos.</a:t>
            </a:r>
          </a:p>
          <a:p>
            <a:pPr marL="285750" indent="-285750">
              <a:buFont typeface="Arial" panose="020B0604020202020204" pitchFamily="34" charset="0"/>
              <a:buChar char="•"/>
            </a:pPr>
            <a:r>
              <a:rPr lang="es-ES" dirty="0"/>
              <a:t>SEO </a:t>
            </a:r>
            <a:r>
              <a:rPr lang="es-ES" dirty="0" err="1"/>
              <a:t>friendly</a:t>
            </a:r>
            <a:r>
              <a:rPr lang="es-ES" dirty="0"/>
              <a:t> y facilidades con URL atractivas.</a:t>
            </a:r>
          </a:p>
          <a:p>
            <a:pPr marL="285750" indent="-285750">
              <a:buFont typeface="Arial" panose="020B0604020202020204" pitchFamily="34" charset="0"/>
              <a:buChar char="•"/>
            </a:pPr>
            <a:r>
              <a:rPr lang="es-ES" dirty="0"/>
              <a:t>Fácil de ampliar e integrar con otras librerías.</a:t>
            </a:r>
          </a:p>
          <a:p>
            <a:pPr marL="285750" indent="-285750">
              <a:buFont typeface="Arial" panose="020B0604020202020204" pitchFamily="34" charset="0"/>
              <a:buChar char="•"/>
            </a:pPr>
            <a:r>
              <a:rPr lang="es-ES" dirty="0"/>
              <a:t>Ingeniería de base de datos independiente.</a:t>
            </a:r>
          </a:p>
          <a:p>
            <a:pPr marL="285750" indent="-285750">
              <a:buFont typeface="Arial" panose="020B0604020202020204" pitchFamily="34" charset="0"/>
              <a:buChar char="•"/>
            </a:pPr>
            <a:r>
              <a:rPr lang="es-ES" dirty="0"/>
              <a:t>Preparado para utilizar otros </a:t>
            </a:r>
            <a:r>
              <a:rPr lang="es-ES" dirty="0" err="1"/>
              <a:t>plugins</a:t>
            </a:r>
            <a:r>
              <a:rPr lang="es-ES" dirty="0"/>
              <a:t> de la comunidad.</a:t>
            </a:r>
          </a:p>
        </p:txBody>
      </p:sp>
    </p:spTree>
    <p:extLst>
      <p:ext uri="{BB962C8B-B14F-4D97-AF65-F5344CB8AC3E}">
        <p14:creationId xmlns:p14="http://schemas.microsoft.com/office/powerpoint/2010/main" val="399370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C23C9F55-1DA5-6028-E944-0329127CAD64}"/>
              </a:ext>
            </a:extLst>
          </p:cNvPr>
          <p:cNvSpPr txBox="1"/>
          <p:nvPr/>
        </p:nvSpPr>
        <p:spPr>
          <a:xfrm>
            <a:off x="4681267" y="577180"/>
            <a:ext cx="5143396" cy="646331"/>
          </a:xfrm>
          <a:prstGeom prst="rect">
            <a:avLst/>
          </a:prstGeom>
          <a:noFill/>
        </p:spPr>
        <p:txBody>
          <a:bodyPr wrap="none" rtlCol="0">
            <a:spAutoFit/>
          </a:bodyPr>
          <a:lstStyle/>
          <a:p>
            <a:r>
              <a:rPr lang="es-ES" sz="3600" b="1" dirty="0"/>
              <a:t>EL ENTORNO DE TRABAJO</a:t>
            </a:r>
          </a:p>
        </p:txBody>
      </p:sp>
      <p:sp>
        <p:nvSpPr>
          <p:cNvPr id="4" name="CuadroTexto 3">
            <a:extLst>
              <a:ext uri="{FF2B5EF4-FFF2-40B4-BE49-F238E27FC236}">
                <a16:creationId xmlns:a16="http://schemas.microsoft.com/office/drawing/2014/main" id="{31E575F7-D57B-AE37-0797-5E1D6FBF40C5}"/>
              </a:ext>
            </a:extLst>
          </p:cNvPr>
          <p:cNvSpPr txBox="1"/>
          <p:nvPr/>
        </p:nvSpPr>
        <p:spPr>
          <a:xfrm>
            <a:off x="914401" y="1362010"/>
            <a:ext cx="9815208" cy="646331"/>
          </a:xfrm>
          <a:prstGeom prst="rect">
            <a:avLst/>
          </a:prstGeom>
          <a:noFill/>
        </p:spPr>
        <p:txBody>
          <a:bodyPr wrap="square" rtlCol="0">
            <a:spAutoFit/>
          </a:bodyPr>
          <a:lstStyle/>
          <a:p>
            <a:r>
              <a:rPr lang="es-ES" dirty="0"/>
              <a:t>Antes de empezar a desarrollar con Laravel tenemos que tener una serie de herramientas instaladas en nuestro equipo:</a:t>
            </a:r>
          </a:p>
        </p:txBody>
      </p:sp>
      <p:sp>
        <p:nvSpPr>
          <p:cNvPr id="7" name="CuadroTexto 6">
            <a:extLst>
              <a:ext uri="{FF2B5EF4-FFF2-40B4-BE49-F238E27FC236}">
                <a16:creationId xmlns:a16="http://schemas.microsoft.com/office/drawing/2014/main" id="{A85E1F78-5ABF-33EC-0BC9-08C250EE4C48}"/>
              </a:ext>
            </a:extLst>
          </p:cNvPr>
          <p:cNvSpPr txBox="1"/>
          <p:nvPr/>
        </p:nvSpPr>
        <p:spPr>
          <a:xfrm>
            <a:off x="914401" y="2157086"/>
            <a:ext cx="5797686" cy="3693319"/>
          </a:xfrm>
          <a:prstGeom prst="rect">
            <a:avLst/>
          </a:prstGeom>
          <a:noFill/>
        </p:spPr>
        <p:txBody>
          <a:bodyPr wrap="square" rtlCol="0">
            <a:spAutoFit/>
          </a:bodyPr>
          <a:lstStyle/>
          <a:p>
            <a:pPr marL="285750" indent="-285750">
              <a:buFont typeface="Arial" panose="020B0604020202020204" pitchFamily="34" charset="0"/>
              <a:buChar char="•"/>
            </a:pPr>
            <a:r>
              <a:rPr lang="es-ES" dirty="0"/>
              <a:t>Motor de MySQL. Aunque los proyectos creados con Laravel pueden usar distintas bases de datos, la más popular, y que emplearemos casi siempre, es MySQL.</a:t>
            </a:r>
          </a:p>
          <a:p>
            <a:pPr marL="285750" indent="-285750">
              <a:buFont typeface="Arial" panose="020B0604020202020204" pitchFamily="34" charset="0"/>
              <a:buChar char="•"/>
            </a:pPr>
            <a:r>
              <a:rPr lang="es-ES" dirty="0"/>
              <a:t>PHP. Por supuesto, tenemos que tener la última versión del intérprete de PHP.</a:t>
            </a:r>
          </a:p>
          <a:p>
            <a:pPr marL="285750" indent="-285750">
              <a:buFont typeface="Arial" panose="020B0604020202020204" pitchFamily="34" charset="0"/>
              <a:buChar char="•"/>
            </a:pPr>
            <a:r>
              <a:rPr lang="es-ES" dirty="0"/>
              <a:t>Servidor Apache. Dado que vamos a crear sitios con PHP, estos deberán correr sobre un servidor web. Con Laravel se puede emplear también </a:t>
            </a:r>
            <a:r>
              <a:rPr lang="es-ES" dirty="0" err="1"/>
              <a:t>Nginx</a:t>
            </a:r>
            <a:r>
              <a:rPr lang="es-ES" dirty="0"/>
              <a:t>, por ejemplo en entornos MacOS.</a:t>
            </a:r>
          </a:p>
          <a:p>
            <a:pPr marL="285750" indent="-285750">
              <a:buFont typeface="Arial" panose="020B0604020202020204" pitchFamily="34" charset="0"/>
              <a:buChar char="•"/>
            </a:pPr>
            <a:r>
              <a:rPr lang="es-ES" dirty="0"/>
              <a:t>MySQL Workbench. Es una interfaz gráfica para operar con bases de datos MySQL.</a:t>
            </a:r>
          </a:p>
          <a:p>
            <a:pPr marL="285750" indent="-285750">
              <a:buFont typeface="Arial" panose="020B0604020202020204" pitchFamily="34" charset="0"/>
              <a:buChar char="•"/>
            </a:pPr>
            <a:r>
              <a:rPr lang="es-ES" dirty="0"/>
              <a:t>Composer. Es un gestor de dependencias PHP, que nos permitirá instalar módulos y paquetes de Laravel.</a:t>
            </a:r>
          </a:p>
        </p:txBody>
      </p:sp>
      <p:pic>
        <p:nvPicPr>
          <p:cNvPr id="10" name="Imagen 9">
            <a:extLst>
              <a:ext uri="{FF2B5EF4-FFF2-40B4-BE49-F238E27FC236}">
                <a16:creationId xmlns:a16="http://schemas.microsoft.com/office/drawing/2014/main" id="{62298CBB-3D42-052C-6F1D-BEFC692BA6E3}"/>
              </a:ext>
            </a:extLst>
          </p:cNvPr>
          <p:cNvPicPr>
            <a:picLocks noChangeAspect="1"/>
          </p:cNvPicPr>
          <p:nvPr/>
        </p:nvPicPr>
        <p:blipFill>
          <a:blip r:embed="rId3"/>
          <a:stretch>
            <a:fillRect/>
          </a:stretch>
        </p:blipFill>
        <p:spPr>
          <a:xfrm>
            <a:off x="6712087" y="2199518"/>
            <a:ext cx="1857981" cy="1161238"/>
          </a:xfrm>
          <a:prstGeom prst="rect">
            <a:avLst/>
          </a:prstGeom>
        </p:spPr>
      </p:pic>
      <p:pic>
        <p:nvPicPr>
          <p:cNvPr id="12" name="Imagen 11">
            <a:extLst>
              <a:ext uri="{FF2B5EF4-FFF2-40B4-BE49-F238E27FC236}">
                <a16:creationId xmlns:a16="http://schemas.microsoft.com/office/drawing/2014/main" id="{EB4AD168-F99B-B615-D160-8BF08C9AB9FB}"/>
              </a:ext>
            </a:extLst>
          </p:cNvPr>
          <p:cNvPicPr>
            <a:picLocks noChangeAspect="1"/>
          </p:cNvPicPr>
          <p:nvPr/>
        </p:nvPicPr>
        <p:blipFill>
          <a:blip r:embed="rId4"/>
          <a:stretch>
            <a:fillRect/>
          </a:stretch>
        </p:blipFill>
        <p:spPr>
          <a:xfrm>
            <a:off x="9117464" y="1980586"/>
            <a:ext cx="2087885" cy="1127458"/>
          </a:xfrm>
          <a:prstGeom prst="rect">
            <a:avLst/>
          </a:prstGeom>
        </p:spPr>
      </p:pic>
      <p:pic>
        <p:nvPicPr>
          <p:cNvPr id="14" name="Imagen 13">
            <a:extLst>
              <a:ext uri="{FF2B5EF4-FFF2-40B4-BE49-F238E27FC236}">
                <a16:creationId xmlns:a16="http://schemas.microsoft.com/office/drawing/2014/main" id="{B00EFE8A-62E8-68F9-C013-3CEC7D914691}"/>
              </a:ext>
            </a:extLst>
          </p:cNvPr>
          <p:cNvPicPr>
            <a:picLocks noChangeAspect="1"/>
          </p:cNvPicPr>
          <p:nvPr/>
        </p:nvPicPr>
        <p:blipFill>
          <a:blip r:embed="rId5"/>
          <a:stretch>
            <a:fillRect/>
          </a:stretch>
        </p:blipFill>
        <p:spPr>
          <a:xfrm>
            <a:off x="6712087" y="3914272"/>
            <a:ext cx="1875018" cy="852281"/>
          </a:xfrm>
          <a:prstGeom prst="rect">
            <a:avLst/>
          </a:prstGeom>
        </p:spPr>
      </p:pic>
      <p:pic>
        <p:nvPicPr>
          <p:cNvPr id="16" name="Imagen 15">
            <a:extLst>
              <a:ext uri="{FF2B5EF4-FFF2-40B4-BE49-F238E27FC236}">
                <a16:creationId xmlns:a16="http://schemas.microsoft.com/office/drawing/2014/main" id="{290869BC-A9EB-EDAF-336B-5180258ECB0F}"/>
              </a:ext>
            </a:extLst>
          </p:cNvPr>
          <p:cNvPicPr>
            <a:picLocks noChangeAspect="1"/>
          </p:cNvPicPr>
          <p:nvPr/>
        </p:nvPicPr>
        <p:blipFill>
          <a:blip r:embed="rId6"/>
          <a:stretch>
            <a:fillRect/>
          </a:stretch>
        </p:blipFill>
        <p:spPr>
          <a:xfrm>
            <a:off x="9606052" y="3527057"/>
            <a:ext cx="1717337" cy="1144892"/>
          </a:xfrm>
          <a:prstGeom prst="rect">
            <a:avLst/>
          </a:prstGeom>
        </p:spPr>
      </p:pic>
      <p:pic>
        <p:nvPicPr>
          <p:cNvPr id="18" name="Imagen 17">
            <a:extLst>
              <a:ext uri="{FF2B5EF4-FFF2-40B4-BE49-F238E27FC236}">
                <a16:creationId xmlns:a16="http://schemas.microsoft.com/office/drawing/2014/main" id="{9DFB5AF3-35B9-BFB6-4CE1-4035200F8C98}"/>
              </a:ext>
            </a:extLst>
          </p:cNvPr>
          <p:cNvPicPr>
            <a:picLocks noChangeAspect="1"/>
          </p:cNvPicPr>
          <p:nvPr/>
        </p:nvPicPr>
        <p:blipFill>
          <a:blip r:embed="rId7"/>
          <a:stretch>
            <a:fillRect/>
          </a:stretch>
        </p:blipFill>
        <p:spPr>
          <a:xfrm>
            <a:off x="8097390" y="4836896"/>
            <a:ext cx="1727273" cy="1295455"/>
          </a:xfrm>
          <a:prstGeom prst="rect">
            <a:avLst/>
          </a:prstGeom>
        </p:spPr>
      </p:pic>
    </p:spTree>
    <p:extLst>
      <p:ext uri="{BB962C8B-B14F-4D97-AF65-F5344CB8AC3E}">
        <p14:creationId xmlns:p14="http://schemas.microsoft.com/office/powerpoint/2010/main" val="4743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D41F6C4B-2954-2B63-D217-58D948EA02BB}"/>
              </a:ext>
            </a:extLst>
          </p:cNvPr>
          <p:cNvSpPr txBox="1"/>
          <p:nvPr/>
        </p:nvSpPr>
        <p:spPr>
          <a:xfrm>
            <a:off x="4807727" y="499359"/>
            <a:ext cx="4640309" cy="646331"/>
          </a:xfrm>
          <a:prstGeom prst="rect">
            <a:avLst/>
          </a:prstGeom>
          <a:noFill/>
        </p:spPr>
        <p:txBody>
          <a:bodyPr wrap="none" rtlCol="0">
            <a:spAutoFit/>
          </a:bodyPr>
          <a:lstStyle/>
          <a:p>
            <a:r>
              <a:rPr lang="es-ES" sz="3600" b="1" dirty="0"/>
              <a:t>HERRAMIENTAS ÚTILES</a:t>
            </a:r>
          </a:p>
        </p:txBody>
      </p:sp>
      <p:sp>
        <p:nvSpPr>
          <p:cNvPr id="4" name="CuadroTexto 3">
            <a:extLst>
              <a:ext uri="{FF2B5EF4-FFF2-40B4-BE49-F238E27FC236}">
                <a16:creationId xmlns:a16="http://schemas.microsoft.com/office/drawing/2014/main" id="{C59EDC55-4F25-715D-BC3B-F6B7B6238D6D}"/>
              </a:ext>
            </a:extLst>
          </p:cNvPr>
          <p:cNvSpPr txBox="1"/>
          <p:nvPr/>
        </p:nvSpPr>
        <p:spPr>
          <a:xfrm>
            <a:off x="1293780" y="1673157"/>
            <a:ext cx="9221820" cy="4247317"/>
          </a:xfrm>
          <a:prstGeom prst="rect">
            <a:avLst/>
          </a:prstGeom>
          <a:noFill/>
        </p:spPr>
        <p:txBody>
          <a:bodyPr wrap="square" rtlCol="0">
            <a:spAutoFit/>
          </a:bodyPr>
          <a:lstStyle/>
          <a:p>
            <a:r>
              <a:rPr lang="es-ES" dirty="0"/>
              <a:t>A la hora de trabajar con Laravel hay algunas herramientas de las que no podemos prescindir como guía, ayuda o facilitación de preparación del entorno.</a:t>
            </a:r>
          </a:p>
          <a:p>
            <a:endParaRPr lang="es-ES" dirty="0"/>
          </a:p>
          <a:p>
            <a:r>
              <a:rPr lang="es-ES" dirty="0"/>
              <a:t>La primera herramienta que debemos tener siempre a mano es, por supuesto, la documentación oficial de Laravel, en </a:t>
            </a:r>
            <a:r>
              <a:rPr lang="es-ES" dirty="0">
                <a:hlinkClick r:id="rId3"/>
              </a:rPr>
              <a:t>https://laravel.com/docs/10.x</a:t>
            </a:r>
            <a:r>
              <a:rPr lang="es-ES" dirty="0"/>
              <a:t>. En esta URL encontramos la documentación de la versión 10, que es la actual en el momento de escribir esta presentación.</a:t>
            </a:r>
          </a:p>
          <a:p>
            <a:endParaRPr lang="es-ES" dirty="0"/>
          </a:p>
          <a:p>
            <a:r>
              <a:rPr lang="es-ES" dirty="0"/>
              <a:t>Para instalar MySQL, PHP y Apache en sistemas Windows podemos recurrir a XAMMP (</a:t>
            </a:r>
            <a:r>
              <a:rPr lang="es-ES" dirty="0">
                <a:hlinkClick r:id="rId4"/>
              </a:rPr>
              <a:t>https://www.apachefriends.org/es/index.html</a:t>
            </a:r>
            <a:r>
              <a:rPr lang="es-ES" dirty="0"/>
              <a:t>). Es un paquete integrado que instala estas tres herramientas de una vez.</a:t>
            </a:r>
          </a:p>
          <a:p>
            <a:endParaRPr lang="es-ES" dirty="0"/>
          </a:p>
          <a:p>
            <a:r>
              <a:rPr lang="es-ES" dirty="0"/>
              <a:t>En sistemas MacOS podremos usar Valet, que nos instala </a:t>
            </a:r>
            <a:r>
              <a:rPr lang="es-ES" dirty="0" err="1"/>
              <a:t>Nginx</a:t>
            </a:r>
            <a:r>
              <a:rPr lang="es-ES" dirty="0"/>
              <a:t> como servidor web y PHP. Deberemos instalar aparte MySQL.</a:t>
            </a:r>
          </a:p>
          <a:p>
            <a:endParaRPr lang="es-ES" dirty="0"/>
          </a:p>
          <a:p>
            <a:r>
              <a:rPr lang="es-ES" dirty="0"/>
              <a:t>En ambos sistemas deberemos instalar aparte Mysql Workbench y Composer.</a:t>
            </a:r>
          </a:p>
        </p:txBody>
      </p:sp>
    </p:spTree>
    <p:extLst>
      <p:ext uri="{BB962C8B-B14F-4D97-AF65-F5344CB8AC3E}">
        <p14:creationId xmlns:p14="http://schemas.microsoft.com/office/powerpoint/2010/main" val="256958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CB02C47F-5AE0-6015-2C8E-1A32D20102DB}"/>
              </a:ext>
            </a:extLst>
          </p:cNvPr>
          <p:cNvSpPr txBox="1"/>
          <p:nvPr/>
        </p:nvSpPr>
        <p:spPr>
          <a:xfrm>
            <a:off x="4321343" y="480241"/>
            <a:ext cx="5581413" cy="646331"/>
          </a:xfrm>
          <a:prstGeom prst="rect">
            <a:avLst/>
          </a:prstGeom>
          <a:noFill/>
        </p:spPr>
        <p:txBody>
          <a:bodyPr wrap="square" rtlCol="0">
            <a:spAutoFit/>
          </a:bodyPr>
          <a:lstStyle/>
          <a:p>
            <a:r>
              <a:rPr lang="es-ES" sz="3600" b="1" dirty="0"/>
              <a:t>EL ECOSISTEMA LARAVEL (I)</a:t>
            </a:r>
          </a:p>
        </p:txBody>
      </p:sp>
      <p:sp>
        <p:nvSpPr>
          <p:cNvPr id="4" name="CuadroTexto 3">
            <a:extLst>
              <a:ext uri="{FF2B5EF4-FFF2-40B4-BE49-F238E27FC236}">
                <a16:creationId xmlns:a16="http://schemas.microsoft.com/office/drawing/2014/main" id="{9479EB25-6F8A-BA68-358B-880127659EC7}"/>
              </a:ext>
            </a:extLst>
          </p:cNvPr>
          <p:cNvSpPr txBox="1"/>
          <p:nvPr/>
        </p:nvSpPr>
        <p:spPr>
          <a:xfrm>
            <a:off x="900757" y="1468876"/>
            <a:ext cx="10661515" cy="646331"/>
          </a:xfrm>
          <a:prstGeom prst="rect">
            <a:avLst/>
          </a:prstGeom>
          <a:noFill/>
        </p:spPr>
        <p:txBody>
          <a:bodyPr wrap="square" rtlCol="0">
            <a:spAutoFit/>
          </a:bodyPr>
          <a:lstStyle/>
          <a:p>
            <a:r>
              <a:rPr lang="es-ES" dirty="0"/>
              <a:t>Laravel incluye gran cantidad de paquetes que extienden la funcionalidad del framework en diversos aspectos. Los hay creados por el fabricante, y también de terceros. Entre los más conocidos encontramos los siguientes: </a:t>
            </a:r>
          </a:p>
        </p:txBody>
      </p:sp>
      <p:sp>
        <p:nvSpPr>
          <p:cNvPr id="7" name="CuadroTexto 6">
            <a:extLst>
              <a:ext uri="{FF2B5EF4-FFF2-40B4-BE49-F238E27FC236}">
                <a16:creationId xmlns:a16="http://schemas.microsoft.com/office/drawing/2014/main" id="{A21B8810-85CC-6E76-514C-15DE0119248B}"/>
              </a:ext>
            </a:extLst>
          </p:cNvPr>
          <p:cNvSpPr txBox="1"/>
          <p:nvPr/>
        </p:nvSpPr>
        <p:spPr>
          <a:xfrm>
            <a:off x="900757" y="2392206"/>
            <a:ext cx="10661515" cy="3970318"/>
          </a:xfrm>
          <a:prstGeom prst="rect">
            <a:avLst/>
          </a:prstGeom>
          <a:noFill/>
        </p:spPr>
        <p:txBody>
          <a:bodyPr wrap="square" rtlCol="0">
            <a:spAutoFit/>
          </a:bodyPr>
          <a:lstStyle/>
          <a:p>
            <a:pPr marL="285750" indent="-285750">
              <a:buFont typeface="Arial" panose="020B0604020202020204" pitchFamily="34" charset="0"/>
              <a:buChar char="•"/>
            </a:pPr>
            <a:r>
              <a:rPr lang="es-ES" b="1" dirty="0" err="1"/>
              <a:t>Breeze</a:t>
            </a:r>
            <a:r>
              <a:rPr lang="es-ES" dirty="0"/>
              <a:t>. Es una implementación minimalista de todas las funciones de autenticación: login, registro, recuperación de contraseña, verificación de correo electrónico y confirmación de contraseña. También permite al usuario actualizar su nombre, dirección de correo y contraseña.</a:t>
            </a:r>
          </a:p>
          <a:p>
            <a:pPr marL="285750" indent="-285750">
              <a:buFont typeface="Arial" panose="020B0604020202020204" pitchFamily="34" charset="0"/>
              <a:buChar char="•"/>
            </a:pPr>
            <a:r>
              <a:rPr lang="es-ES" b="1" dirty="0" err="1"/>
              <a:t>Cashier</a:t>
            </a:r>
            <a:r>
              <a:rPr lang="es-ES" dirty="0"/>
              <a:t>. Proporciona una interfaz para conectar con la API de facturación y pagos de </a:t>
            </a:r>
            <a:r>
              <a:rPr lang="es-ES" dirty="0" err="1"/>
              <a:t>Stripe</a:t>
            </a:r>
            <a:r>
              <a:rPr lang="es-ES" dirty="0"/>
              <a:t> (</a:t>
            </a:r>
            <a:r>
              <a:rPr lang="es-ES" dirty="0">
                <a:hlinkClick r:id="rId3"/>
              </a:rPr>
              <a:t>https://stripe.com/es</a:t>
            </a:r>
            <a:r>
              <a:rPr lang="es-ES" dirty="0"/>
              <a:t>), lo que es ideal para sitios de comercio electrónico.</a:t>
            </a:r>
          </a:p>
          <a:p>
            <a:pPr marL="285750" indent="-285750">
              <a:buFont typeface="Arial" panose="020B0604020202020204" pitchFamily="34" charset="0"/>
              <a:buChar char="•"/>
            </a:pPr>
            <a:r>
              <a:rPr lang="es-ES" b="1" dirty="0" err="1"/>
              <a:t>Dusk</a:t>
            </a:r>
            <a:r>
              <a:rPr lang="es-ES" dirty="0"/>
              <a:t>. Es una herramienta de prueba de extremo a extremo para aplicaciones Laravel. Permite realizar pruebas automatizadas en el navegador web, lo que significa que puede simular la interacción del usuario con su aplicación y asegurarse de que todo funciona como debería.</a:t>
            </a:r>
          </a:p>
          <a:p>
            <a:pPr marL="285750" indent="-285750">
              <a:buFont typeface="Arial" panose="020B0604020202020204" pitchFamily="34" charset="0"/>
              <a:buChar char="•"/>
            </a:pPr>
            <a:r>
              <a:rPr lang="es-ES" b="1" dirty="0"/>
              <a:t>Echo</a:t>
            </a:r>
            <a:r>
              <a:rPr lang="es-ES" dirty="0"/>
              <a:t>. Es una biblioteca de JavaScript que facilita la implementación de aplicaciones web en tiempo real utilizando </a:t>
            </a:r>
            <a:r>
              <a:rPr lang="es-ES" dirty="0" err="1"/>
              <a:t>WebSockets</a:t>
            </a:r>
            <a:r>
              <a:rPr lang="es-ES" dirty="0"/>
              <a:t>.</a:t>
            </a:r>
          </a:p>
          <a:p>
            <a:pPr marL="285750" indent="-285750">
              <a:buFont typeface="Arial" panose="020B0604020202020204" pitchFamily="34" charset="0"/>
              <a:buChar char="•"/>
            </a:pPr>
            <a:r>
              <a:rPr lang="es-ES" b="1" dirty="0" err="1"/>
              <a:t>Envoyer</a:t>
            </a:r>
            <a:r>
              <a:rPr lang="es-ES" dirty="0"/>
              <a:t>. Es una herramienta de ayuda para el despliegue de aplicaciones Laravel en producción.</a:t>
            </a:r>
          </a:p>
          <a:p>
            <a:pPr marL="285750" indent="-285750">
              <a:buFont typeface="Arial" panose="020B0604020202020204" pitchFamily="34" charset="0"/>
              <a:buChar char="•"/>
            </a:pPr>
            <a:r>
              <a:rPr lang="es-ES" b="1" dirty="0" err="1"/>
              <a:t>Forge</a:t>
            </a:r>
            <a:r>
              <a:rPr lang="es-ES" dirty="0"/>
              <a:t>. Es una plataforma de gestión de servidores web que simplifica el proceso de implementación y gestión de aplicaciones Laravel en servidores </a:t>
            </a:r>
            <a:r>
              <a:rPr lang="es-ES" dirty="0" err="1"/>
              <a:t>cloud</a:t>
            </a:r>
            <a:r>
              <a:rPr lang="es-ES" dirty="0"/>
              <a:t> (servidores que se ejecutan en una red de computadoras en línea, conocida como "nube", en lugar de en una ubicación física).</a:t>
            </a:r>
          </a:p>
        </p:txBody>
      </p:sp>
    </p:spTree>
    <p:extLst>
      <p:ext uri="{BB962C8B-B14F-4D97-AF65-F5344CB8AC3E}">
        <p14:creationId xmlns:p14="http://schemas.microsoft.com/office/powerpoint/2010/main" val="415222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8288055-BD11-D9F4-ACFE-40868E6AA803}"/>
              </a:ext>
            </a:extLst>
          </p:cNvPr>
          <p:cNvSpPr txBox="1"/>
          <p:nvPr/>
        </p:nvSpPr>
        <p:spPr>
          <a:xfrm>
            <a:off x="990715" y="115515"/>
            <a:ext cx="3690552" cy="1107996"/>
          </a:xfrm>
          <a:prstGeom prst="rect">
            <a:avLst/>
          </a:prstGeom>
          <a:noFill/>
        </p:spPr>
        <p:txBody>
          <a:bodyPr wrap="square" rtlCol="0">
            <a:spAutoFit/>
          </a:bodyPr>
          <a:lstStyle/>
          <a:p>
            <a:r>
              <a:rPr lang="es-ES" sz="6600" dirty="0">
                <a:solidFill>
                  <a:srgbClr val="FF0000"/>
                </a:solidFill>
                <a:latin typeface="Blueberry Personal Use" panose="02000500000000000000" pitchFamily="2" charset="0"/>
              </a:rPr>
              <a:t>Laravel</a:t>
            </a:r>
          </a:p>
        </p:txBody>
      </p:sp>
      <p:sp>
        <p:nvSpPr>
          <p:cNvPr id="2" name="Rectángulo 1">
            <a:extLst>
              <a:ext uri="{FF2B5EF4-FFF2-40B4-BE49-F238E27FC236}">
                <a16:creationId xmlns:a16="http://schemas.microsoft.com/office/drawing/2014/main" id="{631638C1-003D-2C8E-F64C-5E6FA932F7B5}"/>
              </a:ext>
            </a:extLst>
          </p:cNvPr>
          <p:cNvSpPr/>
          <p:nvPr/>
        </p:nvSpPr>
        <p:spPr>
          <a:xfrm rot="5400000">
            <a:off x="6096000" y="762001"/>
            <a:ext cx="457200" cy="11734800"/>
          </a:xfrm>
          <a:prstGeom prst="rect">
            <a:avLst/>
          </a:prstGeom>
          <a:gradFill flip="none" rotWithShape="1">
            <a:gsLst>
              <a:gs pos="0">
                <a:srgbClr val="FF312C"/>
              </a:gs>
              <a:gs pos="23000">
                <a:srgbClr val="DC1520"/>
              </a:gs>
              <a:gs pos="100000">
                <a:schemeClr val="bg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5" name="Imagen 4">
            <a:extLst>
              <a:ext uri="{FF2B5EF4-FFF2-40B4-BE49-F238E27FC236}">
                <a16:creationId xmlns:a16="http://schemas.microsoft.com/office/drawing/2014/main" id="{34070E49-9103-3EA6-AC43-EED6C201F650}"/>
              </a:ext>
            </a:extLst>
          </p:cNvPr>
          <p:cNvPicPr>
            <a:picLocks noChangeAspect="1"/>
          </p:cNvPicPr>
          <p:nvPr/>
        </p:nvPicPr>
        <p:blipFill>
          <a:blip r:embed="rId2"/>
          <a:stretch>
            <a:fillRect/>
          </a:stretch>
        </p:blipFill>
        <p:spPr>
          <a:xfrm>
            <a:off x="10921313" y="9799"/>
            <a:ext cx="1270000" cy="1270000"/>
          </a:xfrm>
          <a:prstGeom prst="rect">
            <a:avLst/>
          </a:prstGeom>
        </p:spPr>
      </p:pic>
      <p:sp>
        <p:nvSpPr>
          <p:cNvPr id="3" name="CuadroTexto 2">
            <a:extLst>
              <a:ext uri="{FF2B5EF4-FFF2-40B4-BE49-F238E27FC236}">
                <a16:creationId xmlns:a16="http://schemas.microsoft.com/office/drawing/2014/main" id="{4B60567C-71E9-8865-D74A-539625DD2C41}"/>
              </a:ext>
            </a:extLst>
          </p:cNvPr>
          <p:cNvSpPr txBox="1"/>
          <p:nvPr/>
        </p:nvSpPr>
        <p:spPr>
          <a:xfrm>
            <a:off x="4369981" y="421875"/>
            <a:ext cx="5581413" cy="646331"/>
          </a:xfrm>
          <a:prstGeom prst="rect">
            <a:avLst/>
          </a:prstGeom>
          <a:noFill/>
        </p:spPr>
        <p:txBody>
          <a:bodyPr wrap="square" rtlCol="0">
            <a:spAutoFit/>
          </a:bodyPr>
          <a:lstStyle/>
          <a:p>
            <a:r>
              <a:rPr lang="es-ES" sz="3600" b="1" dirty="0"/>
              <a:t>EL ECOSISTEMA LARAVEL (II)</a:t>
            </a:r>
          </a:p>
        </p:txBody>
      </p:sp>
      <p:sp>
        <p:nvSpPr>
          <p:cNvPr id="9" name="CuadroTexto 8">
            <a:extLst>
              <a:ext uri="{FF2B5EF4-FFF2-40B4-BE49-F238E27FC236}">
                <a16:creationId xmlns:a16="http://schemas.microsoft.com/office/drawing/2014/main" id="{E3C4AFDC-1486-7C30-D65A-8786E56E129C}"/>
              </a:ext>
            </a:extLst>
          </p:cNvPr>
          <p:cNvSpPr txBox="1"/>
          <p:nvPr/>
        </p:nvSpPr>
        <p:spPr>
          <a:xfrm>
            <a:off x="1178668" y="1529871"/>
            <a:ext cx="10291864" cy="4524315"/>
          </a:xfrm>
          <a:prstGeom prst="rect">
            <a:avLst/>
          </a:prstGeom>
          <a:noFill/>
        </p:spPr>
        <p:txBody>
          <a:bodyPr wrap="square" rtlCol="0">
            <a:spAutoFit/>
          </a:bodyPr>
          <a:lstStyle/>
          <a:p>
            <a:pPr marL="285750" indent="-285750">
              <a:buFont typeface="Arial" panose="020B0604020202020204" pitchFamily="34" charset="0"/>
              <a:buChar char="•"/>
            </a:pPr>
            <a:r>
              <a:rPr lang="es-ES" b="1" dirty="0" err="1"/>
              <a:t>Horizon</a:t>
            </a:r>
            <a:r>
              <a:rPr lang="es-ES" dirty="0"/>
              <a:t>. Proporciona un tablero y un sistema de configuración por código para las colas de tareas en sistema de almacenamiento de datos </a:t>
            </a:r>
            <a:r>
              <a:rPr lang="es-ES" dirty="0" err="1"/>
              <a:t>Reddis</a:t>
            </a:r>
            <a:r>
              <a:rPr lang="es-ES" dirty="0"/>
              <a:t>.</a:t>
            </a:r>
          </a:p>
          <a:p>
            <a:pPr marL="285750" indent="-285750">
              <a:buFont typeface="Arial" panose="020B0604020202020204" pitchFamily="34" charset="0"/>
              <a:buChar char="•"/>
            </a:pPr>
            <a:r>
              <a:rPr lang="es-ES" b="1" dirty="0" err="1"/>
              <a:t>JetStream</a:t>
            </a:r>
            <a:r>
              <a:rPr lang="es-ES" dirty="0"/>
              <a:t>. Es un kit de inicio para empezar a crear aplicaciones Laravel. Está diseñado empleando </a:t>
            </a:r>
            <a:r>
              <a:rPr lang="es-ES" dirty="0" err="1"/>
              <a:t>Tailwind</a:t>
            </a:r>
            <a:r>
              <a:rPr lang="es-ES" dirty="0"/>
              <a:t> CSS. Proporciona funcionalidades de autenticación y permite conectar con </a:t>
            </a:r>
            <a:r>
              <a:rPr lang="es-ES" dirty="0" err="1"/>
              <a:t>API’s</a:t>
            </a:r>
            <a:r>
              <a:rPr lang="es-ES" dirty="0"/>
              <a:t> mediante Laravel </a:t>
            </a:r>
            <a:r>
              <a:rPr lang="es-ES" dirty="0" err="1"/>
              <a:t>Sanctum</a:t>
            </a:r>
            <a:r>
              <a:rPr lang="es-ES" dirty="0"/>
              <a:t>.</a:t>
            </a:r>
          </a:p>
          <a:p>
            <a:pPr marL="285750" indent="-285750">
              <a:buFont typeface="Arial" panose="020B0604020202020204" pitchFamily="34" charset="0"/>
              <a:buChar char="•"/>
            </a:pPr>
            <a:r>
              <a:rPr lang="es-ES" b="1" dirty="0"/>
              <a:t>Nova</a:t>
            </a:r>
            <a:r>
              <a:rPr lang="es-ES" dirty="0"/>
              <a:t>. Es un panel de administrador para Laravel, muy bien diseñado y muy útil. El problema es que es de pago (y no es precisamente barato). Existen algunas alternativas gratuitas, como </a:t>
            </a:r>
            <a:r>
              <a:rPr lang="es-ES" b="1" dirty="0"/>
              <a:t>Voyager</a:t>
            </a:r>
            <a:r>
              <a:rPr lang="es-ES" dirty="0"/>
              <a:t>, </a:t>
            </a:r>
            <a:r>
              <a:rPr lang="es-ES" b="1" dirty="0" err="1"/>
              <a:t>BackPack</a:t>
            </a:r>
            <a:r>
              <a:rPr lang="es-ES" dirty="0"/>
              <a:t>, y </a:t>
            </a:r>
            <a:r>
              <a:rPr lang="es-ES" b="1" dirty="0" err="1"/>
              <a:t>AdminLTE</a:t>
            </a:r>
            <a:r>
              <a:rPr lang="es-ES" dirty="0"/>
              <a:t>.</a:t>
            </a:r>
          </a:p>
          <a:p>
            <a:pPr marL="285750" indent="-285750">
              <a:buFont typeface="Arial" panose="020B0604020202020204" pitchFamily="34" charset="0"/>
              <a:buChar char="•"/>
            </a:pPr>
            <a:r>
              <a:rPr lang="es-ES" b="1" dirty="0" err="1"/>
              <a:t>Octane</a:t>
            </a:r>
            <a:r>
              <a:rPr lang="es-ES" dirty="0"/>
              <a:t>. Es un servidor de alta velocidad diseñado para mejorar el rendimiento de aplicaciones Laravel.</a:t>
            </a:r>
          </a:p>
          <a:p>
            <a:pPr marL="285750" indent="-285750">
              <a:buFont typeface="Arial" panose="020B0604020202020204" pitchFamily="34" charset="0"/>
              <a:buChar char="•"/>
            </a:pPr>
            <a:r>
              <a:rPr lang="es-ES" b="1" dirty="0" err="1"/>
              <a:t>Pint</a:t>
            </a:r>
            <a:r>
              <a:rPr lang="es-ES" dirty="0"/>
              <a:t>. Es un optimizador de código PHP para minimalistas que se instala automáticamente con todas las instalaciones nuevas de Laravel.</a:t>
            </a:r>
          </a:p>
          <a:p>
            <a:pPr marL="285750" indent="-285750">
              <a:buFont typeface="Arial" panose="020B0604020202020204" pitchFamily="34" charset="0"/>
              <a:buChar char="•"/>
            </a:pPr>
            <a:r>
              <a:rPr lang="es-ES" b="1" dirty="0" err="1"/>
              <a:t>Sail</a:t>
            </a:r>
            <a:r>
              <a:rPr lang="es-ES" dirty="0"/>
              <a:t>. Es una interfaz ligera de línea de comandos para interactuar con el entorno de despliegue de Laravel.</a:t>
            </a:r>
          </a:p>
          <a:p>
            <a:pPr marL="285750" indent="-285750">
              <a:buFont typeface="Arial" panose="020B0604020202020204" pitchFamily="34" charset="0"/>
              <a:buChar char="•"/>
            </a:pPr>
            <a:r>
              <a:rPr lang="es-ES" b="1" dirty="0" err="1"/>
              <a:t>Sanctum</a:t>
            </a:r>
            <a:r>
              <a:rPr lang="es-ES" dirty="0"/>
              <a:t>. Proporciona un sistema de autenticación para </a:t>
            </a:r>
            <a:r>
              <a:rPr lang="es-ES" dirty="0" err="1"/>
              <a:t>SPA’s</a:t>
            </a:r>
            <a:r>
              <a:rPr lang="es-ES" dirty="0"/>
              <a:t>, aplicaciones móviles y </a:t>
            </a:r>
            <a:r>
              <a:rPr lang="es-ES" dirty="0" err="1"/>
              <a:t>API’s</a:t>
            </a:r>
            <a:r>
              <a:rPr lang="es-ES" dirty="0"/>
              <a:t> basados en tokens. Permite al usuario generar múltiples tokens para </a:t>
            </a:r>
            <a:r>
              <a:rPr lang="es-ES" dirty="0" err="1"/>
              <a:t>API’s</a:t>
            </a:r>
            <a:r>
              <a:rPr lang="es-ES" dirty="0"/>
              <a:t> en su cuenta.</a:t>
            </a:r>
          </a:p>
          <a:p>
            <a:pPr marL="285750" indent="-285750">
              <a:buFont typeface="Arial" panose="020B0604020202020204" pitchFamily="34" charset="0"/>
              <a:buChar char="•"/>
            </a:pPr>
            <a:r>
              <a:rPr lang="es-ES" b="1" dirty="0"/>
              <a:t>Scout</a:t>
            </a:r>
            <a:r>
              <a:rPr lang="es-ES" dirty="0"/>
              <a:t>. Es una biblioteca de Laravel que proporciona una solución sencilla y eficiente para la búsqueda de texto completo en aplicaciones web.</a:t>
            </a:r>
          </a:p>
        </p:txBody>
      </p:sp>
    </p:spTree>
    <p:extLst>
      <p:ext uri="{BB962C8B-B14F-4D97-AF65-F5344CB8AC3E}">
        <p14:creationId xmlns:p14="http://schemas.microsoft.com/office/powerpoint/2010/main" val="4922772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4968</Words>
  <Application>Microsoft Macintosh PowerPoint</Application>
  <PresentationFormat>Panorámica</PresentationFormat>
  <Paragraphs>270</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Blueberry Personal Use</vt:lpstr>
      <vt:lpstr>Calibri</vt:lpstr>
      <vt:lpstr>Calibri Light</vt:lpstr>
      <vt:lpstr>Courier New</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López Quijado</dc:creator>
  <cp:lastModifiedBy>José López Quijado</cp:lastModifiedBy>
  <cp:revision>18</cp:revision>
  <dcterms:created xsi:type="dcterms:W3CDTF">2023-06-02T11:30:26Z</dcterms:created>
  <dcterms:modified xsi:type="dcterms:W3CDTF">2023-06-08T04:41:37Z</dcterms:modified>
</cp:coreProperties>
</file>