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3" d="100"/>
          <a:sy n="33" d="100"/>
        </p:scale>
        <p:origin x="145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2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6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EDAB-C14B-4D0F-AFED-8569BD25D59D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EB70-40F9-4452-9C33-46ED6E626E3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244737.as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0945"/>
            <a:ext cx="9144000" cy="953799"/>
          </a:xfrm>
        </p:spPr>
        <p:txBody>
          <a:bodyPr/>
          <a:lstStyle/>
          <a:p>
            <a:r>
              <a:rPr lang="en-GB" dirty="0" smtClean="0"/>
              <a:t>Garbage Collection</a:t>
            </a:r>
            <a:endParaRPr lang="en-GB" dirty="0"/>
          </a:p>
        </p:txBody>
      </p:sp>
      <p:sp>
        <p:nvSpPr>
          <p:cNvPr id="4" name="CuadroTexto 3"/>
          <p:cNvSpPr txBox="1"/>
          <p:nvPr/>
        </p:nvSpPr>
        <p:spPr>
          <a:xfrm>
            <a:off x="1030310" y="1442434"/>
            <a:ext cx="87466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Small Object Heap (SOH)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Generations 0, 1,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Phases (Suspend threads, mark, compaction, resume)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Memory Segments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Finalization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Large Object Heap (LOH)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Compaction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Memory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Heap fragmentation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When GC is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smtClean="0"/>
              <a:t>GC Modes</a:t>
            </a: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8354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3738" y="294657"/>
            <a:ext cx="5849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Small Object Heap (SOH)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48929" y="1145457"/>
            <a:ext cx="538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Finalization and </a:t>
            </a:r>
            <a:r>
              <a:rPr lang="en-GB" sz="3600" dirty="0" err="1" smtClean="0"/>
              <a:t>IDisposable</a:t>
            </a:r>
            <a:endParaRPr lang="en-GB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19151" y="1999633"/>
            <a:ext cx="11068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Avoid extending object lifetimes due to </a:t>
            </a:r>
            <a:r>
              <a:rPr lang="en-GB" sz="2800" dirty="0" err="1" smtClean="0"/>
              <a:t>finalizers</a:t>
            </a:r>
            <a:r>
              <a:rPr lang="en-GB" sz="2800" dirty="0" smtClean="0"/>
              <a:t>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If the class does not own unmanaged resources DO NOT add a </a:t>
            </a:r>
            <a:r>
              <a:rPr lang="en-GB" sz="2800" dirty="0" err="1" smtClean="0"/>
              <a:t>finalizer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If the class owns unmanaged resources then always implement </a:t>
            </a:r>
            <a:r>
              <a:rPr lang="en-GB" sz="2800" dirty="0" err="1" smtClean="0"/>
              <a:t>IDisposable</a:t>
            </a:r>
            <a:r>
              <a:rPr lang="en-GB" sz="2800" dirty="0" smtClean="0"/>
              <a:t>. Always call Dispose from the application. When Dispose is invoked by an application thread then </a:t>
            </a:r>
            <a:r>
              <a:rPr lang="en-GB" sz="2800" dirty="0" err="1" smtClean="0"/>
              <a:t>GC.SuppressFinalize</a:t>
            </a:r>
            <a:r>
              <a:rPr lang="en-GB" sz="2800" dirty="0" smtClean="0"/>
              <a:t>() should be invoked to remove the reference from the </a:t>
            </a:r>
            <a:r>
              <a:rPr lang="en-GB" sz="2800" dirty="0" err="1" smtClean="0"/>
              <a:t>FinalizerQueue</a:t>
            </a:r>
            <a:r>
              <a:rPr lang="en-GB" sz="2800" dirty="0" smtClean="0"/>
              <a:t>.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r>
              <a:rPr lang="en-GB" sz="2800" dirty="0" smtClean="0"/>
              <a:t>See the following for how to correctly implement </a:t>
            </a:r>
            <a:r>
              <a:rPr lang="en-GB" sz="2800" dirty="0" err="1" smtClean="0"/>
              <a:t>Idisposable</a:t>
            </a:r>
            <a:endParaRPr lang="en-GB" sz="2800" dirty="0" smtClean="0"/>
          </a:p>
          <a:p>
            <a:r>
              <a:rPr lang="en-GB" sz="2800" dirty="0" smtClean="0">
                <a:hlinkClick r:id="rId2"/>
              </a:rPr>
              <a:t>https://msdn.microsoft.com/en-us/library/ms244737.asp</a:t>
            </a:r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6917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3738" y="206166"/>
            <a:ext cx="58137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Large Object Heap (LOH)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904838" y="1595038"/>
            <a:ext cx="10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For objects larger than 85K.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Does not include the size of child reference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.NET 4.0 and lower – no compaction due to cost of moving large amounts of memory around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The LOH is only collected during gen 2 collections. So objects will have long lifetimes.</a:t>
            </a:r>
          </a:p>
        </p:txBody>
      </p:sp>
    </p:spTree>
    <p:extLst>
      <p:ext uri="{BB962C8B-B14F-4D97-AF65-F5344CB8AC3E}">
        <p14:creationId xmlns:p14="http://schemas.microsoft.com/office/powerpoint/2010/main" val="42453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71950" y="1386345"/>
            <a:ext cx="107368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Objects are allocated either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At the end of the current segment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 a gap that is large enough between allocated blocks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 a new segment when no room is left in the current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The CLR will usually allocate at the end of the current segment preferentially over finding gaps as a full collection may be required to discover free space.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Free space is tracked in the Free Space Allocation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Due to lack of compaction, memory fragmentation can be a real problem</a:t>
            </a:r>
            <a:endParaRPr lang="en-GB" sz="3200" dirty="0"/>
          </a:p>
        </p:txBody>
      </p:sp>
      <p:sp>
        <p:nvSpPr>
          <p:cNvPr id="3" name="Rectángulo 2"/>
          <p:cNvSpPr/>
          <p:nvPr/>
        </p:nvSpPr>
        <p:spPr>
          <a:xfrm>
            <a:off x="3363738" y="206166"/>
            <a:ext cx="58137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Large Object Heap (LOH)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5615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3738" y="206166"/>
            <a:ext cx="6274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GC Triggers and Frequency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78427" y="1327354"/>
            <a:ext cx="107663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collection can be triggered when:</a:t>
            </a:r>
          </a:p>
          <a:p>
            <a:pPr marL="514350" indent="-514350">
              <a:buAutoNum type="arabicPeriod"/>
            </a:pPr>
            <a:r>
              <a:rPr lang="en-GB" sz="3200" dirty="0" smtClean="0"/>
              <a:t>A low memory notification is sent by the OS</a:t>
            </a:r>
          </a:p>
          <a:p>
            <a:pPr marL="514350" indent="-514350">
              <a:buAutoNum type="arabicPeriod"/>
            </a:pPr>
            <a:r>
              <a:rPr lang="en-GB" sz="3200" dirty="0" smtClean="0"/>
              <a:t>A generation threshold has been reached, for example</a:t>
            </a:r>
          </a:p>
          <a:p>
            <a:pPr marL="971550" lvl="1" indent="-514350">
              <a:buAutoNum type="arabicPeriod"/>
            </a:pPr>
            <a:r>
              <a:rPr lang="en-GB" sz="3200" dirty="0" smtClean="0"/>
              <a:t>Size of Gen 0 has reached 256 Kb</a:t>
            </a:r>
          </a:p>
          <a:p>
            <a:pPr marL="971550" lvl="1" indent="-514350">
              <a:buAutoNum type="arabicPeriod"/>
            </a:pPr>
            <a:r>
              <a:rPr lang="en-GB" sz="3200" dirty="0" smtClean="0"/>
              <a:t>Size of Gen 1 has reached 2 Mb</a:t>
            </a:r>
          </a:p>
          <a:p>
            <a:pPr marL="971550" lvl="1" indent="-514350">
              <a:buAutoNum type="arabicPeriod"/>
            </a:pPr>
            <a:r>
              <a:rPr lang="en-GB" sz="3200" dirty="0" smtClean="0"/>
              <a:t>Size of Gen 2 has reached 10 Mb</a:t>
            </a:r>
          </a:p>
          <a:p>
            <a:pPr lvl="1"/>
            <a:r>
              <a:rPr lang="en-GB" sz="3200" dirty="0" smtClean="0"/>
              <a:t>These numbers are just examples.</a:t>
            </a:r>
          </a:p>
          <a:p>
            <a:pPr marL="514350" indent="-514350">
              <a:buAutoNum type="arabicPeriod"/>
            </a:pPr>
            <a:r>
              <a:rPr lang="en-GB" sz="3200" dirty="0" err="1" smtClean="0"/>
              <a:t>GC.Collect</a:t>
            </a:r>
            <a:r>
              <a:rPr lang="en-GB" sz="3200" dirty="0" smtClean="0"/>
              <a:t>() is called in code. Highly recommended that this is not done. The CLR has multiple GC optimizations that will be better than anything you can do.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78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84615" y="353650"/>
            <a:ext cx="2549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GC Modes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78426" y="967492"/>
            <a:ext cx="247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Workstation</a:t>
            </a:r>
            <a:endParaRPr lang="en-GB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78426" y="1622329"/>
            <a:ext cx="108548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Non concurrent.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All application threads suspended during collections.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Concurrent CLR 3.5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GC runs on separate thread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Gen 0 and 1 collections suspend application threads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Gen 2 collection suspends any Gen 0 and 1 threads but does not suspend application threads. Application continues, however: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If the </a:t>
            </a:r>
            <a:r>
              <a:rPr lang="en-GB" sz="3200" dirty="0" err="1" smtClean="0"/>
              <a:t>ethermal</a:t>
            </a:r>
            <a:r>
              <a:rPr lang="en-GB" sz="3200" dirty="0" smtClean="0"/>
              <a:t> segment becomes full, GC suspends all threads.</a:t>
            </a:r>
          </a:p>
        </p:txBody>
      </p:sp>
    </p:spTree>
    <p:extLst>
      <p:ext uri="{BB962C8B-B14F-4D97-AF65-F5344CB8AC3E}">
        <p14:creationId xmlns:p14="http://schemas.microsoft.com/office/powerpoint/2010/main" val="30912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2451" y="2013249"/>
            <a:ext cx="11179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Background CLR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Gen 0 and 1 collections suspend application threads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Gen 2 never suspends Gen 0, 1 or application threads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Gen 0 and 1 can run during a Gen 2 collection so the </a:t>
            </a:r>
            <a:r>
              <a:rPr lang="en-GB" sz="3200" dirty="0" err="1" smtClean="0"/>
              <a:t>ethermal</a:t>
            </a:r>
            <a:r>
              <a:rPr lang="en-GB" sz="3200" dirty="0" smtClean="0"/>
              <a:t> segment is less likely to become full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New segments can be created during gen 2 collection</a:t>
            </a:r>
            <a:endParaRPr lang="en-GB" sz="3200" dirty="0"/>
          </a:p>
        </p:txBody>
      </p:sp>
      <p:sp>
        <p:nvSpPr>
          <p:cNvPr id="3" name="Rectángulo 2"/>
          <p:cNvSpPr/>
          <p:nvPr/>
        </p:nvSpPr>
        <p:spPr>
          <a:xfrm>
            <a:off x="4484615" y="353650"/>
            <a:ext cx="2549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GC Modes</a:t>
            </a:r>
            <a:endParaRPr lang="en-GB" sz="4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78426" y="967492"/>
            <a:ext cx="247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Workstation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480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84615" y="353650"/>
            <a:ext cx="2549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GC Modes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78426" y="967492"/>
            <a:ext cx="138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Server</a:t>
            </a:r>
            <a:endParaRPr lang="en-GB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78426" y="1790805"/>
            <a:ext cx="8253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Massive parallelisation of heaps and GC threads.</a:t>
            </a:r>
            <a:endParaRPr lang="en-GB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78426" y="2740181"/>
            <a:ext cx="11120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One SOH and one LOH per CPU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One GC thread per core per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Application threads suspended during collections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Larger segment sizes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Larger GC thresholds</a:t>
            </a:r>
          </a:p>
        </p:txBody>
      </p:sp>
    </p:spTree>
    <p:extLst>
      <p:ext uri="{BB962C8B-B14F-4D97-AF65-F5344CB8AC3E}">
        <p14:creationId xmlns:p14="http://schemas.microsoft.com/office/powerpoint/2010/main" val="2859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8426" y="1572000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Collections can be significantly faster due to parallelisation but collections always suspend the application’s threads.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Allocation can be faster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484615" y="353650"/>
            <a:ext cx="2549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GC Modes</a:t>
            </a:r>
            <a:endParaRPr lang="en-GB" sz="4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78426" y="967492"/>
            <a:ext cx="254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Server - Pros</a:t>
            </a:r>
            <a:endParaRPr lang="en-GB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78426" y="3807763"/>
            <a:ext cx="264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Server - Cons</a:t>
            </a:r>
            <a:endParaRPr lang="en-GB" sz="3600" dirty="0"/>
          </a:p>
        </p:txBody>
      </p:sp>
      <p:sp>
        <p:nvSpPr>
          <p:cNvPr id="6" name="Rectángulo 5"/>
          <p:cNvSpPr/>
          <p:nvPr/>
        </p:nvSpPr>
        <p:spPr>
          <a:xfrm>
            <a:off x="678426" y="4412270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No background setting in CLR 4. So threads get suspended during all gen 2 collections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Not optimal for servers hosting large number of applications due to the large number of competing high priority GC threads.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0729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3738" y="294657"/>
            <a:ext cx="5849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Small Object Heap (SOH)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42454" y="3103127"/>
            <a:ext cx="11012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New objects always allocated to Gen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Objects in Gen 0 that survive a Gen 0 collection are promoted to Gen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Objects in Gen 1 that survive a Gen 1 collection are promoted to Gen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Objects in Gen 2 remain there until dereferenced and collected by Gen 2 collection</a:t>
            </a:r>
            <a:endParaRPr lang="en-GB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42454" y="1879715"/>
            <a:ext cx="8641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SOH partitioned into 3 groups, long lived objects (gen 2), </a:t>
            </a:r>
          </a:p>
          <a:p>
            <a:r>
              <a:rPr lang="en-GB" sz="2800" dirty="0" smtClean="0"/>
              <a:t>medium life objects (gen 1) and short lived objects (gen 0)</a:t>
            </a:r>
            <a:endParaRPr lang="en-GB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42454" y="5803866"/>
            <a:ext cx="1021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Each GC targets a specific generation. Gen 0 collections are the most frequent and Gen 2 collections are the least frequent.</a:t>
            </a:r>
            <a:endParaRPr lang="en-GB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42454" y="1053841"/>
            <a:ext cx="272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Generations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141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9613" y="294969"/>
            <a:ext cx="5849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Small Object Heap (SOH)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6917" y="2212263"/>
            <a:ext cx="109722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Suspend all application threads  *see concurrent GC later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Traverse all rooted object graphs and mark objects as “in use”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Optionally perform compaction.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Resume application threads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96413" y="1445342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The Phases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816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95020" y="353961"/>
            <a:ext cx="5849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Small Object Heap (SOH)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6413" y="1445342"/>
            <a:ext cx="864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Phase 2 – Object graph traversal and marking</a:t>
            </a:r>
            <a:endParaRPr lang="en-GB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96413" y="2413613"/>
            <a:ext cx="10766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 smtClean="0"/>
              <a:t>Start as root objects.</a:t>
            </a:r>
          </a:p>
          <a:p>
            <a:pPr lvl="1"/>
            <a:r>
              <a:rPr lang="en-GB" sz="3200" dirty="0" smtClean="0"/>
              <a:t>Objects in the stack, static objects, </a:t>
            </a:r>
            <a:r>
              <a:rPr lang="en-GB" sz="3200" dirty="0" err="1" smtClean="0"/>
              <a:t>finalizer</a:t>
            </a:r>
            <a:r>
              <a:rPr lang="en-GB" sz="3200" dirty="0" smtClean="0"/>
              <a:t> queues</a:t>
            </a:r>
          </a:p>
          <a:p>
            <a:pPr marL="514350" indent="-514350">
              <a:buAutoNum type="arabicPeriod"/>
            </a:pPr>
            <a:r>
              <a:rPr lang="en-GB" sz="3200" dirty="0" smtClean="0"/>
              <a:t>For each root object, recursively traverse the object graph and register each object as being used.</a:t>
            </a:r>
            <a:endParaRPr lang="en-GB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96413" y="4981097"/>
            <a:ext cx="10766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Note: Unreferenced objects are not traversed, and so incur no cost here. Dead objects are not expensive, it is the live objects that slow down GC!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11138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3738" y="294657"/>
            <a:ext cx="5849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Small Object Heap (SOH)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6413" y="1238863"/>
            <a:ext cx="433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Phase 3 – Compaction</a:t>
            </a:r>
            <a:endParaRPr lang="en-GB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85322" y="1878166"/>
            <a:ext cx="10884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 smtClean="0"/>
              <a:t>Reallocate memory to remove gaps left by de-allocated (dead) objects. Makes contiguous blocks of memory which means moving live objects to new memory addresses. Dead objects are overwritten during compaction.</a:t>
            </a:r>
          </a:p>
          <a:p>
            <a:pPr marL="514350" indent="-514350">
              <a:buAutoNum type="arabicPeriod"/>
            </a:pPr>
            <a:r>
              <a:rPr lang="en-GB" sz="3200" dirty="0" smtClean="0"/>
              <a:t>Re-point references to the new memory locations.</a:t>
            </a:r>
            <a:endParaRPr lang="en-GB" sz="3200" dirty="0"/>
          </a:p>
        </p:txBody>
      </p:sp>
      <p:sp>
        <p:nvSpPr>
          <p:cNvPr id="5" name="Rectángulo 4"/>
          <p:cNvSpPr/>
          <p:nvPr/>
        </p:nvSpPr>
        <p:spPr>
          <a:xfrm>
            <a:off x="796413" y="4552678"/>
            <a:ext cx="973394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/>
          <p:cNvSpPr/>
          <p:nvPr/>
        </p:nvSpPr>
        <p:spPr>
          <a:xfrm>
            <a:off x="2158180" y="4552678"/>
            <a:ext cx="585020" cy="61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/>
          <p:cNvSpPr/>
          <p:nvPr/>
        </p:nvSpPr>
        <p:spPr>
          <a:xfrm>
            <a:off x="2950783" y="4552677"/>
            <a:ext cx="973394" cy="619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/>
          <p:cNvSpPr/>
          <p:nvPr/>
        </p:nvSpPr>
        <p:spPr>
          <a:xfrm>
            <a:off x="4719902" y="4552676"/>
            <a:ext cx="973394" cy="6194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/>
        </p:nvSpPr>
        <p:spPr>
          <a:xfrm>
            <a:off x="7183301" y="4552676"/>
            <a:ext cx="973394" cy="6194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>
            <a:off x="8673306" y="4552677"/>
            <a:ext cx="973394" cy="619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/>
          <p:cNvSpPr/>
          <p:nvPr/>
        </p:nvSpPr>
        <p:spPr>
          <a:xfrm>
            <a:off x="796413" y="5649422"/>
            <a:ext cx="973394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/>
          <p:cNvSpPr/>
          <p:nvPr/>
        </p:nvSpPr>
        <p:spPr>
          <a:xfrm>
            <a:off x="1769807" y="5649420"/>
            <a:ext cx="585020" cy="6194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/>
          <p:cNvSpPr/>
          <p:nvPr/>
        </p:nvSpPr>
        <p:spPr>
          <a:xfrm>
            <a:off x="2354827" y="5649420"/>
            <a:ext cx="973394" cy="619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13"/>
          <p:cNvSpPr/>
          <p:nvPr/>
        </p:nvSpPr>
        <p:spPr>
          <a:xfrm>
            <a:off x="3328221" y="5649420"/>
            <a:ext cx="973394" cy="6194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14"/>
          <p:cNvSpPr/>
          <p:nvPr/>
        </p:nvSpPr>
        <p:spPr>
          <a:xfrm>
            <a:off x="4301615" y="5649420"/>
            <a:ext cx="973394" cy="6194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ángulo 15"/>
          <p:cNvSpPr/>
          <p:nvPr/>
        </p:nvSpPr>
        <p:spPr>
          <a:xfrm>
            <a:off x="5275009" y="5649420"/>
            <a:ext cx="973394" cy="619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ángulo 16"/>
          <p:cNvSpPr/>
          <p:nvPr/>
        </p:nvSpPr>
        <p:spPr>
          <a:xfrm>
            <a:off x="5723210" y="4552676"/>
            <a:ext cx="588143" cy="619433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17"/>
          <p:cNvSpPr/>
          <p:nvPr/>
        </p:nvSpPr>
        <p:spPr>
          <a:xfrm>
            <a:off x="6311353" y="4552675"/>
            <a:ext cx="588143" cy="619433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/>
          <p:cNvSpPr/>
          <p:nvPr/>
        </p:nvSpPr>
        <p:spPr>
          <a:xfrm>
            <a:off x="6905450" y="4552675"/>
            <a:ext cx="277852" cy="619433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ángulo 19"/>
          <p:cNvSpPr/>
          <p:nvPr/>
        </p:nvSpPr>
        <p:spPr>
          <a:xfrm>
            <a:off x="3924177" y="4552674"/>
            <a:ext cx="789771" cy="619433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20"/>
          <p:cNvSpPr/>
          <p:nvPr/>
        </p:nvSpPr>
        <p:spPr>
          <a:xfrm>
            <a:off x="2745546" y="4552674"/>
            <a:ext cx="199284" cy="619433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21"/>
          <p:cNvSpPr/>
          <p:nvPr/>
        </p:nvSpPr>
        <p:spPr>
          <a:xfrm>
            <a:off x="1766684" y="4552674"/>
            <a:ext cx="391495" cy="619433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22"/>
          <p:cNvSpPr/>
          <p:nvPr/>
        </p:nvSpPr>
        <p:spPr>
          <a:xfrm>
            <a:off x="8156695" y="4552674"/>
            <a:ext cx="516611" cy="619433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3738" y="294657"/>
            <a:ext cx="5849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Small Object Heap (SOH)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48929" y="1145457"/>
            <a:ext cx="3725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Memory Segments</a:t>
            </a:r>
            <a:endParaRPr lang="en-GB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48929" y="1882632"/>
            <a:ext cx="11267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Memory is reserved by the CLR in segments. Later when the CLR</a:t>
            </a:r>
          </a:p>
          <a:p>
            <a:r>
              <a:rPr lang="en-GB" sz="3200" dirty="0" smtClean="0"/>
              <a:t>allocates memory to an object a range of memory of this reserved segment is committed. Segments can be anything from 16MB to several hundred MB depending on the machine and configuration.</a:t>
            </a:r>
            <a:endParaRPr lang="en-GB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48929" y="4306529"/>
            <a:ext cx="1097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Gen 0 and Gen 1 always live in the same segment, one segment – known as the ephemeral segment.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Gen 2 starts in the ephemeral segment but moves to other segments as it grows. It can occupy many segments.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47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3738" y="294657"/>
            <a:ext cx="5849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Small Object Heap (SOH)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48929" y="973392"/>
            <a:ext cx="3337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Memory Segments</a:t>
            </a:r>
            <a:endParaRPr lang="en-GB" sz="3200" dirty="0"/>
          </a:p>
        </p:txBody>
      </p:sp>
      <p:sp>
        <p:nvSpPr>
          <p:cNvPr id="4" name="Rectángulo 3"/>
          <p:cNvSpPr/>
          <p:nvPr/>
        </p:nvSpPr>
        <p:spPr>
          <a:xfrm>
            <a:off x="648929" y="1705650"/>
            <a:ext cx="943897" cy="50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2</a:t>
            </a: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1592826" y="1705650"/>
            <a:ext cx="943897" cy="506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1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2536724" y="1705650"/>
            <a:ext cx="2586820" cy="5066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0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648929" y="2620052"/>
            <a:ext cx="943897" cy="50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2</a:t>
            </a: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1592825" y="2620052"/>
            <a:ext cx="4732129" cy="506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1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6324955" y="2620052"/>
            <a:ext cx="2920646" cy="5066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0</a:t>
            </a:r>
            <a:endParaRPr lang="en-GB" dirty="0"/>
          </a:p>
        </p:txBody>
      </p:sp>
      <p:sp>
        <p:nvSpPr>
          <p:cNvPr id="10" name="Rectángulo 9"/>
          <p:cNvSpPr/>
          <p:nvPr/>
        </p:nvSpPr>
        <p:spPr>
          <a:xfrm>
            <a:off x="5123544" y="1705650"/>
            <a:ext cx="5050970" cy="506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Reserved, uncommitted</a:t>
            </a:r>
            <a:endParaRPr lang="en-GB" dirty="0"/>
          </a:p>
        </p:txBody>
      </p:sp>
      <p:sp>
        <p:nvSpPr>
          <p:cNvPr id="11" name="Rectángulo 10"/>
          <p:cNvSpPr/>
          <p:nvPr/>
        </p:nvSpPr>
        <p:spPr>
          <a:xfrm>
            <a:off x="9245601" y="2620052"/>
            <a:ext cx="928913" cy="506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lecha derecha 11"/>
          <p:cNvSpPr/>
          <p:nvPr/>
        </p:nvSpPr>
        <p:spPr>
          <a:xfrm>
            <a:off x="55247" y="2182760"/>
            <a:ext cx="275771" cy="47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/>
          <p:cNvSpPr/>
          <p:nvPr/>
        </p:nvSpPr>
        <p:spPr>
          <a:xfrm>
            <a:off x="648929" y="3593452"/>
            <a:ext cx="6579185" cy="50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2</a:t>
            </a:r>
            <a:endParaRPr lang="en-GB" dirty="0"/>
          </a:p>
        </p:txBody>
      </p:sp>
      <p:sp>
        <p:nvSpPr>
          <p:cNvPr id="14" name="Rectángulo 13"/>
          <p:cNvSpPr/>
          <p:nvPr/>
        </p:nvSpPr>
        <p:spPr>
          <a:xfrm>
            <a:off x="648929" y="4225051"/>
            <a:ext cx="6314654" cy="506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1</a:t>
            </a:r>
            <a:endParaRPr lang="en-GB" dirty="0"/>
          </a:p>
        </p:txBody>
      </p:sp>
      <p:sp>
        <p:nvSpPr>
          <p:cNvPr id="15" name="Rectángulo 14"/>
          <p:cNvSpPr/>
          <p:nvPr/>
        </p:nvSpPr>
        <p:spPr>
          <a:xfrm>
            <a:off x="6963583" y="4225051"/>
            <a:ext cx="2920646" cy="5066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0</a:t>
            </a:r>
            <a:endParaRPr lang="en-GB" dirty="0"/>
          </a:p>
        </p:txBody>
      </p:sp>
      <p:sp>
        <p:nvSpPr>
          <p:cNvPr id="16" name="Rectángulo 15"/>
          <p:cNvSpPr/>
          <p:nvPr/>
        </p:nvSpPr>
        <p:spPr>
          <a:xfrm>
            <a:off x="9884229" y="4228801"/>
            <a:ext cx="290285" cy="506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3619" y="17056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7925" y="2642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9" name="Rectángulo 18"/>
          <p:cNvSpPr/>
          <p:nvPr/>
        </p:nvSpPr>
        <p:spPr>
          <a:xfrm>
            <a:off x="7228114" y="3593451"/>
            <a:ext cx="2946400" cy="506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67925" y="36386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67925" y="4293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22" name="Flecha derecha 21"/>
          <p:cNvSpPr/>
          <p:nvPr/>
        </p:nvSpPr>
        <p:spPr>
          <a:xfrm>
            <a:off x="44769" y="3166653"/>
            <a:ext cx="275771" cy="47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22"/>
          <p:cNvSpPr/>
          <p:nvPr/>
        </p:nvSpPr>
        <p:spPr>
          <a:xfrm>
            <a:off x="648929" y="5117608"/>
            <a:ext cx="9525585" cy="50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2</a:t>
            </a:r>
            <a:endParaRPr lang="en-GB" dirty="0"/>
          </a:p>
        </p:txBody>
      </p:sp>
      <p:sp>
        <p:nvSpPr>
          <p:cNvPr id="24" name="Rectángulo 23"/>
          <p:cNvSpPr/>
          <p:nvPr/>
        </p:nvSpPr>
        <p:spPr>
          <a:xfrm>
            <a:off x="648929" y="6309649"/>
            <a:ext cx="4193527" cy="506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1</a:t>
            </a:r>
            <a:endParaRPr lang="en-GB" dirty="0"/>
          </a:p>
        </p:txBody>
      </p:sp>
      <p:sp>
        <p:nvSpPr>
          <p:cNvPr id="25" name="Rectángulo 24"/>
          <p:cNvSpPr/>
          <p:nvPr/>
        </p:nvSpPr>
        <p:spPr>
          <a:xfrm>
            <a:off x="4842456" y="6309649"/>
            <a:ext cx="4636395" cy="5066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0</a:t>
            </a:r>
            <a:endParaRPr lang="en-GB" dirty="0"/>
          </a:p>
        </p:txBody>
      </p:sp>
      <p:sp>
        <p:nvSpPr>
          <p:cNvPr id="26" name="Rectángulo 25"/>
          <p:cNvSpPr/>
          <p:nvPr/>
        </p:nvSpPr>
        <p:spPr>
          <a:xfrm>
            <a:off x="9478851" y="6313399"/>
            <a:ext cx="695663" cy="5028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67925" y="51627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67925" y="63782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en-GB" dirty="0"/>
          </a:p>
        </p:txBody>
      </p:sp>
      <p:sp>
        <p:nvSpPr>
          <p:cNvPr id="30" name="Flecha derecha 29"/>
          <p:cNvSpPr/>
          <p:nvPr/>
        </p:nvSpPr>
        <p:spPr>
          <a:xfrm>
            <a:off x="44769" y="4661309"/>
            <a:ext cx="275771" cy="47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 30"/>
          <p:cNvSpPr/>
          <p:nvPr/>
        </p:nvSpPr>
        <p:spPr>
          <a:xfrm>
            <a:off x="653844" y="5712463"/>
            <a:ext cx="8127299" cy="50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 2</a:t>
            </a:r>
            <a:endParaRPr lang="en-GB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72840" y="5757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4" name="Rectángulo 33"/>
          <p:cNvSpPr/>
          <p:nvPr/>
        </p:nvSpPr>
        <p:spPr>
          <a:xfrm>
            <a:off x="8783188" y="5712463"/>
            <a:ext cx="1391326" cy="5028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5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3738" y="294657"/>
            <a:ext cx="5849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Small Object Heap (SOH)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48929" y="1145457"/>
            <a:ext cx="2314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Finalization</a:t>
            </a:r>
            <a:endParaRPr lang="en-GB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48929" y="1791788"/>
            <a:ext cx="111620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GC does not call </a:t>
            </a:r>
            <a:r>
              <a:rPr lang="en-GB" sz="2800" dirty="0" err="1" smtClean="0"/>
              <a:t>finalizer</a:t>
            </a:r>
            <a:r>
              <a:rPr lang="en-GB" sz="2800" dirty="0" smtClean="0"/>
              <a:t> methods. (~</a:t>
            </a:r>
            <a:r>
              <a:rPr lang="en-GB" sz="2800" dirty="0" err="1" smtClean="0"/>
              <a:t>MyClass</a:t>
            </a:r>
            <a:r>
              <a:rPr lang="en-GB" sz="2800" dirty="0" smtClean="0"/>
              <a:t>() or void Finalize())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Finalization runs on a separate thread.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To prevent objects being collected before their </a:t>
            </a:r>
            <a:r>
              <a:rPr lang="en-GB" sz="2800" dirty="0" err="1" smtClean="0"/>
              <a:t>finalizers</a:t>
            </a:r>
            <a:r>
              <a:rPr lang="en-GB" sz="2800" dirty="0" smtClean="0"/>
              <a:t> have been  called, the object is “rooted“ by maintaining a reference in the </a:t>
            </a:r>
            <a:r>
              <a:rPr lang="en-GB" sz="2800" dirty="0" err="1" smtClean="0"/>
              <a:t>Finalizer</a:t>
            </a:r>
            <a:r>
              <a:rPr lang="en-GB" sz="2800" dirty="0" smtClean="0"/>
              <a:t> Queue.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Once an object has no other references to it, except for the </a:t>
            </a:r>
            <a:r>
              <a:rPr lang="en-GB" sz="2800" dirty="0" err="1" smtClean="0"/>
              <a:t>Finalizer</a:t>
            </a:r>
            <a:r>
              <a:rPr lang="en-GB" sz="2800" dirty="0" smtClean="0"/>
              <a:t> Queue, the reference is copied to the </a:t>
            </a:r>
            <a:r>
              <a:rPr lang="en-GB" sz="2800" dirty="0" err="1" smtClean="0"/>
              <a:t>fReachable</a:t>
            </a:r>
            <a:r>
              <a:rPr lang="en-GB" sz="2800" dirty="0" smtClean="0"/>
              <a:t> Queue and removed from the </a:t>
            </a:r>
            <a:r>
              <a:rPr lang="en-GB" sz="2800" dirty="0" err="1" smtClean="0"/>
              <a:t>Finalizer</a:t>
            </a:r>
            <a:r>
              <a:rPr lang="en-GB" sz="2800" dirty="0" smtClean="0"/>
              <a:t> Queue.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</a:t>
            </a:r>
            <a:r>
              <a:rPr lang="en-GB" sz="2800" dirty="0" err="1" smtClean="0"/>
              <a:t>Finalizer</a:t>
            </a:r>
            <a:r>
              <a:rPr lang="en-GB" sz="2800" dirty="0" smtClean="0"/>
              <a:t> thread calls Finalize on all the objects in </a:t>
            </a:r>
            <a:r>
              <a:rPr lang="en-GB" sz="2800" dirty="0" err="1" smtClean="0"/>
              <a:t>fReachable</a:t>
            </a:r>
            <a:r>
              <a:rPr lang="en-GB" sz="2800" dirty="0" smtClean="0"/>
              <a:t> periodically and removes them from this queue.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Now these objects have no references and so will be collected by the GC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909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3738" y="294657"/>
            <a:ext cx="5849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/>
              <a:t>Small Object Heap (SOH)</a:t>
            </a:r>
            <a:endParaRPr lang="en-GB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48929" y="1145457"/>
            <a:ext cx="2314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Finalization</a:t>
            </a:r>
            <a:endParaRPr lang="en-GB" sz="3600" dirty="0"/>
          </a:p>
        </p:txBody>
      </p:sp>
      <p:sp>
        <p:nvSpPr>
          <p:cNvPr id="4" name="Rectángulo 3"/>
          <p:cNvSpPr/>
          <p:nvPr/>
        </p:nvSpPr>
        <p:spPr>
          <a:xfrm>
            <a:off x="4572000" y="1791788"/>
            <a:ext cx="2590800" cy="4647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Small Object Heap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914900" y="2400300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A</a:t>
            </a:r>
            <a:endParaRPr lang="en-GB" dirty="0"/>
          </a:p>
        </p:txBody>
      </p:sp>
      <p:sp>
        <p:nvSpPr>
          <p:cNvPr id="6" name="Rectángulo redondeado 5"/>
          <p:cNvSpPr/>
          <p:nvPr/>
        </p:nvSpPr>
        <p:spPr>
          <a:xfrm>
            <a:off x="4914900" y="3054823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B</a:t>
            </a:r>
            <a:endParaRPr lang="en-GB" dirty="0"/>
          </a:p>
        </p:txBody>
      </p:sp>
      <p:sp>
        <p:nvSpPr>
          <p:cNvPr id="7" name="Rectángulo redondeado 6"/>
          <p:cNvSpPr/>
          <p:nvPr/>
        </p:nvSpPr>
        <p:spPr>
          <a:xfrm>
            <a:off x="4943475" y="3731807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C</a:t>
            </a:r>
            <a:endParaRPr lang="en-GB" dirty="0"/>
          </a:p>
        </p:txBody>
      </p:sp>
      <p:sp>
        <p:nvSpPr>
          <p:cNvPr id="8" name="Rectángulo redondeado 7"/>
          <p:cNvSpPr/>
          <p:nvPr/>
        </p:nvSpPr>
        <p:spPr>
          <a:xfrm>
            <a:off x="4943475" y="4459497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D</a:t>
            </a:r>
            <a:endParaRPr lang="en-GB" dirty="0"/>
          </a:p>
        </p:txBody>
      </p:sp>
      <p:sp>
        <p:nvSpPr>
          <p:cNvPr id="9" name="Rectángulo redondeado 8"/>
          <p:cNvSpPr/>
          <p:nvPr/>
        </p:nvSpPr>
        <p:spPr>
          <a:xfrm>
            <a:off x="4943475" y="5187187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E</a:t>
            </a:r>
            <a:endParaRPr lang="en-GB" dirty="0"/>
          </a:p>
        </p:txBody>
      </p:sp>
      <p:sp>
        <p:nvSpPr>
          <p:cNvPr id="10" name="Rectángulo 9"/>
          <p:cNvSpPr/>
          <p:nvPr/>
        </p:nvSpPr>
        <p:spPr>
          <a:xfrm>
            <a:off x="772938" y="2008326"/>
            <a:ext cx="2590800" cy="2123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1115367" y="2981423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A Ref</a:t>
            </a:r>
            <a:endParaRPr lang="en-GB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126305" y="3589672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E Ref</a:t>
            </a:r>
            <a:endParaRPr lang="en-GB" dirty="0"/>
          </a:p>
        </p:txBody>
      </p:sp>
      <p:sp>
        <p:nvSpPr>
          <p:cNvPr id="13" name="Rectángulo 12"/>
          <p:cNvSpPr/>
          <p:nvPr/>
        </p:nvSpPr>
        <p:spPr>
          <a:xfrm>
            <a:off x="772938" y="4386330"/>
            <a:ext cx="2590800" cy="2123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Static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115367" y="4978329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B Ref</a:t>
            </a:r>
            <a:endParaRPr lang="en-GB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1115367" y="5632852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C Ref</a:t>
            </a:r>
            <a:endParaRPr lang="en-GB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115367" y="2383787"/>
            <a:ext cx="1847850" cy="4000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D Ref</a:t>
            </a:r>
            <a:endParaRPr lang="en-GB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974155" y="2600325"/>
            <a:ext cx="1940745" cy="58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9" idx="1"/>
          </p:cNvCxnSpPr>
          <p:nvPr/>
        </p:nvCxnSpPr>
        <p:spPr>
          <a:xfrm>
            <a:off x="2974155" y="3789697"/>
            <a:ext cx="1969320" cy="159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endCxn id="6" idx="1"/>
          </p:cNvCxnSpPr>
          <p:nvPr/>
        </p:nvCxnSpPr>
        <p:spPr>
          <a:xfrm flipV="1">
            <a:off x="2983209" y="3254848"/>
            <a:ext cx="1931691" cy="192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5" idx="3"/>
          </p:cNvCxnSpPr>
          <p:nvPr/>
        </p:nvCxnSpPr>
        <p:spPr>
          <a:xfrm flipV="1">
            <a:off x="2963217" y="3931832"/>
            <a:ext cx="1980258" cy="190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8354089" y="1791788"/>
            <a:ext cx="2590800" cy="1463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Finalizer</a:t>
            </a:r>
            <a:r>
              <a:rPr lang="en-GB" dirty="0" smtClean="0">
                <a:solidFill>
                  <a:schemeClr val="tx1"/>
                </a:solidFill>
              </a:rPr>
              <a:t> Queue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8725564" y="2475956"/>
            <a:ext cx="1847850" cy="4000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D Ref</a:t>
            </a:r>
            <a:endParaRPr lang="en-GB" dirty="0"/>
          </a:p>
        </p:txBody>
      </p:sp>
      <p:cxnSp>
        <p:nvCxnSpPr>
          <p:cNvPr id="28" name="Conector recto de flecha 27"/>
          <p:cNvCxnSpPr>
            <a:stCxn id="26" idx="1"/>
          </p:cNvCxnSpPr>
          <p:nvPr/>
        </p:nvCxnSpPr>
        <p:spPr>
          <a:xfrm flipH="1">
            <a:off x="6819900" y="2675981"/>
            <a:ext cx="1905664" cy="198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8354089" y="4016848"/>
            <a:ext cx="2590800" cy="1463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fReachable</a:t>
            </a:r>
            <a:r>
              <a:rPr lang="en-GB" dirty="0" smtClean="0">
                <a:solidFill>
                  <a:schemeClr val="tx1"/>
                </a:solidFill>
              </a:rPr>
              <a:t> Queue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4" name="Conector curvado 33"/>
          <p:cNvCxnSpPr>
            <a:stCxn id="26" idx="3"/>
            <a:endCxn id="30" idx="3"/>
          </p:cNvCxnSpPr>
          <p:nvPr/>
        </p:nvCxnSpPr>
        <p:spPr>
          <a:xfrm>
            <a:off x="10573414" y="2675981"/>
            <a:ext cx="371475" cy="2072397"/>
          </a:xfrm>
          <a:prstGeom prst="curvedConnector3">
            <a:avLst>
              <a:gd name="adj1" fmla="val 361538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8782714" y="4514068"/>
            <a:ext cx="18478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 D Ref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1170</Words>
  <Application>Microsoft Office PowerPoint</Application>
  <PresentationFormat>Panorámica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Garbage Collection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Jack Vanlightly</dc:creator>
  <cp:lastModifiedBy>Jack Vanlightly</cp:lastModifiedBy>
  <cp:revision>24</cp:revision>
  <dcterms:created xsi:type="dcterms:W3CDTF">2015-06-08T10:03:02Z</dcterms:created>
  <dcterms:modified xsi:type="dcterms:W3CDTF">2015-06-10T13:47:40Z</dcterms:modified>
</cp:coreProperties>
</file>