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364" r:id="rId2"/>
    <p:sldId id="257" r:id="rId3"/>
    <p:sldId id="258" r:id="rId4"/>
    <p:sldId id="281" r:id="rId5"/>
    <p:sldId id="259" r:id="rId6"/>
    <p:sldId id="260" r:id="rId7"/>
    <p:sldId id="28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2" r:id="rId27"/>
    <p:sldId id="279" r:id="rId28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1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0.wmf"/><Relationship Id="rId1" Type="http://schemas.openxmlformats.org/officeDocument/2006/relationships/image" Target="../media/image8.wmf"/><Relationship Id="rId4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0.wmf"/><Relationship Id="rId1" Type="http://schemas.openxmlformats.org/officeDocument/2006/relationships/image" Target="../media/image41.wmf"/><Relationship Id="rId4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A946AFBA-5F23-40D3-9F06-BFDC3E0E3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E39125FA-ED2A-4D8C-A57D-D0F2E633194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E1E6A87-980D-45AF-8D77-13DDDB0D32D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CO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DF09AFF5-CA04-4120-B345-50728EEB3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75ED9E-1AAC-4DAD-91A6-B885756D8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10C362F8-851F-4FB2-AA38-C6E4AD766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CE84F42-F010-4BE7-BFDD-01E678DC9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3E1D4485-F01B-4DE1-8A55-436BE7FEFE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16CEB05-867B-4CAB-A579-691FD3EE8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79AB0E54-A5F2-4FAA-A6AB-514465F98F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7E0DE28-364A-4E35-AA28-5B64F24B0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C14F5F8D-C56F-4EF7-B1E2-91865EE93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81B16B7-13E6-4397-B2B1-E5B22AD8B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2B1CAF35-BCBE-4107-8A43-122B0310DC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E0E8FEA-7F9D-4EC0-95F3-88D16870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0E4FCEA4-490E-48F8-ABB8-9D8D3664A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F72CCAF-C322-4A06-AA00-93387CFC9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C0E7C84B-9E77-4A9D-9CBF-161ED6D66A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F3B560B-49CC-4474-9067-B746B9F60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B4D899FB-9024-4248-B004-E574A8B45D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A2C1B17-DBA2-4FCD-90FB-0F440D02A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8F87354B-0EF9-4BA8-A97D-2C7A12EC1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A762E32-5BFE-40D9-B9FF-E642EF2E8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43C8B6A7-8F02-420D-ADBB-A66D5A647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E80E9D5-34FC-4E3B-BF13-1F21AD87F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6A3AF8A6-00C2-4872-AD40-D0808329E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4E8AB89-203E-48BD-89DD-78790BBF0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02A6E026-479B-48C9-835C-0B57EB5342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A0C878E-3131-4F58-AAF8-9712AD1AC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8C9755FF-01BA-4851-8E62-0947BD2FD9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E5E06C1-859A-4066-8D19-3D1B92023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3B2DCA7B-F7C6-44A1-ADA4-B9941EC63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F29B534-865C-43E8-B7B9-391526DCC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7C5A6290-DE59-4C85-AC5D-D3CD01F4EC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B33F5C3-E062-44AA-B087-6DF4D69CB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709BA6BF-5C1A-49F8-86C0-BF57C04205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FE1A694-E3DF-4882-8DBA-F40A1B86C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2B5534B0-BB8B-47BF-8BC7-D94577CC55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869A0F8-A38D-4C9C-B7BE-5CFD29661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981F1768-3413-4C00-9521-0D7EF7B05E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B36B4F4-0C50-4E7A-B5EB-8C37F3A2A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2432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FCA16BB0-E5ED-40F6-A2E8-F15DC2B57F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DAEE869-ED9A-4B76-8FDC-E49FD9635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FD946F44-DF21-4CF8-A94D-AA24F5F7C1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E6060B5-C697-44B6-A927-56D43A974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793FB123-21F3-4CEF-A411-9792A4A3F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E909895-1819-42A5-9AAA-37EB0705D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E9A21502-89B5-4C8B-9E39-33E0EE9AB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320C5FF-39BB-4775-AAC0-A933BE661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BBEBA097-F544-4809-A9D2-2641F00A3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632AC8A-EC34-48A8-BE0D-B34231333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73B0DE90-BAA8-4AA4-83F3-70EEEEFA5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A750323-AC6B-48B3-9A3E-841CD27CB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altLang="es-CO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7405F-FDF7-4B19-AD16-D29DD19F64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9AF267-4341-439D-9D22-29E36356B38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E5266-5A5C-4879-BAC2-04347809BDD7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305507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F2A86-450D-4D65-9566-D81BCCF1B5D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E0CCAE-206D-4C4B-A989-82E8ADD7E2F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24EE8-69B7-4F24-B49F-A418C1157F54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27547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7813" y="277813"/>
            <a:ext cx="2055812" cy="58499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8213" cy="58499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8E24E-6080-48AE-BBCB-62710926021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39781A-56E0-4F60-8DC0-E63A45DDC74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413F3-2B08-4545-AA3A-03AF96F0CAA5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17955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6425" cy="13731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75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75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821F49-C6D5-4523-BE28-FBC6A5E69FC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3F990-69AA-4AE8-9612-A13AE07ECD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F866B-7B13-406A-82A8-E060533E673E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913314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6425" cy="13731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75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6613" y="3940175"/>
            <a:ext cx="4037012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DDB1D96-42C4-4CC9-AF1E-0CABD9F1236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265F8E7-C618-425D-9E79-4F5BF1F0254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AC1D0-D400-41B0-976B-D0CA158A9C3C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316491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53F8E-4A44-40C8-A9E5-5722BEBB02D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D217E9-ABC6-4D94-8CBD-849F2A9233E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7D032-196A-4451-A748-06E12251EA8A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206282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9F6A0-9B2F-4199-A68E-C50F7BDDF40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BDA8E7-BF6E-4DD9-B1E9-01B4B66BD79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4B867-7FB1-45F7-B706-8089397FB595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151813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82DB0D-5B00-4D07-A06F-C46D4F51BB1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E2553-24DD-4CAF-8F2A-AE59D714149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97070-E7FC-4CE2-9A7B-0174A1B28392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9720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76CE646-E4FF-4685-B095-230BE7B2560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30C0B3-FED0-4C13-982C-DF40CBA346A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E0980-0876-4B9B-B9EC-77DB87BDD8A7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346155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768D32E-A0A1-48E5-B199-4A1FBBF59DD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5ED98B-54B7-4D6C-AA0F-46EA12280D1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A9EA3-72F9-4D70-9B19-D8809885B061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337510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D2E5428-9110-4347-ADA1-80A17C430FE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08A216-75FB-46F3-A12E-F7EA99296CA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3F66-5F66-4718-9916-50CB7881C45E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426288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2E67BB-1FA8-4E41-98C1-623674B524F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05DDC-4E10-4280-AC15-8A87EA3DECB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7DDFF-DE4C-4E5E-9DC8-3D86119E3F92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119724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51329F-E2B1-4AAB-BA58-4A707D9EF9F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76EEB6-3C04-4718-84ED-D898E1723F9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EF881-BDF9-48F9-91EC-91E725CE840F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22921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7703ABF-8905-440C-B504-1A65589D8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64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CO"/>
              <a:t>Pulse para editar el formato del texto de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CACB9DC-1ED1-4F2D-B1BA-B210FC14A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CO"/>
              <a:t>Pulse para editar los formatos del texto del esquema</a:t>
            </a:r>
          </a:p>
          <a:p>
            <a:pPr lvl="1"/>
            <a:r>
              <a:rPr lang="en-GB" altLang="es-CO"/>
              <a:t>Segundo nivel del esquema</a:t>
            </a:r>
          </a:p>
          <a:p>
            <a:pPr lvl="2"/>
            <a:r>
              <a:rPr lang="en-GB" altLang="es-CO"/>
              <a:t>Tercer nivel del esquema</a:t>
            </a:r>
          </a:p>
          <a:p>
            <a:pPr lvl="3"/>
            <a:r>
              <a:rPr lang="en-GB" altLang="es-CO"/>
              <a:t>Cuarto nivel del esquema</a:t>
            </a:r>
          </a:p>
          <a:p>
            <a:pPr lvl="4"/>
            <a:r>
              <a:rPr lang="en-GB" altLang="es-CO"/>
              <a:t>Quinto nivel del esquema</a:t>
            </a:r>
          </a:p>
          <a:p>
            <a:pPr lvl="4"/>
            <a:r>
              <a:rPr lang="en-GB" altLang="es-CO"/>
              <a:t>Sexto nivel del esquema</a:t>
            </a:r>
          </a:p>
          <a:p>
            <a:pPr lvl="4"/>
            <a:r>
              <a:rPr lang="en-GB" altLang="es-CO"/>
              <a:t>Séptimo nivel del esquema</a:t>
            </a:r>
          </a:p>
          <a:p>
            <a:pPr lvl="4"/>
            <a:r>
              <a:rPr lang="en-GB" altLang="es-CO"/>
              <a:t>Octavo nivel del esquema</a:t>
            </a:r>
          </a:p>
          <a:p>
            <a:pPr lvl="4"/>
            <a:r>
              <a:rPr lang="en-GB" altLang="es-CO"/>
              <a:t>Noveno nivel del esquema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1E3E4DD-F6F4-4829-8EBE-3212C79D3F3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3638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211EC8C0-7A8A-4164-9EF0-A7408C37E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83301F-8597-442E-AA0B-128FEB6F03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589EB7A-A776-48E8-84A5-A50251747CF3}" type="slidenum">
              <a:rPr lang="en-US" altLang="es-CO"/>
              <a:pPr>
                <a:defRPr/>
              </a:pPr>
              <a:t>‹Nº›</a:t>
            </a:fld>
            <a:endParaRPr lang="en-U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6" charset="0"/>
          <a:cs typeface="Arial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6" charset="0"/>
          <a:cs typeface="Arial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6" charset="0"/>
          <a:cs typeface="Arial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6" charset="0"/>
          <a:cs typeface="Arial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006633"/>
          </a:solidFill>
          <a:latin typeface="Garamond" pitchFamily="16" charset="0"/>
          <a:cs typeface="Arial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006633"/>
          </a:solidFill>
          <a:latin typeface="Garamond" pitchFamily="16" charset="0"/>
          <a:cs typeface="Arial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006633"/>
          </a:solidFill>
          <a:latin typeface="Garamond" pitchFamily="16" charset="0"/>
          <a:cs typeface="Arial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006633"/>
          </a:solidFill>
          <a:latin typeface="Garamond" pitchFamily="16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0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3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6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808473" y="3846346"/>
            <a:ext cx="3303790" cy="18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65703"/>
            <a:r>
              <a:rPr lang="en-US" sz="2620" dirty="0">
                <a:solidFill>
                  <a:schemeClr val="tx1"/>
                </a:solidFill>
                <a:latin typeface="Gill Sans MT" panose="020B0502020104020203" pitchFamily="34" charset="77"/>
              </a:rPr>
              <a:t>Dr. José Ramón Iglesias</a:t>
            </a:r>
          </a:p>
          <a:p>
            <a:pPr defTabSz="665703"/>
            <a:r>
              <a:rPr lang="en-US" sz="1748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DSP-ASIC BUILDER GROUP</a:t>
            </a:r>
          </a:p>
          <a:p>
            <a:pPr defTabSz="665703"/>
            <a:r>
              <a:rPr lang="en-US" sz="1748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Director Semillero TRIAC</a:t>
            </a:r>
          </a:p>
          <a:p>
            <a:pPr defTabSz="665703"/>
            <a:r>
              <a:rPr lang="en-US" sz="1748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Ingenieria Electronica</a:t>
            </a:r>
          </a:p>
          <a:p>
            <a:pPr defTabSz="665703"/>
            <a:r>
              <a:rPr lang="en-US" sz="1748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Universidad Popular del Cesar</a:t>
            </a:r>
          </a:p>
          <a:p>
            <a:pPr defTabSz="665703"/>
            <a:endParaRPr lang="en-US" sz="1748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808473" y="1926433"/>
            <a:ext cx="3775393" cy="809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65703"/>
            <a:r>
              <a:rPr lang="en-US" sz="3204" dirty="0">
                <a:solidFill>
                  <a:schemeClr val="tx1"/>
                </a:solidFill>
              </a:rPr>
              <a:t>Análisis de Señales</a:t>
            </a:r>
          </a:p>
          <a:p>
            <a:pPr defTabSz="665703"/>
            <a:endParaRPr lang="en-US" sz="1455" dirty="0">
              <a:latin typeface="Gill Sans MT" panose="020B0502020104020203" pitchFamily="34" charset="77"/>
            </a:endParaRPr>
          </a:p>
        </p:txBody>
      </p:sp>
      <p:pic>
        <p:nvPicPr>
          <p:cNvPr id="5" name="Google Shape;30;p1">
            <a:extLst>
              <a:ext uri="{FF2B5EF4-FFF2-40B4-BE49-F238E27FC236}">
                <a16:creationId xmlns:a16="http://schemas.microsoft.com/office/drawing/2014/main" id="{4339DFEC-8BF3-4650-90E0-2B12933466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62" y="980520"/>
            <a:ext cx="2514286" cy="8226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F0B24A3F-60C1-46BB-9F38-67F6A9D0EA23}"/>
              </a:ext>
            </a:extLst>
          </p:cNvPr>
          <p:cNvSpPr txBox="1"/>
          <p:nvPr/>
        </p:nvSpPr>
        <p:spPr>
          <a:xfrm>
            <a:off x="134472" y="3042771"/>
            <a:ext cx="8875059" cy="45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330" b="1" dirty="0">
                <a:solidFill>
                  <a:schemeClr val="tx1"/>
                </a:solidFill>
                <a:latin typeface="Trebuchet MS"/>
                <a:cs typeface="Trebuchet MS"/>
              </a:rPr>
              <a:t>Análisis de Fourier para Señales Discretas</a:t>
            </a:r>
          </a:p>
        </p:txBody>
      </p:sp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7D53BEAE-DB71-4A8C-AF69-5049E93261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4775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CO"/>
              <a:t>Propiedades de la Serie discreta de Fourier.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E44AD6E-BCCF-4666-86B7-DD70A809CD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1787"/>
            <a:ext cx="8291513" cy="4529138"/>
          </a:xfrm>
        </p:spPr>
        <p:txBody>
          <a:bodyPr/>
          <a:lstStyle/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ES" altLang="es-CO" sz="3200" b="1" dirty="0">
                <a:latin typeface="Times New Roman" panose="02020603050405020304" pitchFamily="18" charset="0"/>
              </a:rPr>
              <a:t>Convolución</a:t>
            </a: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 dirty="0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 dirty="0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 dirty="0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ES" altLang="es-CO" sz="3200" b="1" dirty="0">
                <a:latin typeface="Times New Roman" panose="02020603050405020304" pitchFamily="18" charset="0"/>
              </a:rPr>
              <a:t>Modulación</a:t>
            </a: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 dirty="0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 dirty="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D6709E7-8E1D-437A-A162-6E974916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27E5EC1B-82DE-4C39-AF56-1E2D9DA23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916113"/>
          <a:ext cx="5621337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r:id="rId4" imgW="491465" imgH="491465" progId="">
                  <p:embed/>
                </p:oleObj>
              </mc:Choice>
              <mc:Fallback>
                <p:oleObj r:id="rId4" imgW="491465" imgH="49146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16113"/>
                        <a:ext cx="5621337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5">
            <a:extLst>
              <a:ext uri="{FF2B5EF4-FFF2-40B4-BE49-F238E27FC236}">
                <a16:creationId xmlns:a16="http://schemas.microsoft.com/office/drawing/2014/main" id="{3CBD0938-F691-49BB-A56A-997CA1503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3CBF43E8-3AA0-4DB0-BE6E-A59395399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graphicFrame>
        <p:nvGraphicFramePr>
          <p:cNvPr id="20489" name="Object 5">
            <a:extLst>
              <a:ext uri="{FF2B5EF4-FFF2-40B4-BE49-F238E27FC236}">
                <a16:creationId xmlns:a16="http://schemas.microsoft.com/office/drawing/2014/main" id="{9489171C-98C1-4089-86DA-92D0D0B51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6119813"/>
          <a:ext cx="61468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r:id="rId6" imgW="491457" imgH="431763" progId="">
                  <p:embed/>
                </p:oleObj>
              </mc:Choice>
              <mc:Fallback>
                <p:oleObj r:id="rId6" imgW="491457" imgH="431763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6119813"/>
                        <a:ext cx="61468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D16D8B0-905D-4CF4-AA41-6C691690D85F}"/>
                  </a:ext>
                </a:extLst>
              </p:cNvPr>
              <p:cNvSpPr txBox="1"/>
              <p:nvPr/>
            </p:nvSpPr>
            <p:spPr>
              <a:xfrm>
                <a:off x="2771800" y="4965312"/>
                <a:ext cx="43973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D16D8B0-905D-4CF4-AA41-6C691690D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965312"/>
                <a:ext cx="439735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7D8AB8BA-3635-4055-92EC-2C9D5A86D5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4775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CO"/>
              <a:t>Propiedades de la Serie discreta de Fourier.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D246B69-36E2-41B3-9BB5-84013EA682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91513" cy="4529138"/>
          </a:xfrm>
        </p:spPr>
        <p:txBody>
          <a:bodyPr/>
          <a:lstStyle/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ES" altLang="es-CO" sz="3200" b="1">
                <a:latin typeface="Times New Roman" panose="02020603050405020304" pitchFamily="18" charset="0"/>
              </a:rPr>
              <a:t>Conjugación y simetría: </a:t>
            </a: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ES" altLang="es-CO" sz="3200" b="1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ES" altLang="es-CO" sz="3200" b="1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ES" altLang="es-CO" sz="3200" b="1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ES" altLang="es-CO" sz="3200" b="1">
                <a:latin typeface="Times New Roman" panose="02020603050405020304" pitchFamily="18" charset="0"/>
              </a:rPr>
              <a:t>Convolución periódica</a:t>
            </a:r>
          </a:p>
        </p:txBody>
      </p:sp>
      <p:graphicFrame>
        <p:nvGraphicFramePr>
          <p:cNvPr id="22532" name="Object 3">
            <a:extLst>
              <a:ext uri="{FF2B5EF4-FFF2-40B4-BE49-F238E27FC236}">
                <a16:creationId xmlns:a16="http://schemas.microsoft.com/office/drawing/2014/main" id="{2AF0D2C0-3466-4667-BE48-64F595A9A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4425" y="2636838"/>
          <a:ext cx="16922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r:id="rId4" imgW="491432" imgH="241269" progId="">
                  <p:embed/>
                </p:oleObj>
              </mc:Choice>
              <mc:Fallback>
                <p:oleObj r:id="rId4" imgW="491432" imgH="241269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2636838"/>
                        <a:ext cx="169227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>
            <a:extLst>
              <a:ext uri="{FF2B5EF4-FFF2-40B4-BE49-F238E27FC236}">
                <a16:creationId xmlns:a16="http://schemas.microsoft.com/office/drawing/2014/main" id="{264E6249-627C-4A50-992D-EE4C72A36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6119813"/>
          <a:ext cx="61468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r:id="rId6" imgW="491457" imgH="431763" progId="">
                  <p:embed/>
                </p:oleObj>
              </mc:Choice>
              <mc:Fallback>
                <p:oleObj r:id="rId6" imgW="491457" imgH="431763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6119813"/>
                        <a:ext cx="61468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56E946-A291-46C2-82BE-914B587EDDC4}"/>
                  </a:ext>
                </a:extLst>
              </p:cNvPr>
              <p:cNvSpPr txBox="1"/>
              <p:nvPr/>
            </p:nvSpPr>
            <p:spPr>
              <a:xfrm>
                <a:off x="2123728" y="4959636"/>
                <a:ext cx="42963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56E946-A291-46C2-82BE-914B587ED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959636"/>
                <a:ext cx="429636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60874C07-9555-4D65-B218-F4B824A39A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4775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O" altLang="es-CO" dirty="0"/>
              <a:t>Transformada de Fourier en tiempo discreto DTFT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B8DD1CE-3D84-4301-B073-4CA6172438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492625"/>
          </a:xfrm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O" altLang="es-CO"/>
              <a:t>Recordando la pareja transformada de fourier en tiempo continuo:</a:t>
            </a:r>
          </a:p>
        </p:txBody>
      </p:sp>
      <p:graphicFrame>
        <p:nvGraphicFramePr>
          <p:cNvPr id="24580" name="Object 3">
            <a:extLst>
              <a:ext uri="{FF2B5EF4-FFF2-40B4-BE49-F238E27FC236}">
                <a16:creationId xmlns:a16="http://schemas.microsoft.com/office/drawing/2014/main" id="{2C7ED557-5CB2-40A0-9DC5-EE964163A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3575" y="2662238"/>
          <a:ext cx="20891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7" r:id="rId4" imgW="491368" imgH="482460" progId="">
                  <p:embed/>
                </p:oleObj>
              </mc:Choice>
              <mc:Fallback>
                <p:oleObj r:id="rId4" imgW="491368" imgH="4824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2662238"/>
                        <a:ext cx="208915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E3D79565-067E-477A-88E5-8636F0B90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616200"/>
          <a:ext cx="25923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8" r:id="rId6" imgW="491384" imgH="482476" progId="">
                  <p:embed/>
                </p:oleObj>
              </mc:Choice>
              <mc:Fallback>
                <p:oleObj r:id="rId6" imgW="491384" imgH="48247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16200"/>
                        <a:ext cx="25923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>
            <a:extLst>
              <a:ext uri="{FF2B5EF4-FFF2-40B4-BE49-F238E27FC236}">
                <a16:creationId xmlns:a16="http://schemas.microsoft.com/office/drawing/2014/main" id="{75A81289-01CE-477F-9B58-493E935E2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846513"/>
          <a:ext cx="7813675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9" name="Ecuación" r:id="rId8" imgW="3340080" imgH="914400" progId="Equation.3">
                  <p:embed/>
                </p:oleObj>
              </mc:Choice>
              <mc:Fallback>
                <p:oleObj name="Ecuación" r:id="rId8" imgW="334008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46513"/>
                        <a:ext cx="7813675" cy="219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5E377627-F01F-4AB1-A013-F99B8D87D0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8228012" cy="1374775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O" altLang="es-CO"/>
              <a:t>Transformada de fourier en tiempo discreto DTFT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E0079CD-A83D-4B4C-A37F-3CDCD3D8F9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57338"/>
            <a:ext cx="8218487" cy="4572000"/>
          </a:xfr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>
                <a:latin typeface="Times New Roman" panose="02020603050405020304" pitchFamily="18" charset="0"/>
              </a:rPr>
              <a:t>Sustituyendo wT por la nueva frecuencia discreta    “en Radianes”</a:t>
            </a: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</p:txBody>
      </p:sp>
      <p:graphicFrame>
        <p:nvGraphicFramePr>
          <p:cNvPr id="26628" name="Object 3">
            <a:extLst>
              <a:ext uri="{FF2B5EF4-FFF2-40B4-BE49-F238E27FC236}">
                <a16:creationId xmlns:a16="http://schemas.microsoft.com/office/drawing/2014/main" id="{41C72A0C-5FBF-4A3D-84A2-0FA6088806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068638"/>
          <a:ext cx="443071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r:id="rId4" imgW="491481" imgH="491481" progId="">
                  <p:embed/>
                </p:oleObj>
              </mc:Choice>
              <mc:Fallback>
                <p:oleObj r:id="rId4" imgW="491481" imgH="491481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4430712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14E15AB4-FE05-4DB4-A190-A78456EBE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133600"/>
          <a:ext cx="360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r:id="rId6" imgW="164881" imgH="164881" progId="">
                  <p:embed/>
                </p:oleObj>
              </mc:Choice>
              <mc:Fallback>
                <p:oleObj r:id="rId6" imgW="164881" imgH="16488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133600"/>
                        <a:ext cx="3603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5">
            <a:extLst>
              <a:ext uri="{FF2B5EF4-FFF2-40B4-BE49-F238E27FC236}">
                <a16:creationId xmlns:a16="http://schemas.microsoft.com/office/drawing/2014/main" id="{3D34C6B9-826D-46CF-B0B5-12D0908C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708275"/>
            <a:ext cx="28575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EE9F777E-C4E6-4BD9-88B3-C0874D92EA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CO" sz="3600"/>
              <a:t>Propiedades de la </a:t>
            </a:r>
            <a:r>
              <a:rPr lang="es-CO" altLang="es-CO" sz="3600"/>
              <a:t>Transformada de fourier en tiempo discreto DTFT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DFA93DF-8265-4302-8C17-70A9A17397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5613" cy="3700463"/>
          </a:xfr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>
                <a:latin typeface="Times New Roman" panose="02020603050405020304" pitchFamily="18" charset="0"/>
              </a:rPr>
              <a:t>Usando la notación:</a:t>
            </a: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>
                <a:latin typeface="Times New Roman" panose="02020603050405020304" pitchFamily="18" charset="0"/>
              </a:rPr>
              <a:t>Y sean </a:t>
            </a:r>
          </a:p>
        </p:txBody>
      </p:sp>
      <p:graphicFrame>
        <p:nvGraphicFramePr>
          <p:cNvPr id="28676" name="Object 3">
            <a:extLst>
              <a:ext uri="{FF2B5EF4-FFF2-40B4-BE49-F238E27FC236}">
                <a16:creationId xmlns:a16="http://schemas.microsoft.com/office/drawing/2014/main" id="{A2757A80-6CED-4E3B-939D-F86C54A8D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305050"/>
          <a:ext cx="288131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r:id="rId4" imgW="491376" imgH="368198" progId="">
                  <p:embed/>
                </p:oleObj>
              </mc:Choice>
              <mc:Fallback>
                <p:oleObj r:id="rId4" imgW="491376" imgH="368198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305050"/>
                        <a:ext cx="2881312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4">
            <a:extLst>
              <a:ext uri="{FF2B5EF4-FFF2-40B4-BE49-F238E27FC236}">
                <a16:creationId xmlns:a16="http://schemas.microsoft.com/office/drawing/2014/main" id="{FC6BCB1E-FF25-45BA-87EE-E90E133D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graphicFrame>
        <p:nvGraphicFramePr>
          <p:cNvPr id="28678" name="Object 5">
            <a:extLst>
              <a:ext uri="{FF2B5EF4-FFF2-40B4-BE49-F238E27FC236}">
                <a16:creationId xmlns:a16="http://schemas.microsoft.com/office/drawing/2014/main" id="{047DA916-99EA-4F4B-BD9E-24BC7DECF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4365625"/>
          <a:ext cx="29892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r:id="rId6" imgW="491392" imgH="228548" progId="">
                  <p:embed/>
                </p:oleObj>
              </mc:Choice>
              <mc:Fallback>
                <p:oleObj r:id="rId6" imgW="491392" imgH="22854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365625"/>
                        <a:ext cx="29892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>
            <a:extLst>
              <a:ext uri="{FF2B5EF4-FFF2-40B4-BE49-F238E27FC236}">
                <a16:creationId xmlns:a16="http://schemas.microsoft.com/office/drawing/2014/main" id="{C10DB324-A2A6-4935-BE6D-C3A860DD4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7125" y="4365625"/>
          <a:ext cx="26939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3" r:id="rId8" imgW="491473" imgH="228585" progId="">
                  <p:embed/>
                </p:oleObj>
              </mc:Choice>
              <mc:Fallback>
                <p:oleObj r:id="rId8" imgW="491473" imgH="22858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4365625"/>
                        <a:ext cx="26939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38630585-C4D1-4AEE-A1AF-58587A3B37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CO" sz="3600"/>
              <a:t>Propiedades de la </a:t>
            </a:r>
            <a:r>
              <a:rPr lang="es-CO" altLang="es-CO" sz="3600"/>
              <a:t>Transformada de fourier en tiempo discreto DTFT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2EAA555-89B0-40B4-9A55-054F89EAAC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18488" cy="4703763"/>
          </a:xfrm>
        </p:spPr>
        <p:txBody>
          <a:bodyPr/>
          <a:lstStyle/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CO" altLang="es-CO" sz="3200" b="1">
                <a:latin typeface="Times New Roman" panose="02020603050405020304" pitchFamily="18" charset="0"/>
              </a:rPr>
              <a:t>Periodicidad</a:t>
            </a: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ES" altLang="es-CO" sz="3200" b="1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ES" altLang="es-CO" sz="3200" b="1">
                <a:latin typeface="Times New Roman" panose="02020603050405020304" pitchFamily="18" charset="0"/>
              </a:rPr>
              <a:t>Linealidad:</a:t>
            </a: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ES" altLang="es-CO" sz="3200" b="1">
                <a:latin typeface="Times New Roman" panose="02020603050405020304" pitchFamily="18" charset="0"/>
              </a:rPr>
              <a:t>Desplazamiento de tiempo:</a:t>
            </a: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ES" altLang="es-CO" sz="3200" b="1">
              <a:latin typeface="Times New Roman" panose="02020603050405020304" pitchFamily="18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CE7ABA2-5833-4818-81E2-055A54B35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D37F5EE8-ED3D-4A7A-B7A5-2E441907A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149725"/>
          <a:ext cx="84772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r:id="rId4" imgW="491497" imgH="228596" progId="">
                  <p:embed/>
                </p:oleObj>
              </mc:Choice>
              <mc:Fallback>
                <p:oleObj r:id="rId4" imgW="491497" imgH="22859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149725"/>
                        <a:ext cx="84772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5">
            <a:extLst>
              <a:ext uri="{FF2B5EF4-FFF2-40B4-BE49-F238E27FC236}">
                <a16:creationId xmlns:a16="http://schemas.microsoft.com/office/drawing/2014/main" id="{1592451B-090B-400F-871F-1C1F51A2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graphicFrame>
        <p:nvGraphicFramePr>
          <p:cNvPr id="30727" name="Object 6">
            <a:extLst>
              <a:ext uri="{FF2B5EF4-FFF2-40B4-BE49-F238E27FC236}">
                <a16:creationId xmlns:a16="http://schemas.microsoft.com/office/drawing/2014/main" id="{4D51FCA2-8A27-4A8F-BC32-3852C860B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5622925"/>
          <a:ext cx="45989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r:id="rId6" imgW="491441" imgH="241273" progId="">
                  <p:embed/>
                </p:oleObj>
              </mc:Choice>
              <mc:Fallback>
                <p:oleObj r:id="rId6" imgW="491441" imgH="24127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5622925"/>
                        <a:ext cx="45989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7">
            <a:extLst>
              <a:ext uri="{FF2B5EF4-FFF2-40B4-BE49-F238E27FC236}">
                <a16:creationId xmlns:a16="http://schemas.microsoft.com/office/drawing/2014/main" id="{C7E29124-0B07-4CF2-946C-75A4196BC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graphicFrame>
        <p:nvGraphicFramePr>
          <p:cNvPr id="30729" name="Object 8">
            <a:extLst>
              <a:ext uri="{FF2B5EF4-FFF2-40B4-BE49-F238E27FC236}">
                <a16:creationId xmlns:a16="http://schemas.microsoft.com/office/drawing/2014/main" id="{F8EF9546-B4C9-45FA-BE4A-00B0CF606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2075" y="2349500"/>
          <a:ext cx="39163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r:id="rId8" imgW="491408" imgH="228555" progId="">
                  <p:embed/>
                </p:oleObj>
              </mc:Choice>
              <mc:Fallback>
                <p:oleObj r:id="rId8" imgW="491408" imgH="228555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2349500"/>
                        <a:ext cx="39163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91263218-96A4-459C-B978-1957B825DF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CO" sz="3600"/>
              <a:t>Propiedades de la </a:t>
            </a:r>
            <a:r>
              <a:rPr lang="es-CO" altLang="es-CO" sz="3600"/>
              <a:t>Transformada de fourier en tiempo discreto DTFT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8735202-576A-47C6-82CD-9C5F4C5D50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91513" cy="4529138"/>
          </a:xfrm>
        </p:spPr>
        <p:txBody>
          <a:bodyPr/>
          <a:lstStyle/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ES" altLang="es-CO" sz="3200" b="1">
                <a:latin typeface="Times New Roman" panose="02020603050405020304" pitchFamily="18" charset="0"/>
              </a:rPr>
              <a:t>Desplazamiento en frecuencia:</a:t>
            </a: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ES" altLang="es-CO" sz="3200" b="1">
                <a:latin typeface="Times New Roman" panose="02020603050405020304" pitchFamily="18" charset="0"/>
              </a:rPr>
              <a:t>Multiplicación “modulación”: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EA37EE2-88AA-45BC-B664-7476A146E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17A87ADE-E3AA-4459-A9E1-1440AD3EF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6475" y="2420938"/>
          <a:ext cx="43084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cuación" r:id="rId4" imgW="1701800" imgH="241300" progId="Equation.3">
                  <p:embed/>
                </p:oleObj>
              </mc:Choice>
              <mc:Fallback>
                <p:oleObj name="Ecuación" r:id="rId4" imgW="1701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420938"/>
                        <a:ext cx="43084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5">
            <a:extLst>
              <a:ext uri="{FF2B5EF4-FFF2-40B4-BE49-F238E27FC236}">
                <a16:creationId xmlns:a16="http://schemas.microsoft.com/office/drawing/2014/main" id="{91DF874B-F38B-4C79-BC07-9012CC10A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graphicFrame>
        <p:nvGraphicFramePr>
          <p:cNvPr id="32775" name="Object 6">
            <a:extLst>
              <a:ext uri="{FF2B5EF4-FFF2-40B4-BE49-F238E27FC236}">
                <a16:creationId xmlns:a16="http://schemas.microsoft.com/office/drawing/2014/main" id="{044C4A63-1A7A-4A23-810A-0A5E5EF18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138" y="4365625"/>
          <a:ext cx="506888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r:id="rId6" imgW="491432" imgH="393647" progId="">
                  <p:embed/>
                </p:oleObj>
              </mc:Choice>
              <mc:Fallback>
                <p:oleObj r:id="rId6" imgW="491432" imgH="39364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4365625"/>
                        <a:ext cx="506888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7">
            <a:extLst>
              <a:ext uri="{FF2B5EF4-FFF2-40B4-BE49-F238E27FC236}">
                <a16:creationId xmlns:a16="http://schemas.microsoft.com/office/drawing/2014/main" id="{3CFDD61C-E55E-4C90-A538-3922B3D14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A9C86595-104A-4141-B8CC-6CD3AA7AB2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CO" sz="3600"/>
              <a:t>Propiedades de la </a:t>
            </a:r>
            <a:r>
              <a:rPr lang="es-CO" altLang="es-CO" sz="3600"/>
              <a:t>Transformada de fourier en tiempo discreto DTFT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62B7B4B-9099-4BBF-A095-0BC5AA9137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91512" cy="4529138"/>
          </a:xfrm>
        </p:spPr>
        <p:txBody>
          <a:bodyPr/>
          <a:lstStyle/>
          <a:p>
            <a:pPr marL="569913" indent="-569913">
              <a:spcBef>
                <a:spcPts val="800"/>
              </a:spcBef>
              <a:buFont typeface="Times New Roman" pitchFamily="16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/>
            </a:pPr>
            <a:r>
              <a:rPr lang="es-ES" sz="3200" b="1" dirty="0">
                <a:latin typeface="Times New Roman" pitchFamily="16" charset="0"/>
              </a:rPr>
              <a:t>Diferenciación en frecuencia</a:t>
            </a:r>
          </a:p>
          <a:p>
            <a:pPr marL="569913" indent="-569913">
              <a:spcBef>
                <a:spcPts val="800"/>
              </a:spcBef>
              <a:buFont typeface="Times New Roman" pitchFamily="16" charset="0"/>
              <a:buNone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/>
            </a:pPr>
            <a:endParaRPr lang="es-CO" sz="3200" b="1" dirty="0">
              <a:latin typeface="Times New Roman" pitchFamily="16" charset="0"/>
            </a:endParaRPr>
          </a:p>
          <a:p>
            <a:pPr marL="569913" indent="-569913">
              <a:spcBef>
                <a:spcPts val="800"/>
              </a:spcBef>
              <a:buFont typeface="Times New Roman" pitchFamily="16" charset="0"/>
              <a:buNone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/>
            </a:pPr>
            <a:endParaRPr lang="es-CO" sz="3200" b="1" dirty="0">
              <a:latin typeface="Times New Roman" pitchFamily="16" charset="0"/>
            </a:endParaRPr>
          </a:p>
          <a:p>
            <a:pPr marL="569913" indent="-569913">
              <a:spcBef>
                <a:spcPts val="800"/>
              </a:spcBef>
              <a:buFont typeface="Times New Roman" pitchFamily="16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/>
            </a:pPr>
            <a:r>
              <a:rPr lang="es-ES" sz="3200" b="1" dirty="0">
                <a:latin typeface="Times New Roman" pitchFamily="16" charset="0"/>
              </a:rPr>
              <a:t>Convolución</a:t>
            </a:r>
          </a:p>
          <a:p>
            <a:pPr marL="0" indent="0">
              <a:spcBef>
                <a:spcPts val="800"/>
              </a:spcBef>
              <a:buFont typeface="Times New Roman" pitchFamily="16" charset="0"/>
              <a:buNone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/>
            </a:pPr>
            <a:endParaRPr lang="es-CO" sz="3200" b="1" dirty="0">
              <a:latin typeface="Times New Roman" pitchFamily="16" charset="0"/>
            </a:endParaRPr>
          </a:p>
          <a:p>
            <a:pPr marL="569913" indent="-569913">
              <a:spcBef>
                <a:spcPts val="800"/>
              </a:spcBef>
              <a:buClrTx/>
              <a:buFontTx/>
              <a:buNone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/>
            </a:pPr>
            <a:endParaRPr lang="es-CO" sz="3200" b="1" dirty="0">
              <a:latin typeface="Times New Roman" pitchFamily="16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7BE9704-D5D7-4F21-8441-608A46C84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graphicFrame>
        <p:nvGraphicFramePr>
          <p:cNvPr id="34821" name="Object 4">
            <a:extLst>
              <a:ext uri="{FF2B5EF4-FFF2-40B4-BE49-F238E27FC236}">
                <a16:creationId xmlns:a16="http://schemas.microsoft.com/office/drawing/2014/main" id="{F376C667-08DD-4070-8F5B-6193B7656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0" y="2359025"/>
          <a:ext cx="33385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5" r:id="rId4" imgW="491360" imgH="393589" progId="">
                  <p:embed/>
                </p:oleObj>
              </mc:Choice>
              <mc:Fallback>
                <p:oleObj r:id="rId4" imgW="491360" imgH="39358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359025"/>
                        <a:ext cx="33385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5">
            <a:extLst>
              <a:ext uri="{FF2B5EF4-FFF2-40B4-BE49-F238E27FC236}">
                <a16:creationId xmlns:a16="http://schemas.microsoft.com/office/drawing/2014/main" id="{8353B22D-1C06-4B92-B2EC-53139AFC9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3700" y="4937125"/>
          <a:ext cx="228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6" r:id="rId6" imgW="114150" imgH="215612" progId="">
                  <p:embed/>
                </p:oleObj>
              </mc:Choice>
              <mc:Fallback>
                <p:oleObj r:id="rId6" imgW="114150" imgH="21561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4937125"/>
                        <a:ext cx="228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6">
            <a:extLst>
              <a:ext uri="{FF2B5EF4-FFF2-40B4-BE49-F238E27FC236}">
                <a16:creationId xmlns:a16="http://schemas.microsoft.com/office/drawing/2014/main" id="{14962C12-F842-49D2-8D20-73C9694A7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463" y="4292600"/>
          <a:ext cx="56372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" r:id="rId8" imgW="491505" imgH="228600" progId="">
                  <p:embed/>
                </p:oleObj>
              </mc:Choice>
              <mc:Fallback>
                <p:oleObj r:id="rId8" imgW="491505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4292600"/>
                        <a:ext cx="56372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8E9A51DB-410E-4C30-999E-AED108BBBB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1542"/>
            <a:ext cx="8228013" cy="1373187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CO" sz="3600" dirty="0"/>
              <a:t>Propiedades de la </a:t>
            </a:r>
            <a:r>
              <a:rPr lang="es-CO" altLang="es-CO" sz="3600" dirty="0"/>
              <a:t>Transformada de </a:t>
            </a:r>
            <a:r>
              <a:rPr lang="es-CO" altLang="es-CO" sz="3600" dirty="0" err="1"/>
              <a:t>fourier</a:t>
            </a:r>
            <a:r>
              <a:rPr lang="es-CO" altLang="es-CO" sz="3600" dirty="0"/>
              <a:t> en tiempo discreto DTFT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FE0A493-33C6-49D4-BB28-1925D5884B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313"/>
            <a:ext cx="8291513" cy="1873250"/>
          </a:xfr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 b="1" dirty="0">
                <a:latin typeface="Times New Roman" panose="02020603050405020304" pitchFamily="18" charset="0"/>
              </a:rPr>
              <a:t>DTFT de señales periódicas:</a:t>
            </a: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868" name="Object 3">
            <a:extLst>
              <a:ext uri="{FF2B5EF4-FFF2-40B4-BE49-F238E27FC236}">
                <a16:creationId xmlns:a16="http://schemas.microsoft.com/office/drawing/2014/main" id="{902DE3FC-FBFB-4710-BBCF-B22C2D069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060575"/>
          <a:ext cx="6242050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r:id="rId4" imgW="491441" imgH="491441" progId="">
                  <p:embed/>
                </p:oleObj>
              </mc:Choice>
              <mc:Fallback>
                <p:oleObj r:id="rId4" imgW="491441" imgH="491441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60575"/>
                        <a:ext cx="6242050" cy="413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4">
            <a:extLst>
              <a:ext uri="{FF2B5EF4-FFF2-40B4-BE49-F238E27FC236}">
                <a16:creationId xmlns:a16="http://schemas.microsoft.com/office/drawing/2014/main" id="{14A6CA30-B5AC-47CE-B05A-06FE049BB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589588"/>
          <a:ext cx="18716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r:id="rId6" imgW="491368" imgH="228536" progId="">
                  <p:embed/>
                </p:oleObj>
              </mc:Choice>
              <mc:Fallback>
                <p:oleObj r:id="rId6" imgW="491368" imgH="22853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589588"/>
                        <a:ext cx="18716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5">
            <a:extLst>
              <a:ext uri="{FF2B5EF4-FFF2-40B4-BE49-F238E27FC236}">
                <a16:creationId xmlns:a16="http://schemas.microsoft.com/office/drawing/2014/main" id="{66812C0E-D3D2-4D75-BBB4-A47A4B6A7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3038" y="6257925"/>
          <a:ext cx="3143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4" r:id="rId8" imgW="491352" imgH="203142" progId="">
                  <p:embed/>
                </p:oleObj>
              </mc:Choice>
              <mc:Fallback>
                <p:oleObj r:id="rId8" imgW="491352" imgH="20314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6257925"/>
                        <a:ext cx="31432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17DB2E4-E2AD-4556-8AB9-175CF52D0953}"/>
              </a:ext>
            </a:extLst>
          </p:cNvPr>
          <p:cNvCxnSpPr/>
          <p:nvPr/>
        </p:nvCxnSpPr>
        <p:spPr bwMode="auto">
          <a:xfrm flipV="1">
            <a:off x="4284663" y="2060575"/>
            <a:ext cx="1571625" cy="3603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D8A2DC0-136A-4927-A9B0-B34D3117DF73}"/>
              </a:ext>
            </a:extLst>
          </p:cNvPr>
          <p:cNvSpPr txBox="1"/>
          <p:nvPr/>
        </p:nvSpPr>
        <p:spPr>
          <a:xfrm>
            <a:off x="5878950" y="1815584"/>
            <a:ext cx="64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Es 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2FBB1704-960F-4B67-8CB3-F0076B786B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O" altLang="es-CO" sz="3600" dirty="0"/>
              <a:t>Transformada discreta de Fourier</a:t>
            </a:r>
            <a:br>
              <a:rPr lang="es-CO" altLang="es-CO" sz="3600" dirty="0"/>
            </a:br>
            <a:r>
              <a:rPr lang="es-CO" altLang="es-CO" sz="3600" dirty="0"/>
              <a:t>DFT</a:t>
            </a:r>
          </a:p>
        </p:txBody>
      </p:sp>
      <p:graphicFrame>
        <p:nvGraphicFramePr>
          <p:cNvPr id="38915" name="Object 2">
            <a:extLst>
              <a:ext uri="{FF2B5EF4-FFF2-40B4-BE49-F238E27FC236}">
                <a16:creationId xmlns:a16="http://schemas.microsoft.com/office/drawing/2014/main" id="{F6AD273C-C5B8-487B-99B7-51FD6EA89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773238"/>
          <a:ext cx="2808287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8" r:id="rId4" imgW="491336" imgH="444342" progId="">
                  <p:embed/>
                </p:oleObj>
              </mc:Choice>
              <mc:Fallback>
                <p:oleObj r:id="rId4" imgW="491336" imgH="44434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2808287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3">
            <a:extLst>
              <a:ext uri="{FF2B5EF4-FFF2-40B4-BE49-F238E27FC236}">
                <a16:creationId xmlns:a16="http://schemas.microsoft.com/office/drawing/2014/main" id="{302C94CB-F49C-4DFC-9F3A-61E9B6D40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852738"/>
          <a:ext cx="29511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9" r:id="rId6" imgW="491360" imgH="444364" progId="">
                  <p:embed/>
                </p:oleObj>
              </mc:Choice>
              <mc:Fallback>
                <p:oleObj r:id="rId6" imgW="491360" imgH="44436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2738"/>
                        <a:ext cx="29511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4">
            <a:extLst>
              <a:ext uri="{FF2B5EF4-FFF2-40B4-BE49-F238E27FC236}">
                <a16:creationId xmlns:a16="http://schemas.microsoft.com/office/drawing/2014/main" id="{D9F92350-C9E4-4C98-9116-3C6E46A27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700213"/>
          <a:ext cx="432117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" r:id="rId8" imgW="491481" imgH="491481" progId="">
                  <p:embed/>
                </p:oleObj>
              </mc:Choice>
              <mc:Fallback>
                <p:oleObj r:id="rId8" imgW="491481" imgH="49148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700213"/>
                        <a:ext cx="4321175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5">
            <a:extLst>
              <a:ext uri="{FF2B5EF4-FFF2-40B4-BE49-F238E27FC236}">
                <a16:creationId xmlns:a16="http://schemas.microsoft.com/office/drawing/2014/main" id="{8EA6763C-6C3B-4B09-815D-0D14E6697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149725"/>
            <a:ext cx="7848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CO" altLang="es-CO" sz="1800"/>
              <a:t>Se pretende encontrar la transformada de fourier de la secuencia discreta</a:t>
            </a:r>
          </a:p>
        </p:txBody>
      </p:sp>
      <p:graphicFrame>
        <p:nvGraphicFramePr>
          <p:cNvPr id="38919" name="Object 6">
            <a:extLst>
              <a:ext uri="{FF2B5EF4-FFF2-40B4-BE49-F238E27FC236}">
                <a16:creationId xmlns:a16="http://schemas.microsoft.com/office/drawing/2014/main" id="{BF47D1B4-B10B-48AF-B89E-0825CA11F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652963"/>
          <a:ext cx="66135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1" r:id="rId10" imgW="491457" imgH="457155" progId="">
                  <p:embed/>
                </p:oleObj>
              </mc:Choice>
              <mc:Fallback>
                <p:oleObj r:id="rId10" imgW="491457" imgH="45715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52963"/>
                        <a:ext cx="66135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CD08CCCC-5449-428C-BF4A-5048C66DE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CO" altLang="es-CO" sz="4200">
                <a:solidFill>
                  <a:srgbClr val="006633"/>
                </a:solidFill>
                <a:latin typeface="Garamond" panose="02020404030301010803" pitchFamily="18" charset="0"/>
              </a:rPr>
              <a:t>Objetivos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CFF6647-0C9F-4EEE-AA5C-425D15AC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CC9900"/>
              </a:buClr>
              <a:buFont typeface="Times New Roman" panose="02020603050405020304" pitchFamily="18" charset="0"/>
              <a:buAutoNum type="arabicPeriod"/>
            </a:pPr>
            <a:r>
              <a:rPr lang="es-ES" altLang="es-CO">
                <a:cs typeface="Times New Roman" panose="02020603050405020304" pitchFamily="18" charset="0"/>
              </a:rPr>
              <a:t>Definir la DTFT y estudiar algunas de sus propiedades.</a:t>
            </a:r>
          </a:p>
          <a:p>
            <a:pPr algn="just" eaLnBrk="1" hangingPunct="1">
              <a:buClr>
                <a:srgbClr val="CC9900"/>
              </a:buClr>
              <a:buFont typeface="Times New Roman" panose="02020603050405020304" pitchFamily="18" charset="0"/>
              <a:buAutoNum type="arabicPeriod"/>
            </a:pPr>
            <a:r>
              <a:rPr lang="es-ES" altLang="es-CO">
                <a:cs typeface="Times New Roman" panose="02020603050405020304" pitchFamily="18" charset="0"/>
              </a:rPr>
              <a:t>Analizar señales y SLIT discretos utilizando la transformada de Fourier.</a:t>
            </a:r>
          </a:p>
          <a:p>
            <a:pPr algn="just" eaLnBrk="1" hangingPunct="1">
              <a:buClr>
                <a:srgbClr val="CC9900"/>
              </a:buClr>
              <a:buFont typeface="Times New Roman" panose="02020603050405020304" pitchFamily="18" charset="0"/>
              <a:buAutoNum type="arabicPeriod"/>
            </a:pPr>
            <a:r>
              <a:rPr lang="es-ES" altLang="es-CO">
                <a:cs typeface="Times New Roman" panose="02020603050405020304" pitchFamily="18" charset="0"/>
              </a:rPr>
              <a:t>Definir la DFT y estudiar algunas de sus propiedades.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768492CE-BD4F-4A38-A1A9-91F91FF54A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O" altLang="es-CO" sz="3600"/>
              <a:t>Transformada discreta de Fourier</a:t>
            </a:r>
            <a:br>
              <a:rPr lang="es-CO" altLang="es-CO" sz="3600"/>
            </a:br>
            <a:r>
              <a:rPr lang="es-CO" altLang="es-CO" sz="3600"/>
              <a:t>DFT</a:t>
            </a:r>
          </a:p>
        </p:txBody>
      </p:sp>
      <p:graphicFrame>
        <p:nvGraphicFramePr>
          <p:cNvPr id="40963" name="Object 2">
            <a:extLst>
              <a:ext uri="{FF2B5EF4-FFF2-40B4-BE49-F238E27FC236}">
                <a16:creationId xmlns:a16="http://schemas.microsoft.com/office/drawing/2014/main" id="{A1A4587A-81F0-49AE-B77A-7BEC41514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636838"/>
          <a:ext cx="69405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6" r:id="rId4" imgW="491473" imgH="431777" progId="">
                  <p:embed/>
                </p:oleObj>
              </mc:Choice>
              <mc:Fallback>
                <p:oleObj r:id="rId4" imgW="491473" imgH="43177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36838"/>
                        <a:ext cx="69405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3">
            <a:extLst>
              <a:ext uri="{FF2B5EF4-FFF2-40B4-BE49-F238E27FC236}">
                <a16:creationId xmlns:a16="http://schemas.microsoft.com/office/drawing/2014/main" id="{901ED521-2238-4D84-A52A-0706EB866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557338"/>
          <a:ext cx="66135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" r:id="rId6" imgW="491457" imgH="457155" progId="">
                  <p:embed/>
                </p:oleObj>
              </mc:Choice>
              <mc:Fallback>
                <p:oleObj r:id="rId6" imgW="491457" imgH="45715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7338"/>
                        <a:ext cx="66135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4">
            <a:extLst>
              <a:ext uri="{FF2B5EF4-FFF2-40B4-BE49-F238E27FC236}">
                <a16:creationId xmlns:a16="http://schemas.microsoft.com/office/drawing/2014/main" id="{1976A493-8188-4ECB-BB87-3192E7AAD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005263"/>
          <a:ext cx="6781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8" r:id="rId8" imgW="491441" imgH="431748" progId="">
                  <p:embed/>
                </p:oleObj>
              </mc:Choice>
              <mc:Fallback>
                <p:oleObj r:id="rId8" imgW="491441" imgH="431748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67818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">
            <a:extLst>
              <a:ext uri="{FF2B5EF4-FFF2-40B4-BE49-F238E27FC236}">
                <a16:creationId xmlns:a16="http://schemas.microsoft.com/office/drawing/2014/main" id="{5A34855C-58EE-40BC-B295-9F2752878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4076700"/>
          <a:ext cx="14414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9" r:id="rId10" imgW="491368" imgH="393595" progId="">
                  <p:embed/>
                </p:oleObj>
              </mc:Choice>
              <mc:Fallback>
                <p:oleObj r:id="rId10" imgW="491368" imgH="39359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076700"/>
                        <a:ext cx="14414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6">
            <a:extLst>
              <a:ext uri="{FF2B5EF4-FFF2-40B4-BE49-F238E27FC236}">
                <a16:creationId xmlns:a16="http://schemas.microsoft.com/office/drawing/2014/main" id="{B3200DAB-7D74-4A68-A02C-1BAA155C6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00663"/>
            <a:ext cx="7848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CO" altLang="es-CO" sz="1800"/>
              <a:t>Puede tomarse cualquier valor de M por practicidad se toma M=N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3BE47221-1362-43FF-B979-14518C8CEA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O" altLang="es-CO" sz="3600"/>
              <a:t>Transformada discreta de Fourier</a:t>
            </a:r>
            <a:br>
              <a:rPr lang="es-CO" altLang="es-CO" sz="3600"/>
            </a:br>
            <a:r>
              <a:rPr lang="es-CO" altLang="es-CO" sz="3600"/>
              <a:t>DFT y su inversa IDFT</a:t>
            </a:r>
          </a:p>
        </p:txBody>
      </p:sp>
      <p:graphicFrame>
        <p:nvGraphicFramePr>
          <p:cNvPr id="43011" name="Object 2">
            <a:extLst>
              <a:ext uri="{FF2B5EF4-FFF2-40B4-BE49-F238E27FC236}">
                <a16:creationId xmlns:a16="http://schemas.microsoft.com/office/drawing/2014/main" id="{F3E86599-6FFB-4E42-96A5-B519B453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773238"/>
          <a:ext cx="76327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" r:id="rId4" imgW="491441" imgH="431748" progId="">
                  <p:embed/>
                </p:oleObj>
              </mc:Choice>
              <mc:Fallback>
                <p:oleObj r:id="rId4" imgW="491441" imgH="4317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73238"/>
                        <a:ext cx="7632700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>
            <a:extLst>
              <a:ext uri="{FF2B5EF4-FFF2-40B4-BE49-F238E27FC236}">
                <a16:creationId xmlns:a16="http://schemas.microsoft.com/office/drawing/2014/main" id="{D0078668-11BC-4923-AD3E-7709C5EF1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997200"/>
          <a:ext cx="15113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4" r:id="rId6" imgW="491368" imgH="393595" progId="">
                  <p:embed/>
                </p:oleObj>
              </mc:Choice>
              <mc:Fallback>
                <p:oleObj r:id="rId6" imgW="491368" imgH="39359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97200"/>
                        <a:ext cx="15113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4">
            <a:extLst>
              <a:ext uri="{FF2B5EF4-FFF2-40B4-BE49-F238E27FC236}">
                <a16:creationId xmlns:a16="http://schemas.microsoft.com/office/drawing/2014/main" id="{7D5B557A-7200-45E9-BFC4-DED18BCE7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2997200"/>
          <a:ext cx="277336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5" r:id="rId8" imgW="491360" imgH="444364" progId="">
                  <p:embed/>
                </p:oleObj>
              </mc:Choice>
              <mc:Fallback>
                <p:oleObj r:id="rId8" imgW="491360" imgH="44436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997200"/>
                        <a:ext cx="2773362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">
            <a:extLst>
              <a:ext uri="{FF2B5EF4-FFF2-40B4-BE49-F238E27FC236}">
                <a16:creationId xmlns:a16="http://schemas.microsoft.com/office/drawing/2014/main" id="{152E85E8-46B4-4A1F-9366-4810CC2CF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005263"/>
          <a:ext cx="796925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6" r:id="rId10" imgW="491473" imgH="431777" progId="">
                  <p:embed/>
                </p:oleObj>
              </mc:Choice>
              <mc:Fallback>
                <p:oleObj r:id="rId10" imgW="491473" imgH="43177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7969250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0031894A-BAA1-4230-B18A-5E9573E953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CO" sz="3600"/>
              <a:t>Propiedades de la </a:t>
            </a:r>
            <a:r>
              <a:rPr lang="es-CO" altLang="es-CO" sz="3600"/>
              <a:t>Transformada discreta de Fourier DFT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E647C4D-FDCA-4AF9-B320-DC462F2845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5613" cy="3700463"/>
          </a:xfr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>
                <a:latin typeface="Times New Roman" panose="02020603050405020304" pitchFamily="18" charset="0"/>
              </a:rPr>
              <a:t>Usando la notación:</a:t>
            </a: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>
                <a:latin typeface="Times New Roman" panose="02020603050405020304" pitchFamily="18" charset="0"/>
              </a:rPr>
              <a:t>Y sean </a:t>
            </a:r>
          </a:p>
        </p:txBody>
      </p:sp>
      <p:graphicFrame>
        <p:nvGraphicFramePr>
          <p:cNvPr id="45060" name="Object 3">
            <a:extLst>
              <a:ext uri="{FF2B5EF4-FFF2-40B4-BE49-F238E27FC236}">
                <a16:creationId xmlns:a16="http://schemas.microsoft.com/office/drawing/2014/main" id="{DE673C2C-C805-4B97-95F4-C6F87E34B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346325"/>
          <a:ext cx="28813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5" r:id="rId4" imgW="491457" imgH="368259" progId="">
                  <p:embed/>
                </p:oleObj>
              </mc:Choice>
              <mc:Fallback>
                <p:oleObj r:id="rId4" imgW="491457" imgH="368259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346325"/>
                        <a:ext cx="28813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4">
            <a:extLst>
              <a:ext uri="{FF2B5EF4-FFF2-40B4-BE49-F238E27FC236}">
                <a16:creationId xmlns:a16="http://schemas.microsoft.com/office/drawing/2014/main" id="{F6C2A9A5-9BF5-4BFB-8DAF-EBC9F5A2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graphicFrame>
        <p:nvGraphicFramePr>
          <p:cNvPr id="45062" name="Object 5">
            <a:extLst>
              <a:ext uri="{FF2B5EF4-FFF2-40B4-BE49-F238E27FC236}">
                <a16:creationId xmlns:a16="http://schemas.microsoft.com/office/drawing/2014/main" id="{ECADA454-7EDC-41D3-930E-3EF9AEB7C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325" y="4365625"/>
          <a:ext cx="32432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6" r:id="rId6" imgW="491416" imgH="228559" progId="">
                  <p:embed/>
                </p:oleObj>
              </mc:Choice>
              <mc:Fallback>
                <p:oleObj r:id="rId6" imgW="491416" imgH="22855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365625"/>
                        <a:ext cx="32432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6">
            <a:extLst>
              <a:ext uri="{FF2B5EF4-FFF2-40B4-BE49-F238E27FC236}">
                <a16:creationId xmlns:a16="http://schemas.microsoft.com/office/drawing/2014/main" id="{680C74E6-BD67-43D3-BB54-F79D3FB86C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9650" y="4365625"/>
          <a:ext cx="29305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7" r:id="rId8" imgW="491481" imgH="228589" progId="">
                  <p:embed/>
                </p:oleObj>
              </mc:Choice>
              <mc:Fallback>
                <p:oleObj r:id="rId8" imgW="491481" imgH="228589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365625"/>
                        <a:ext cx="29305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2E205C29-5B77-4C84-8B6E-B02BF4A89B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CO" sz="3600"/>
              <a:t>Propiedades de la </a:t>
            </a:r>
            <a:r>
              <a:rPr lang="es-CO" altLang="es-CO" sz="3600"/>
              <a:t>Transformada discreta de Fourier DFT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D77C3CD-456C-4E59-BF62-2F7D3ADA5B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18488" cy="4529138"/>
          </a:xfrm>
        </p:spPr>
        <p:txBody>
          <a:bodyPr/>
          <a:lstStyle/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CO" altLang="es-CO" sz="3200" b="1" dirty="0">
                <a:latin typeface="Times New Roman" panose="02020603050405020304" pitchFamily="18" charset="0"/>
              </a:rPr>
              <a:t>Periodicidad</a:t>
            </a: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ES" altLang="es-CO" sz="3200" b="1" dirty="0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ES" altLang="es-CO" sz="3200" b="1" dirty="0">
                <a:latin typeface="Times New Roman" panose="02020603050405020304" pitchFamily="18" charset="0"/>
              </a:rPr>
              <a:t>Linealidad:</a:t>
            </a: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 dirty="0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 dirty="0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ES" altLang="es-CO" sz="3200" b="1" dirty="0">
                <a:latin typeface="Times New Roman" panose="02020603050405020304" pitchFamily="18" charset="0"/>
              </a:rPr>
              <a:t>Desplazamiento en n, n</a:t>
            </a:r>
            <a:r>
              <a:rPr lang="es-ES" altLang="es-CO" sz="2400" b="1" dirty="0">
                <a:latin typeface="Times New Roman" panose="02020603050405020304" pitchFamily="18" charset="0"/>
              </a:rPr>
              <a:t>o</a:t>
            </a:r>
            <a:r>
              <a:rPr lang="es-ES" altLang="es-CO" sz="3200" b="1" dirty="0">
                <a:latin typeface="Times New Roman" panose="02020603050405020304" pitchFamily="18" charset="0"/>
              </a:rPr>
              <a:t> circular:</a:t>
            </a: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ES" altLang="es-CO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7108" name="Object 3">
            <a:extLst>
              <a:ext uri="{FF2B5EF4-FFF2-40B4-BE49-F238E27FC236}">
                <a16:creationId xmlns:a16="http://schemas.microsoft.com/office/drawing/2014/main" id="{CC96B14E-60E8-4FF4-AA61-9D4A34BD8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500438"/>
          <a:ext cx="85121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r:id="rId4" imgW="491481" imgH="228589" progId="">
                  <p:embed/>
                </p:oleObj>
              </mc:Choice>
              <mc:Fallback>
                <p:oleObj r:id="rId4" imgW="491481" imgH="228589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500438"/>
                        <a:ext cx="85121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4">
            <a:extLst>
              <a:ext uri="{FF2B5EF4-FFF2-40B4-BE49-F238E27FC236}">
                <a16:creationId xmlns:a16="http://schemas.microsoft.com/office/drawing/2014/main" id="{E4638383-92D5-4E35-9346-77CD1E7DF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086350"/>
          <a:ext cx="51387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6" imgW="1841500" imgH="342900" progId="Equation.3">
                  <p:embed/>
                </p:oleObj>
              </mc:Choice>
              <mc:Fallback>
                <p:oleObj name="Equation" r:id="rId6" imgW="18415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86350"/>
                        <a:ext cx="513873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E56F3FB-BD43-4874-8580-373067321FFE}"/>
                  </a:ext>
                </a:extLst>
              </p:cNvPr>
              <p:cNvSpPr txBox="1"/>
              <p:nvPr/>
            </p:nvSpPr>
            <p:spPr>
              <a:xfrm>
                <a:off x="2902779" y="2147569"/>
                <a:ext cx="30653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CO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E56F3FB-BD43-4874-8580-373067321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79" y="2147569"/>
                <a:ext cx="306539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111A8170-27BE-4A2C-99CB-A717573EE6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CO" sz="3600"/>
              <a:t>Propiedades de la </a:t>
            </a:r>
            <a:r>
              <a:rPr lang="es-CO" altLang="es-CO" sz="3600"/>
              <a:t>Transformada discreta de Fourier DFT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157A8DD-B003-4886-AF32-7AFA4B6A61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91513" cy="4529138"/>
          </a:xfrm>
        </p:spPr>
        <p:txBody>
          <a:bodyPr/>
          <a:lstStyle/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CO" altLang="es-CO" sz="3200" b="1">
                <a:latin typeface="Times New Roman" panose="02020603050405020304" pitchFamily="18" charset="0"/>
              </a:rPr>
              <a:t>IDFT inversión alternativa “y rápida”</a:t>
            </a: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ES" altLang="es-CO" sz="3200" b="1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ES" altLang="es-CO" sz="3200" b="1">
                <a:latin typeface="Times New Roman" panose="02020603050405020304" pitchFamily="18" charset="0"/>
              </a:rPr>
              <a:t>Convolución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207C8D0-32C2-4707-A6BD-E775D46C1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A044B705-CFCF-41D5-A2FC-D2EC6D94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graphicFrame>
        <p:nvGraphicFramePr>
          <p:cNvPr id="49158" name="Object 5">
            <a:extLst>
              <a:ext uri="{FF2B5EF4-FFF2-40B4-BE49-F238E27FC236}">
                <a16:creationId xmlns:a16="http://schemas.microsoft.com/office/drawing/2014/main" id="{9D63A4F3-D7DC-4924-B484-9474FA0A8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9038" y="4581525"/>
          <a:ext cx="44370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r:id="rId4" imgW="491432" imgH="431741" progId="">
                  <p:embed/>
                </p:oleObj>
              </mc:Choice>
              <mc:Fallback>
                <p:oleObj r:id="rId4" imgW="491432" imgH="43174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581525"/>
                        <a:ext cx="44370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6">
            <a:extLst>
              <a:ext uri="{FF2B5EF4-FFF2-40B4-BE49-F238E27FC236}">
                <a16:creationId xmlns:a16="http://schemas.microsoft.com/office/drawing/2014/main" id="{30931AD5-4E6F-4327-BD41-64B87ABCE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276475"/>
          <a:ext cx="38258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4" r:id="rId6" imgW="491441" imgH="393653" progId="">
                  <p:embed/>
                </p:oleObj>
              </mc:Choice>
              <mc:Fallback>
                <p:oleObj r:id="rId6" imgW="491441" imgH="39365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76475"/>
                        <a:ext cx="382587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7">
            <a:extLst>
              <a:ext uri="{FF2B5EF4-FFF2-40B4-BE49-F238E27FC236}">
                <a16:creationId xmlns:a16="http://schemas.microsoft.com/office/drawing/2014/main" id="{BF0FB190-350C-4FFD-AAB6-E8CDA4731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2492375"/>
          <a:ext cx="16922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5" r:id="rId8" imgW="491457" imgH="368259" progId="">
                  <p:embed/>
                </p:oleObj>
              </mc:Choice>
              <mc:Fallback>
                <p:oleObj r:id="rId8" imgW="491457" imgH="36825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492375"/>
                        <a:ext cx="16922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Box 1">
            <a:extLst>
              <a:ext uri="{FF2B5EF4-FFF2-40B4-BE49-F238E27FC236}">
                <a16:creationId xmlns:a16="http://schemas.microsoft.com/office/drawing/2014/main" id="{3469D812-95C2-40C8-A4F2-BBB66EBF5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595938"/>
            <a:ext cx="7343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CO" altLang="es-CO">
                <a:solidFill>
                  <a:schemeClr val="tx1"/>
                </a:solidFill>
              </a:rPr>
              <a:t>Que corresponde a la convolución periódica de las señales.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8E7D8D22-BA71-41CC-8D1C-7EC0488BE2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CO" sz="3600"/>
              <a:t>Convolución lineal mediante la </a:t>
            </a:r>
            <a:r>
              <a:rPr lang="es-CO" altLang="es-CO" sz="3600"/>
              <a:t> DFT</a:t>
            </a:r>
          </a:p>
        </p:txBody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id="{C8E367A3-BEC3-4062-9C52-6B8510A38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704137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CO" altLang="es-CO" sz="1800"/>
              <a:t>Para realizar la convolución lineal de dos secuencias x(n) de longitud N y y(n) de longitud M mediante la DFT, se deben seguir los siguientes pasos:</a:t>
            </a:r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2F3524F4-FB12-4CA3-B21B-D809AA15D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7704137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CO" altLang="es-CO" sz="1800"/>
              <a:t>1. Se expanden al final de las dos secuencias con ceros de tal manera que tengan una nueva longitud K que cumpla:</a:t>
            </a:r>
          </a:p>
        </p:txBody>
      </p:sp>
      <p:graphicFrame>
        <p:nvGraphicFramePr>
          <p:cNvPr id="51205" name="Object 4">
            <a:extLst>
              <a:ext uri="{FF2B5EF4-FFF2-40B4-BE49-F238E27FC236}">
                <a16:creationId xmlns:a16="http://schemas.microsoft.com/office/drawing/2014/main" id="{8A08D025-62EF-40B8-B95A-1DD69DBB2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3284538"/>
          <a:ext cx="20574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8" r:id="rId4" imgW="491328" imgH="177731" progId="">
                  <p:embed/>
                </p:oleObj>
              </mc:Choice>
              <mc:Fallback>
                <p:oleObj r:id="rId4" imgW="491328" imgH="17773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284538"/>
                        <a:ext cx="20574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5">
            <a:extLst>
              <a:ext uri="{FF2B5EF4-FFF2-40B4-BE49-F238E27FC236}">
                <a16:creationId xmlns:a16="http://schemas.microsoft.com/office/drawing/2014/main" id="{B44BDFC6-C1F3-45BC-AA92-5980BF2BB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860800"/>
            <a:ext cx="77041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CO" altLang="es-CO" sz="1800" dirty="0"/>
              <a:t>2. Con estas nuevas secuencias          y          se calcula:</a:t>
            </a:r>
          </a:p>
        </p:txBody>
      </p:sp>
      <p:graphicFrame>
        <p:nvGraphicFramePr>
          <p:cNvPr id="51207" name="Object 6">
            <a:extLst>
              <a:ext uri="{FF2B5EF4-FFF2-40B4-BE49-F238E27FC236}">
                <a16:creationId xmlns:a16="http://schemas.microsoft.com/office/drawing/2014/main" id="{9F15FA43-C702-4DD6-B4C6-F1BB78DA3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8588" y="4797425"/>
          <a:ext cx="39338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9" r:id="rId6" imgW="491441" imgH="228570" progId="">
                  <p:embed/>
                </p:oleObj>
              </mc:Choice>
              <mc:Fallback>
                <p:oleObj r:id="rId6" imgW="491441" imgH="22857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4797425"/>
                        <a:ext cx="39338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7">
            <a:extLst>
              <a:ext uri="{FF2B5EF4-FFF2-40B4-BE49-F238E27FC236}">
                <a16:creationId xmlns:a16="http://schemas.microsoft.com/office/drawing/2014/main" id="{B136354C-DDD2-4549-AA2B-6E1072DC4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933825"/>
          <a:ext cx="5207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" r:id="rId8" imgW="380925" imgH="228555" progId="">
                  <p:embed/>
                </p:oleObj>
              </mc:Choice>
              <mc:Fallback>
                <p:oleObj r:id="rId8" imgW="380925" imgH="228555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933825"/>
                        <a:ext cx="5207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8">
            <a:extLst>
              <a:ext uri="{FF2B5EF4-FFF2-40B4-BE49-F238E27FC236}">
                <a16:creationId xmlns:a16="http://schemas.microsoft.com/office/drawing/2014/main" id="{5262C181-82D3-4023-A8CC-A96199E83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933825"/>
          <a:ext cx="5032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1" r:id="rId10" imgW="368283" imgH="228593" progId="">
                  <p:embed/>
                </p:oleObj>
              </mc:Choice>
              <mc:Fallback>
                <p:oleObj r:id="rId10" imgW="368283" imgH="228593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933825"/>
                        <a:ext cx="5032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400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39B8A674-6514-49FE-A44F-97055C225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CO" altLang="es-CO" sz="4200">
                <a:solidFill>
                  <a:srgbClr val="006633"/>
                </a:solidFill>
                <a:latin typeface="Garamond" panose="02020404030301010803" pitchFamily="18" charset="0"/>
              </a:rPr>
              <a:t>Referencias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98567D94-D32D-4D3E-AE3F-F9453C5EE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00200"/>
            <a:ext cx="8207375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s-CO" altLang="es-CO" sz="2600" i="1" dirty="0"/>
              <a:t>Señales y sistemas continuos y discretos, </a:t>
            </a:r>
            <a:r>
              <a:rPr lang="es-CO" altLang="es-CO" sz="2600" i="1" dirty="0" err="1"/>
              <a:t>Soliman</a:t>
            </a:r>
            <a:r>
              <a:rPr lang="es-CO" altLang="es-CO" sz="2600" i="1" dirty="0"/>
              <a:t>. S y </a:t>
            </a:r>
            <a:r>
              <a:rPr lang="es-CO" altLang="es-CO" sz="2600" i="1" dirty="0" err="1"/>
              <a:t>Srinath</a:t>
            </a:r>
            <a:r>
              <a:rPr lang="es-CO" altLang="es-CO" sz="2600" i="1" dirty="0"/>
              <a:t>. M. 2ª edición </a:t>
            </a:r>
            <a:r>
              <a:rPr lang="es-CO" altLang="es-CO" sz="2600" i="1" dirty="0" err="1"/>
              <a:t>cap</a:t>
            </a:r>
            <a:r>
              <a:rPr lang="es-CO" altLang="es-CO" sz="2600" i="1" dirty="0"/>
              <a:t> 7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s-CO" altLang="es-CO" sz="2600" i="1" dirty="0"/>
              <a:t>Señales y sistemas ,Oppenheim, </a:t>
            </a:r>
            <a:r>
              <a:rPr lang="es-CO" altLang="es-CO" sz="2600" i="1" dirty="0" err="1"/>
              <a:t>alan</a:t>
            </a:r>
            <a:r>
              <a:rPr lang="es-CO" altLang="es-CO" sz="2600" i="1" dirty="0"/>
              <a:t> </a:t>
            </a:r>
            <a:r>
              <a:rPr lang="es-CO" altLang="es-CO" sz="2600" i="1" dirty="0" err="1"/>
              <a:t>cap</a:t>
            </a:r>
            <a:r>
              <a:rPr lang="es-CO" altLang="es-CO" sz="2600" i="1" dirty="0"/>
              <a:t>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E2BDDB2-F935-4946-B172-78A0F5936B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O" altLang="es-CO" sz="3600"/>
              <a:t>Desarrollo en serie de fourier de señales discretas y periódicas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69B5-F6F0-4D6C-B75D-A2073D5F64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205038"/>
            <a:ext cx="8208963" cy="4013200"/>
          </a:xfrm>
        </p:spPr>
        <p:txBody>
          <a:bodyPr/>
          <a:lstStyle/>
          <a:p>
            <a:pPr marL="341313" indent="-341313" algn="just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>
                <a:latin typeface="Times New Roman" panose="02020603050405020304" pitchFamily="18" charset="0"/>
              </a:rPr>
              <a:t>Una señal en tiempo discreto es periódica de periodo N si:</a:t>
            </a:r>
          </a:p>
          <a:p>
            <a:pPr marL="341313" indent="-341313" algn="just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  <a:p>
            <a:pPr marL="341313" indent="-341313" algn="just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  <a:p>
            <a:pPr marL="341313" indent="-341313" algn="just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>
                <a:latin typeface="Times New Roman" panose="02020603050405020304" pitchFamily="18" charset="0"/>
              </a:rPr>
              <a:t>Donde N es un entero positivo</a:t>
            </a: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</p:txBody>
      </p:sp>
      <p:graphicFrame>
        <p:nvGraphicFramePr>
          <p:cNvPr id="8196" name="Object 3">
            <a:extLst>
              <a:ext uri="{FF2B5EF4-FFF2-40B4-BE49-F238E27FC236}">
                <a16:creationId xmlns:a16="http://schemas.microsoft.com/office/drawing/2014/main" id="{2D1A5926-B762-447F-8943-6A70DF216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3500438"/>
          <a:ext cx="21748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r:id="rId4" imgW="491336" imgH="203135" progId="">
                  <p:embed/>
                </p:oleObj>
              </mc:Choice>
              <mc:Fallback>
                <p:oleObj r:id="rId4" imgW="491336" imgH="20313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500438"/>
                        <a:ext cx="21748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FB0E70F9-BAE0-4C47-994B-D3817F6F5B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4775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O" altLang="es-CO" dirty="0"/>
              <a:t>Representaciones ortogonales de señales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2">
                <a:extLst>
                  <a:ext uri="{FF2B5EF4-FFF2-40B4-BE49-F238E27FC236}">
                    <a16:creationId xmlns:a16="http://schemas.microsoft.com/office/drawing/2014/main" id="{8F1121D6-9921-4C35-BD5B-DEBD60A05EA6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68313" y="1628775"/>
                <a:ext cx="8218487" cy="4565650"/>
              </a:xfrm>
            </p:spPr>
            <p:txBody>
              <a:bodyPr/>
              <a:lstStyle/>
              <a:p>
                <a:pPr marL="341313" indent="-341313">
                  <a:spcBef>
                    <a:spcPts val="600"/>
                  </a:spcBef>
                  <a:buFont typeface="Times New Roman" panose="02020603050405020304" pitchFamily="18" charset="0"/>
                  <a:buChar char="•"/>
                  <a:tabLst>
                    <a:tab pos="341313" algn="l"/>
                    <a:tab pos="446088" algn="l"/>
                    <a:tab pos="895350" algn="l"/>
                    <a:tab pos="1344613" algn="l"/>
                    <a:tab pos="1793875" algn="l"/>
                    <a:tab pos="2243138" algn="l"/>
                    <a:tab pos="2692400" algn="l"/>
                    <a:tab pos="3141663" algn="l"/>
                    <a:tab pos="3590925" algn="l"/>
                    <a:tab pos="4040188" algn="l"/>
                    <a:tab pos="4489450" algn="l"/>
                    <a:tab pos="4938713" algn="l"/>
                    <a:tab pos="5387975" algn="l"/>
                    <a:tab pos="5837238" algn="l"/>
                    <a:tab pos="6286500" algn="l"/>
                    <a:tab pos="6735763" algn="l"/>
                    <a:tab pos="7185025" algn="l"/>
                    <a:tab pos="7634288" algn="l"/>
                    <a:tab pos="8083550" algn="l"/>
                    <a:tab pos="8532813" algn="l"/>
                    <a:tab pos="8982075" algn="l"/>
                  </a:tabLst>
                </a:pPr>
                <a:r>
                  <a:rPr lang="es-CO" altLang="es-CO" sz="2400" dirty="0">
                    <a:latin typeface="Times New Roman" panose="02020603050405020304" pitchFamily="18" charset="0"/>
                  </a:rPr>
                  <a:t>Los Conjuntos ortogonales y ortonormales, producen desarrollos en series de señales simples.</a:t>
                </a:r>
              </a:p>
              <a:p>
                <a:pPr marL="341313" indent="-341313">
                  <a:spcBef>
                    <a:spcPts val="600"/>
                  </a:spcBef>
                  <a:tabLst>
                    <a:tab pos="341313" algn="l"/>
                    <a:tab pos="446088" algn="l"/>
                    <a:tab pos="895350" algn="l"/>
                    <a:tab pos="1344613" algn="l"/>
                    <a:tab pos="1793875" algn="l"/>
                    <a:tab pos="2243138" algn="l"/>
                    <a:tab pos="2692400" algn="l"/>
                    <a:tab pos="3141663" algn="l"/>
                    <a:tab pos="3590925" algn="l"/>
                    <a:tab pos="4040188" algn="l"/>
                    <a:tab pos="4489450" algn="l"/>
                    <a:tab pos="4938713" algn="l"/>
                    <a:tab pos="5387975" algn="l"/>
                    <a:tab pos="5837238" algn="l"/>
                    <a:tab pos="6286500" algn="l"/>
                    <a:tab pos="6735763" algn="l"/>
                    <a:tab pos="7185025" algn="l"/>
                    <a:tab pos="7634288" algn="l"/>
                    <a:tab pos="8083550" algn="l"/>
                    <a:tab pos="8532813" algn="l"/>
                    <a:tab pos="8982075" algn="l"/>
                  </a:tabLst>
                </a:pPr>
                <a:endParaRPr lang="es-CO" altLang="es-CO" sz="2400" dirty="0">
                  <a:latin typeface="Times New Roman" panose="02020603050405020304" pitchFamily="18" charset="0"/>
                </a:endParaRPr>
              </a:p>
              <a:p>
                <a:pPr marL="341313" indent="-341313">
                  <a:spcBef>
                    <a:spcPts val="600"/>
                  </a:spcBef>
                  <a:tabLst>
                    <a:tab pos="341313" algn="l"/>
                    <a:tab pos="446088" algn="l"/>
                    <a:tab pos="895350" algn="l"/>
                    <a:tab pos="1344613" algn="l"/>
                    <a:tab pos="1793875" algn="l"/>
                    <a:tab pos="2243138" algn="l"/>
                    <a:tab pos="2692400" algn="l"/>
                    <a:tab pos="3141663" algn="l"/>
                    <a:tab pos="3590925" algn="l"/>
                    <a:tab pos="4040188" algn="l"/>
                    <a:tab pos="4489450" algn="l"/>
                    <a:tab pos="4938713" algn="l"/>
                    <a:tab pos="5387975" algn="l"/>
                    <a:tab pos="5837238" algn="l"/>
                    <a:tab pos="6286500" algn="l"/>
                    <a:tab pos="6735763" algn="l"/>
                    <a:tab pos="7185025" algn="l"/>
                    <a:tab pos="7634288" algn="l"/>
                    <a:tab pos="8083550" algn="l"/>
                    <a:tab pos="8532813" algn="l"/>
                    <a:tab pos="8982075" algn="l"/>
                  </a:tabLst>
                </a:pPr>
                <a:endParaRPr lang="es-CO" altLang="es-CO" sz="2400" dirty="0">
                  <a:latin typeface="Times New Roman" panose="02020603050405020304" pitchFamily="18" charset="0"/>
                </a:endParaRPr>
              </a:p>
              <a:p>
                <a:pPr marL="341313" indent="-341313">
                  <a:spcBef>
                    <a:spcPts val="600"/>
                  </a:spcBef>
                  <a:buFont typeface="Times New Roman" panose="02020603050405020304" pitchFamily="18" charset="0"/>
                  <a:buChar char="•"/>
                  <a:tabLst>
                    <a:tab pos="341313" algn="l"/>
                    <a:tab pos="446088" algn="l"/>
                    <a:tab pos="895350" algn="l"/>
                    <a:tab pos="1344613" algn="l"/>
                    <a:tab pos="1793875" algn="l"/>
                    <a:tab pos="2243138" algn="l"/>
                    <a:tab pos="2692400" algn="l"/>
                    <a:tab pos="3141663" algn="l"/>
                    <a:tab pos="3590925" algn="l"/>
                    <a:tab pos="4040188" algn="l"/>
                    <a:tab pos="4489450" algn="l"/>
                    <a:tab pos="4938713" algn="l"/>
                    <a:tab pos="5387975" algn="l"/>
                    <a:tab pos="5837238" algn="l"/>
                    <a:tab pos="6286500" algn="l"/>
                    <a:tab pos="6735763" algn="l"/>
                    <a:tab pos="7185025" algn="l"/>
                    <a:tab pos="7634288" algn="l"/>
                    <a:tab pos="8083550" algn="l"/>
                    <a:tab pos="8532813" algn="l"/>
                    <a:tab pos="8982075" algn="l"/>
                  </a:tabLst>
                </a:pPr>
                <a:r>
                  <a:rPr lang="es-CO" altLang="es-CO" sz="2400" dirty="0">
                    <a:latin typeface="Times New Roman" panose="02020603050405020304" pitchFamily="18" charset="0"/>
                  </a:rPr>
                  <a:t>Donde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altLang="es-C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altLang="es-CO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altLang="es-CO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O" alt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CO" altLang="es-CO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alt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O" altLang="es-CO" sz="2400" b="0" i="1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s-CO" alt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alt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O" altLang="es-C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CO" altLang="es-CO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CO" altLang="es-C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altLang="es-C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O" alt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s-CO" alt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s-CO" altLang="es-CO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s-CO" altLang="es-CO" sz="2400" dirty="0">
                  <a:latin typeface="Times New Roman" panose="02020603050405020304" pitchFamily="18" charset="0"/>
                </a:endParaRPr>
              </a:p>
              <a:p>
                <a:pPr marL="341313" indent="-341313">
                  <a:spcBef>
                    <a:spcPts val="600"/>
                  </a:spcBef>
                  <a:buClrTx/>
                  <a:buSzTx/>
                  <a:buFontTx/>
                  <a:buNone/>
                  <a:tabLst>
                    <a:tab pos="341313" algn="l"/>
                    <a:tab pos="446088" algn="l"/>
                    <a:tab pos="895350" algn="l"/>
                    <a:tab pos="1344613" algn="l"/>
                    <a:tab pos="1793875" algn="l"/>
                    <a:tab pos="2243138" algn="l"/>
                    <a:tab pos="2692400" algn="l"/>
                    <a:tab pos="3141663" algn="l"/>
                    <a:tab pos="3590925" algn="l"/>
                    <a:tab pos="4040188" algn="l"/>
                    <a:tab pos="4489450" algn="l"/>
                    <a:tab pos="4938713" algn="l"/>
                    <a:tab pos="5387975" algn="l"/>
                    <a:tab pos="5837238" algn="l"/>
                    <a:tab pos="6286500" algn="l"/>
                    <a:tab pos="6735763" algn="l"/>
                    <a:tab pos="7185025" algn="l"/>
                    <a:tab pos="7634288" algn="l"/>
                    <a:tab pos="8083550" algn="l"/>
                    <a:tab pos="8532813" algn="l"/>
                    <a:tab pos="8982075" algn="l"/>
                  </a:tabLst>
                </a:pPr>
                <a:endParaRPr lang="es-CO" altLang="es-CO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19" name="Rectangle 2">
                <a:extLst>
                  <a:ext uri="{FF2B5EF4-FFF2-40B4-BE49-F238E27FC236}">
                    <a16:creationId xmlns:a16="http://schemas.microsoft.com/office/drawing/2014/main" id="{8F1121D6-9921-4C35-BD5B-DEBD60A05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8313" y="1628775"/>
                <a:ext cx="8218487" cy="4565650"/>
              </a:xfrm>
              <a:blipFill>
                <a:blip r:embed="rId4"/>
                <a:stretch>
                  <a:fillRect l="-1039" t="-10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20" name="Object 3">
            <a:extLst>
              <a:ext uri="{FF2B5EF4-FFF2-40B4-BE49-F238E27FC236}">
                <a16:creationId xmlns:a16="http://schemas.microsoft.com/office/drawing/2014/main" id="{2BB7839E-0BD1-4F3A-B7C9-E92E65632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349500"/>
          <a:ext cx="23764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9" r:id="rId5" imgW="491328" imgH="431649" progId="">
                  <p:embed/>
                </p:oleObj>
              </mc:Choice>
              <mc:Fallback>
                <p:oleObj r:id="rId5" imgW="491328" imgH="431649" progId="">
                  <p:embed/>
                  <p:pic>
                    <p:nvPicPr>
                      <p:cNvPr id="9220" name="Object 3">
                        <a:extLst>
                          <a:ext uri="{FF2B5EF4-FFF2-40B4-BE49-F238E27FC236}">
                            <a16:creationId xmlns:a16="http://schemas.microsoft.com/office/drawing/2014/main" id="{2BB7839E-0BD1-4F3A-B7C9-E92E65632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349500"/>
                        <a:ext cx="237648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4DF5394D-52FA-4444-B752-E7E7943AF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860800"/>
          <a:ext cx="5329238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" r:id="rId7" imgW="491465" imgH="491465" progId="">
                  <p:embed/>
                </p:oleObj>
              </mc:Choice>
              <mc:Fallback>
                <p:oleObj r:id="rId7" imgW="491465" imgH="491465" progId="">
                  <p:embed/>
                  <p:pic>
                    <p:nvPicPr>
                      <p:cNvPr id="9221" name="Object 4">
                        <a:extLst>
                          <a:ext uri="{FF2B5EF4-FFF2-40B4-BE49-F238E27FC236}">
                            <a16:creationId xmlns:a16="http://schemas.microsoft.com/office/drawing/2014/main" id="{4DF5394D-52FA-4444-B752-E7E7943AFE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60800"/>
                        <a:ext cx="5329238" cy="191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5">
            <a:extLst>
              <a:ext uri="{FF2B5EF4-FFF2-40B4-BE49-F238E27FC236}">
                <a16:creationId xmlns:a16="http://schemas.microsoft.com/office/drawing/2014/main" id="{9C46EEF0-023B-469C-9496-5D1AFD6C3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6197600"/>
            <a:ext cx="5472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CO" altLang="es-CO" sz="1200"/>
              <a:t>Desarrollo en serie de Fourier generalizado de x(t) </a:t>
            </a:r>
          </a:p>
          <a:p>
            <a:pPr eaLnBrk="1" hangingPunct="1"/>
            <a:r>
              <a:rPr lang="es-CO" altLang="es-CO" sz="1200"/>
              <a:t>C</a:t>
            </a:r>
            <a:r>
              <a:rPr lang="es-CO" altLang="es-CO" sz="1200" baseline="-25000"/>
              <a:t>i </a:t>
            </a:r>
            <a:r>
              <a:rPr lang="es-CO" altLang="es-CO" sz="1200"/>
              <a:t>son los coeficientes de Fourier con respecto al conjunto ortonormal</a:t>
            </a:r>
          </a:p>
        </p:txBody>
      </p:sp>
      <p:graphicFrame>
        <p:nvGraphicFramePr>
          <p:cNvPr id="9223" name="Object 6">
            <a:extLst>
              <a:ext uri="{FF2B5EF4-FFF2-40B4-BE49-F238E27FC236}">
                <a16:creationId xmlns:a16="http://schemas.microsoft.com/office/drawing/2014/main" id="{DE3CD79E-FB2A-4FE4-8008-DD0DF086E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0213" y="6477000"/>
          <a:ext cx="317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1" r:id="rId9" imgW="317302" imgH="228454" progId="">
                  <p:embed/>
                </p:oleObj>
              </mc:Choice>
              <mc:Fallback>
                <p:oleObj r:id="rId9" imgW="317302" imgH="228454" progId="">
                  <p:embed/>
                  <p:pic>
                    <p:nvPicPr>
                      <p:cNvPr id="9223" name="Object 6">
                        <a:extLst>
                          <a:ext uri="{FF2B5EF4-FFF2-40B4-BE49-F238E27FC236}">
                            <a16:creationId xmlns:a16="http://schemas.microsoft.com/office/drawing/2014/main" id="{DE3CD79E-FB2A-4FE4-8008-DD0DF086E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6477000"/>
                        <a:ext cx="317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FF0867AF-4695-4DBE-A23C-A4DFB85A0071}"/>
              </a:ext>
            </a:extLst>
          </p:cNvPr>
          <p:cNvSpPr txBox="1"/>
          <p:nvPr/>
        </p:nvSpPr>
        <p:spPr>
          <a:xfrm>
            <a:off x="6570211" y="2634218"/>
            <a:ext cx="237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Combinación Lineal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846357-DE03-40B7-8619-45D36A8ACACA}"/>
              </a:ext>
            </a:extLst>
          </p:cNvPr>
          <p:cNvSpPr txBox="1"/>
          <p:nvPr/>
        </p:nvSpPr>
        <p:spPr>
          <a:xfrm>
            <a:off x="7362522" y="40463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Energía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C48CF50-70E3-42FC-B072-D7818D2F7FB7}"/>
              </a:ext>
            </a:extLst>
          </p:cNvPr>
          <p:cNvCxnSpPr/>
          <p:nvPr/>
        </p:nvCxnSpPr>
        <p:spPr bwMode="auto">
          <a:xfrm>
            <a:off x="6588224" y="4221088"/>
            <a:ext cx="50948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13F7FE0-2840-4537-B5ED-32657A36235B}"/>
              </a:ext>
            </a:extLst>
          </p:cNvPr>
          <p:cNvCxnSpPr/>
          <p:nvPr/>
        </p:nvCxnSpPr>
        <p:spPr bwMode="auto">
          <a:xfrm>
            <a:off x="5724525" y="2860675"/>
            <a:ext cx="64767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D6340954-5362-463D-B6DA-CF8F015AF104}"/>
              </a:ext>
            </a:extLst>
          </p:cNvPr>
          <p:cNvSpPr txBox="1"/>
          <p:nvPr/>
        </p:nvSpPr>
        <p:spPr>
          <a:xfrm>
            <a:off x="323528" y="4221088"/>
            <a:ext cx="1367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Producto interior me dice cuanta energía tiene mi señal </a:t>
            </a:r>
            <a:r>
              <a:rPr lang="es-CO" b="1" i="1" dirty="0">
                <a:solidFill>
                  <a:schemeClr val="tx1"/>
                </a:solidFill>
              </a:rPr>
              <a:t>x</a:t>
            </a:r>
            <a:r>
              <a:rPr lang="es-CO" dirty="0">
                <a:solidFill>
                  <a:schemeClr val="tx1"/>
                </a:solidFill>
              </a:rPr>
              <a:t> en el </a:t>
            </a:r>
            <a:r>
              <a:rPr lang="es-CO" b="1" i="1" dirty="0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endParaRPr lang="es-CO" b="1" i="1" dirty="0">
              <a:solidFill>
                <a:schemeClr val="tx1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76627C4-EB94-4607-9DE8-E84717595541}"/>
              </a:ext>
            </a:extLst>
          </p:cNvPr>
          <p:cNvCxnSpPr/>
          <p:nvPr/>
        </p:nvCxnSpPr>
        <p:spPr bwMode="auto">
          <a:xfrm flipV="1">
            <a:off x="1331640" y="3789040"/>
            <a:ext cx="0" cy="2572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FE76525-DBEB-46A7-9C47-06B085D934E5}"/>
              </a:ext>
            </a:extLst>
          </p:cNvPr>
          <p:cNvCxnSpPr/>
          <p:nvPr/>
        </p:nvCxnSpPr>
        <p:spPr bwMode="auto">
          <a:xfrm>
            <a:off x="1331640" y="3789040"/>
            <a:ext cx="2016398" cy="2572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3121A66-4124-4A3F-A14D-031D185A8214}"/>
              </a:ext>
            </a:extLst>
          </p:cNvPr>
          <p:cNvCxnSpPr>
            <a:cxnSpLocks/>
          </p:cNvCxnSpPr>
          <p:nvPr/>
        </p:nvCxnSpPr>
        <p:spPr bwMode="auto">
          <a:xfrm>
            <a:off x="5220072" y="3077307"/>
            <a:ext cx="1152128" cy="35169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2276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3F5EFC04-E28F-4E54-B140-276DFEA03D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O" altLang="es-CO" sz="3600"/>
              <a:t>Desarrollo en serie de fourier de señales discretas y periódicas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E7EF96E4-6F16-40AC-BB65-B38E0DB8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133600"/>
            <a:ext cx="26416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0244" name="Object 3">
            <a:extLst>
              <a:ext uri="{FF2B5EF4-FFF2-40B4-BE49-F238E27FC236}">
                <a16:creationId xmlns:a16="http://schemas.microsoft.com/office/drawing/2014/main" id="{13C40527-87E9-4C90-99AB-439311309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133600"/>
          <a:ext cx="23764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r:id="rId5" imgW="491360" imgH="491360" progId="">
                  <p:embed/>
                </p:oleObj>
              </mc:Choice>
              <mc:Fallback>
                <p:oleObj r:id="rId5" imgW="491360" imgH="491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33600"/>
                        <a:ext cx="23764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4">
            <a:extLst>
              <a:ext uri="{FF2B5EF4-FFF2-40B4-BE49-F238E27FC236}">
                <a16:creationId xmlns:a16="http://schemas.microsoft.com/office/drawing/2014/main" id="{43F1E44E-86A8-4077-B2E3-56A80FD859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4149725"/>
            <a:ext cx="4537075" cy="2441575"/>
          </a:xfr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 dirty="0">
                <a:latin typeface="Times New Roman" panose="02020603050405020304" pitchFamily="18" charset="0"/>
              </a:rPr>
              <a:t>Solo hay N valores de k</a:t>
            </a:r>
          </a:p>
          <a:p>
            <a:pPr marL="341313" indent="-341313">
              <a:spcBef>
                <a:spcPts val="800"/>
              </a:spcBef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 dirty="0">
                <a:latin typeface="Times New Roman" panose="02020603050405020304" pitchFamily="18" charset="0"/>
              </a:rPr>
              <a:t>k ={0,1,2,3…,N-1}</a:t>
            </a: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 dirty="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 dirty="0">
              <a:latin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805988-90DB-45B2-ACE2-FB7332916285}"/>
              </a:ext>
            </a:extLst>
          </p:cNvPr>
          <p:cNvSpPr txBox="1"/>
          <p:nvPr/>
        </p:nvSpPr>
        <p:spPr>
          <a:xfrm>
            <a:off x="5508104" y="51571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N valores diferentes de k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C19427E-2143-402F-8A13-7CEFF48AF708}"/>
              </a:ext>
            </a:extLst>
          </p:cNvPr>
          <p:cNvCxnSpPr/>
          <p:nvPr/>
        </p:nvCxnSpPr>
        <p:spPr bwMode="auto">
          <a:xfrm>
            <a:off x="5076825" y="4564063"/>
            <a:ext cx="1295375" cy="482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029A25E7-F18E-4C5C-B1BC-C4EBEB32FA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O" altLang="es-CO" sz="3600"/>
              <a:t>Desarrollo en serie de fourier de señales discretas y periódicas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2784193-42F3-45B9-A687-248DA61D0B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18488" cy="5151438"/>
          </a:xfrm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 dirty="0">
                <a:latin typeface="Times New Roman" panose="02020603050405020304" pitchFamily="18" charset="0"/>
              </a:rPr>
              <a:t>Reemplazando en el desarrollo en series de </a:t>
            </a:r>
            <a:r>
              <a:rPr lang="es-CO" altLang="es-CO" sz="3200" dirty="0" err="1">
                <a:latin typeface="Times New Roman" panose="02020603050405020304" pitchFamily="18" charset="0"/>
              </a:rPr>
              <a:t>fourier</a:t>
            </a:r>
            <a:r>
              <a:rPr lang="es-CO" altLang="es-CO" sz="3200" dirty="0">
                <a:latin typeface="Times New Roman" panose="02020603050405020304" pitchFamily="18" charset="0"/>
              </a:rPr>
              <a:t> generalizado: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 dirty="0">
              <a:latin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 dirty="0">
              <a:latin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 dirty="0">
              <a:latin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 dirty="0">
              <a:latin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 dirty="0">
                <a:latin typeface="Times New Roman" panose="02020603050405020304" pitchFamily="18" charset="0"/>
              </a:rPr>
              <a:t>Como cada uno de los términos de la serie tiene periodo N por lo tanto su suma también tiene periodo N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2" name="Object 3">
            <a:extLst>
              <a:ext uri="{FF2B5EF4-FFF2-40B4-BE49-F238E27FC236}">
                <a16:creationId xmlns:a16="http://schemas.microsoft.com/office/drawing/2014/main" id="{CFC30AB8-6376-4238-A838-3FEF69139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565400"/>
          <a:ext cx="28082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r:id="rId4" imgW="491336" imgH="444342" progId="">
                  <p:embed/>
                </p:oleObj>
              </mc:Choice>
              <mc:Fallback>
                <p:oleObj r:id="rId4" imgW="491336" imgH="444342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565400"/>
                        <a:ext cx="280828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61D32E72-1632-4CF8-A01A-11C8EBC03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6162675"/>
          <a:ext cx="33845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r:id="rId6" imgW="491449" imgH="482540" progId="">
                  <p:embed/>
                </p:oleObj>
              </mc:Choice>
              <mc:Fallback>
                <p:oleObj r:id="rId6" imgW="491449" imgH="4825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162675"/>
                        <a:ext cx="33845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>
            <a:extLst>
              <a:ext uri="{FF2B5EF4-FFF2-40B4-BE49-F238E27FC236}">
                <a16:creationId xmlns:a16="http://schemas.microsoft.com/office/drawing/2014/main" id="{BD16123D-76A2-456F-9C29-CE192A7C9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716338"/>
          <a:ext cx="29511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r:id="rId8" imgW="491360" imgH="444364" progId="">
                  <p:embed/>
                </p:oleObj>
              </mc:Choice>
              <mc:Fallback>
                <p:oleObj r:id="rId8" imgW="491360" imgH="44436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716338"/>
                        <a:ext cx="29511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6">
            <a:extLst>
              <a:ext uri="{FF2B5EF4-FFF2-40B4-BE49-F238E27FC236}">
                <a16:creationId xmlns:a16="http://schemas.microsoft.com/office/drawing/2014/main" id="{3AB29D5A-EB53-40F0-A7F8-861E0D055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6126163"/>
          <a:ext cx="18192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r:id="rId10" imgW="491408" imgH="444408" progId="">
                  <p:embed/>
                </p:oleObj>
              </mc:Choice>
              <mc:Fallback>
                <p:oleObj r:id="rId10" imgW="491408" imgH="444408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126163"/>
                        <a:ext cx="18192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D398A915-3960-4F80-9964-3631D5BC6D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3187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O" altLang="es-CO" sz="3600"/>
              <a:t>Desarrollo en serie de fourier de señales discretas y periódicas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0004803-4A2B-4833-8160-C727B693F3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18488" cy="5151438"/>
          </a:xfrm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 dirty="0">
                <a:latin typeface="Times New Roman" panose="02020603050405020304" pitchFamily="18" charset="0"/>
              </a:rPr>
              <a:t>Desarrollo en series de Fourier Discreto: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 dirty="0">
              <a:latin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 dirty="0">
              <a:latin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 dirty="0">
              <a:latin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 dirty="0">
              <a:latin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 dirty="0">
                <a:latin typeface="Times New Roman" panose="02020603050405020304" pitchFamily="18" charset="0"/>
              </a:rPr>
              <a:t>Convergencia- siempre y cuando sea acotada.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 dirty="0">
                <a:latin typeface="Times New Roman" panose="02020603050405020304" pitchFamily="18" charset="0"/>
              </a:rPr>
              <a:t>Periodicidad, sólo para señales periodicas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 dirty="0">
                <a:latin typeface="Times New Roman" panose="02020603050405020304" pitchFamily="18" charset="0"/>
              </a:rPr>
              <a:t>Gibbs. </a:t>
            </a:r>
            <a:r>
              <a:rPr lang="es-CO" altLang="es-CO" sz="3200">
                <a:latin typeface="Times New Roman" panose="02020603050405020304" pitchFamily="18" charset="0"/>
              </a:rPr>
              <a:t>Si se usan los N coeficientes, no.</a:t>
            </a:r>
            <a:endParaRPr lang="es-CO" altLang="es-CO" sz="3200" dirty="0">
              <a:latin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40" name="Object 3">
            <a:extLst>
              <a:ext uri="{FF2B5EF4-FFF2-40B4-BE49-F238E27FC236}">
                <a16:creationId xmlns:a16="http://schemas.microsoft.com/office/drawing/2014/main" id="{83120DA2-A127-4A2C-8612-BC3BDF4AC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4913" y="2870200"/>
          <a:ext cx="280828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r:id="rId4" imgW="491336" imgH="444342" progId="">
                  <p:embed/>
                </p:oleObj>
              </mc:Choice>
              <mc:Fallback>
                <p:oleObj r:id="rId4" imgW="491336" imgH="444342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2870200"/>
                        <a:ext cx="280828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AE02655D-83DD-4139-ACB8-77F3E53E1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2870200"/>
          <a:ext cx="29511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r:id="rId6" imgW="491360" imgH="444364" progId="">
                  <p:embed/>
                </p:oleObj>
              </mc:Choice>
              <mc:Fallback>
                <p:oleObj r:id="rId6" imgW="491360" imgH="44436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2870200"/>
                        <a:ext cx="29511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60CB5F51-BBE3-4959-B0C7-18CE92DB55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4775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CO"/>
              <a:t>Propiedades de la Serie discreta de Fourier.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C018E1E-B3FD-47D8-9D58-AAB2D92531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5613" cy="3700463"/>
          </a:xfr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>
                <a:latin typeface="Times New Roman" panose="02020603050405020304" pitchFamily="18" charset="0"/>
              </a:rPr>
              <a:t>Suponiendo que x(n) es una señal periódica, de frecuencia fundamental:</a:t>
            </a: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CO" altLang="es-CO" sz="3200">
              <a:latin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CO" altLang="es-CO" sz="3200">
                <a:latin typeface="Times New Roman" panose="02020603050405020304" pitchFamily="18" charset="0"/>
              </a:rPr>
              <a:t>Y con los coeficientes de la serie de fourier discreta notados como:</a:t>
            </a:r>
          </a:p>
        </p:txBody>
      </p:sp>
      <p:graphicFrame>
        <p:nvGraphicFramePr>
          <p:cNvPr id="16388" name="Object 3">
            <a:extLst>
              <a:ext uri="{FF2B5EF4-FFF2-40B4-BE49-F238E27FC236}">
                <a16:creationId xmlns:a16="http://schemas.microsoft.com/office/drawing/2014/main" id="{52B78410-9BC3-4A58-AE7F-9A3AF44EF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5184775"/>
          <a:ext cx="13684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r:id="rId4" imgW="491295" imgH="317370" progId="">
                  <p:embed/>
                </p:oleObj>
              </mc:Choice>
              <mc:Fallback>
                <p:oleObj r:id="rId4" imgW="491295" imgH="31737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184775"/>
                        <a:ext cx="136842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03F63B34-BC50-426B-B63B-825BCFBDA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4575" y="2852738"/>
          <a:ext cx="17335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6" imgW="634725" imgH="393529" progId="Equation.3">
                  <p:embed/>
                </p:oleObj>
              </mc:Choice>
              <mc:Fallback>
                <p:oleObj name="Equation" r:id="rId6" imgW="634725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2852738"/>
                        <a:ext cx="17335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F1F264A9-4242-4EB1-9F3B-F67EC75282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374775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CO"/>
              <a:t>Propiedades de la Serie discreta de Fourier.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58F57BD-9E1F-4EE5-803B-EB8DE676DE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18488" cy="4703763"/>
          </a:xfrm>
        </p:spPr>
        <p:txBody>
          <a:bodyPr/>
          <a:lstStyle/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ES" altLang="es-CO" sz="3200" b="1" dirty="0">
                <a:latin typeface="Times New Roman" panose="02020603050405020304" pitchFamily="18" charset="0"/>
              </a:rPr>
              <a:t>Linealidad:</a:t>
            </a: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 dirty="0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 dirty="0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s-ES" altLang="es-CO" sz="3200" b="1" dirty="0">
                <a:latin typeface="Times New Roman" panose="02020603050405020304" pitchFamily="18" charset="0"/>
              </a:rPr>
              <a:t>Desplazamiento de tiempo:</a:t>
            </a: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CO" altLang="es-CO" sz="3200" b="1" dirty="0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ES" altLang="es-CO" sz="3200" b="1" dirty="0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ES" altLang="es-CO" sz="3200" b="1" dirty="0">
              <a:latin typeface="Times New Roman" panose="02020603050405020304" pitchFamily="18" charset="0"/>
            </a:endParaRPr>
          </a:p>
          <a:p>
            <a:pPr marL="569913" indent="-569913">
              <a:spcBef>
                <a:spcPts val="800"/>
              </a:spcBef>
              <a:tabLst>
                <a:tab pos="5699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s-ES" altLang="es-CO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6" name="Object 3">
            <a:extLst>
              <a:ext uri="{FF2B5EF4-FFF2-40B4-BE49-F238E27FC236}">
                <a16:creationId xmlns:a16="http://schemas.microsoft.com/office/drawing/2014/main" id="{E764C1D0-4159-4930-840C-4EA71B029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1919288"/>
          <a:ext cx="97948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4" imgW="647419" imgH="317362" progId="Equation.3">
                  <p:embed/>
                </p:oleObj>
              </mc:Choice>
              <mc:Fallback>
                <p:oleObj name="Equation" r:id="rId4" imgW="647419" imgH="31736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919288"/>
                        <a:ext cx="97948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>
            <a:extLst>
              <a:ext uri="{FF2B5EF4-FFF2-40B4-BE49-F238E27FC236}">
                <a16:creationId xmlns:a16="http://schemas.microsoft.com/office/drawing/2014/main" id="{1CA569CC-A1E4-4075-9F27-AC3F40D4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graphicFrame>
        <p:nvGraphicFramePr>
          <p:cNvPr id="18438" name="Object 5">
            <a:extLst>
              <a:ext uri="{FF2B5EF4-FFF2-40B4-BE49-F238E27FC236}">
                <a16:creationId xmlns:a16="http://schemas.microsoft.com/office/drawing/2014/main" id="{2E4B516F-D83A-4B88-B57E-6238F6ED1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538" y="2420938"/>
          <a:ext cx="71485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r:id="rId6" imgW="491465" imgH="241285" progId="">
                  <p:embed/>
                </p:oleObj>
              </mc:Choice>
              <mc:Fallback>
                <p:oleObj r:id="rId6" imgW="491465" imgH="24128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2420938"/>
                        <a:ext cx="714851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>
            <a:extLst>
              <a:ext uri="{FF2B5EF4-FFF2-40B4-BE49-F238E27FC236}">
                <a16:creationId xmlns:a16="http://schemas.microsoft.com/office/drawing/2014/main" id="{5F37E41F-255A-41CB-8DCD-D855A099B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EEDF2841-9C12-44F2-8750-7B9E62349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O" altLang="es-CO"/>
          </a:p>
        </p:txBody>
      </p:sp>
      <p:graphicFrame>
        <p:nvGraphicFramePr>
          <p:cNvPr id="18442" name="Object 9">
            <a:extLst>
              <a:ext uri="{FF2B5EF4-FFF2-40B4-BE49-F238E27FC236}">
                <a16:creationId xmlns:a16="http://schemas.microsoft.com/office/drawing/2014/main" id="{B44BC845-F3C6-43B9-8018-2B7057C45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0" y="1865313"/>
          <a:ext cx="116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8" imgW="647419" imgH="317362" progId="Equation.3">
                  <p:embed/>
                </p:oleObj>
              </mc:Choice>
              <mc:Fallback>
                <p:oleObj name="Equation" r:id="rId8" imgW="647419" imgH="3173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1865313"/>
                        <a:ext cx="1168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24F643B-9F00-4444-BBB4-B137D3A09ED2}"/>
                  </a:ext>
                </a:extLst>
              </p:cNvPr>
              <p:cNvSpPr txBox="1"/>
              <p:nvPr/>
            </p:nvSpPr>
            <p:spPr>
              <a:xfrm>
                <a:off x="2340546" y="4641850"/>
                <a:ext cx="4464496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O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CO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s-C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C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s-CO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l-GR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s-CO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CO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/>
                        </m:sSub>
                      </m:sup>
                    </m:sSup>
                    <m:sSub>
                      <m:sSubPr>
                        <m:ctrlPr>
                          <a:rPr lang="es-C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sz="3200" dirty="0"/>
                  <a:t>x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24F643B-9F00-4444-BBB4-B137D3A09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546" y="4641850"/>
                <a:ext cx="4464496" cy="508473"/>
              </a:xfrm>
              <a:prstGeom prst="rect">
                <a:avLst/>
              </a:prstGeom>
              <a:blipFill>
                <a:blip r:embed="rId10"/>
                <a:stretch>
                  <a:fillRect t="-21429" r="-3552" b="-46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690</Words>
  <Application>Microsoft Office PowerPoint</Application>
  <PresentationFormat>Presentación en pantalla (4:3)</PresentationFormat>
  <Paragraphs>136</Paragraphs>
  <Slides>27</Slides>
  <Notes>25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7" baseType="lpstr">
      <vt:lpstr>Arial</vt:lpstr>
      <vt:lpstr>Cambria Math</vt:lpstr>
      <vt:lpstr>Garamond</vt:lpstr>
      <vt:lpstr>Gill Sans MT</vt:lpstr>
      <vt:lpstr>Times New Roman</vt:lpstr>
      <vt:lpstr>Trebuchet MS</vt:lpstr>
      <vt:lpstr>Wingdings</vt:lpstr>
      <vt:lpstr>Tema de Office</vt:lpstr>
      <vt:lpstr>Equation</vt:lpstr>
      <vt:lpstr>Ecuación</vt:lpstr>
      <vt:lpstr>Presentación de PowerPoint</vt:lpstr>
      <vt:lpstr>Presentación de PowerPoint</vt:lpstr>
      <vt:lpstr>Desarrollo en serie de fourier de señales discretas y periódicas</vt:lpstr>
      <vt:lpstr>Representaciones ortogonales de señales</vt:lpstr>
      <vt:lpstr>Desarrollo en serie de fourier de señales discretas y periódicas</vt:lpstr>
      <vt:lpstr>Desarrollo en serie de fourier de señales discretas y periódicas</vt:lpstr>
      <vt:lpstr>Desarrollo en serie de fourier de señales discretas y periódicas</vt:lpstr>
      <vt:lpstr>Propiedades de la Serie discreta de Fourier.</vt:lpstr>
      <vt:lpstr>Propiedades de la Serie discreta de Fourier.</vt:lpstr>
      <vt:lpstr>Propiedades de la Serie discreta de Fourier.</vt:lpstr>
      <vt:lpstr>Propiedades de la Serie discreta de Fourier.</vt:lpstr>
      <vt:lpstr>Transformada de Fourier en tiempo discreto DTFT</vt:lpstr>
      <vt:lpstr>Transformada de fourier en tiempo discreto DTFT</vt:lpstr>
      <vt:lpstr>Propiedades de la Transformada de fourier en tiempo discreto DTFT</vt:lpstr>
      <vt:lpstr>Propiedades de la Transformada de fourier en tiempo discreto DTFT</vt:lpstr>
      <vt:lpstr>Propiedades de la Transformada de fourier en tiempo discreto DTFT</vt:lpstr>
      <vt:lpstr>Propiedades de la Transformada de fourier en tiempo discreto DTFT</vt:lpstr>
      <vt:lpstr>Propiedades de la Transformada de fourier en tiempo discreto DTFT</vt:lpstr>
      <vt:lpstr>Transformada discreta de Fourier DFT</vt:lpstr>
      <vt:lpstr>Transformada discreta de Fourier DFT</vt:lpstr>
      <vt:lpstr>Transformada discreta de Fourier DFT y su inversa IDFT</vt:lpstr>
      <vt:lpstr>Propiedades de la Transformada discreta de Fourier DFT</vt:lpstr>
      <vt:lpstr>Propiedades de la Transformada discreta de Fourier DFT</vt:lpstr>
      <vt:lpstr>Propiedades de la Transformada discreta de Fourier DFT</vt:lpstr>
      <vt:lpstr>Convolución lineal mediante la  DFT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continuos</dc:title>
  <dc:creator>Jose Ramon Iglesias</dc:creator>
  <cp:lastModifiedBy>José Ramon Iglesias Gamarra</cp:lastModifiedBy>
  <cp:revision>224</cp:revision>
  <cp:lastPrinted>2018-09-15T02:43:31Z</cp:lastPrinted>
  <dcterms:created xsi:type="dcterms:W3CDTF">2009-08-11T19:28:09Z</dcterms:created>
  <dcterms:modified xsi:type="dcterms:W3CDTF">2023-04-11T22:50:08Z</dcterms:modified>
</cp:coreProperties>
</file>