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10" Type="http://schemas.openxmlformats.org/officeDocument/2006/relationships/image" Target="../media/image51.jpeg"/><Relationship Id="rId4" Type="http://schemas.openxmlformats.org/officeDocument/2006/relationships/image" Target="../media/image45.jpeg"/><Relationship Id="rId9" Type="http://schemas.openxmlformats.org/officeDocument/2006/relationships/image" Target="../media/image5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jpeg"/><Relationship Id="rId4" Type="http://schemas.openxmlformats.org/officeDocument/2006/relationships/image" Target="../media/image6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jpeg"/><Relationship Id="rId4" Type="http://schemas.openxmlformats.org/officeDocument/2006/relationships/image" Target="../media/image7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eg"/><Relationship Id="rId3" Type="http://schemas.openxmlformats.org/officeDocument/2006/relationships/image" Target="../media/image84.jpeg"/><Relationship Id="rId7" Type="http://schemas.openxmlformats.org/officeDocument/2006/relationships/image" Target="../media/image88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jpeg"/><Relationship Id="rId5" Type="http://schemas.openxmlformats.org/officeDocument/2006/relationships/image" Target="../media/image86.jpeg"/><Relationship Id="rId10" Type="http://schemas.openxmlformats.org/officeDocument/2006/relationships/image" Target="../media/image91.jpeg"/><Relationship Id="rId4" Type="http://schemas.openxmlformats.org/officeDocument/2006/relationships/image" Target="../media/image85.jpeg"/><Relationship Id="rId9" Type="http://schemas.openxmlformats.org/officeDocument/2006/relationships/image" Target="../media/image9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7" Type="http://schemas.openxmlformats.org/officeDocument/2006/relationships/image" Target="../media/image97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jpeg"/><Relationship Id="rId5" Type="http://schemas.openxmlformats.org/officeDocument/2006/relationships/image" Target="../media/image95.jpeg"/><Relationship Id="rId4" Type="http://schemas.openxmlformats.org/officeDocument/2006/relationships/image" Target="../media/image9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7" Type="http://schemas.openxmlformats.org/officeDocument/2006/relationships/image" Target="../media/image103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jpeg"/><Relationship Id="rId5" Type="http://schemas.openxmlformats.org/officeDocument/2006/relationships/image" Target="../media/image101.jpeg"/><Relationship Id="rId4" Type="http://schemas.openxmlformats.org/officeDocument/2006/relationships/image" Target="../media/image10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jpeg"/><Relationship Id="rId5" Type="http://schemas.openxmlformats.org/officeDocument/2006/relationships/image" Target="../media/image107.jpeg"/><Relationship Id="rId4" Type="http://schemas.openxmlformats.org/officeDocument/2006/relationships/image" Target="../media/image10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5ECBA1-F286-4D1B-AA0C-4865A0F5707B}"/>
              </a:ext>
            </a:extLst>
          </p:cNvPr>
          <p:cNvSpPr txBox="1"/>
          <p:nvPr/>
        </p:nvSpPr>
        <p:spPr>
          <a:xfrm>
            <a:off x="768351" y="4359434"/>
            <a:ext cx="3715633" cy="2071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53755">
              <a:defRPr/>
            </a:pPr>
            <a:r>
              <a:rPr lang="en-US" sz="2967" dirty="0">
                <a:latin typeface="Gill Sans MT" panose="020B0502020104020203" pitchFamily="34" charset="77"/>
              </a:rPr>
              <a:t>Dr. José Ramón Iglesias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753755">
              <a:defRPr/>
            </a:pPr>
            <a:endParaRPr lang="en-US" sz="1979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A5006-F207-4BAE-8862-DD8ABD057F21}"/>
              </a:ext>
            </a:extLst>
          </p:cNvPr>
          <p:cNvSpPr txBox="1"/>
          <p:nvPr/>
        </p:nvSpPr>
        <p:spPr>
          <a:xfrm>
            <a:off x="768350" y="2185353"/>
            <a:ext cx="3725700" cy="904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53755">
              <a:defRPr/>
            </a:pPr>
            <a:r>
              <a:rPr lang="en-US" sz="3628" dirty="0"/>
              <a:t>Análisis de Señales</a:t>
            </a:r>
          </a:p>
          <a:p>
            <a:pPr defTabSz="753755">
              <a:defRPr/>
            </a:pPr>
            <a:endParaRPr lang="en-US" sz="1648" dirty="0">
              <a:latin typeface="Gill Sans MT" panose="020B0502020104020203" pitchFamily="34" charset="77"/>
            </a:endParaRPr>
          </a:p>
        </p:txBody>
      </p:sp>
      <p:pic>
        <p:nvPicPr>
          <p:cNvPr id="13316" name="Google Shape;30;p1">
            <a:extLst>
              <a:ext uri="{FF2B5EF4-FFF2-40B4-BE49-F238E27FC236}">
                <a16:creationId xmlns:a16="http://schemas.microsoft.com/office/drawing/2014/main" id="{2746A39E-7AF8-4DE8-9482-3354877F636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7" y="1113155"/>
            <a:ext cx="2846388" cy="93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77F757A9-054C-4335-901E-A74FF4CDF707}"/>
              </a:ext>
            </a:extLst>
          </p:cNvPr>
          <p:cNvSpPr txBox="1"/>
          <p:nvPr/>
        </p:nvSpPr>
        <p:spPr>
          <a:xfrm>
            <a:off x="5240" y="3449637"/>
            <a:ext cx="10047923" cy="49827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CL" sz="2638" b="1" dirty="0">
                <a:latin typeface="Trebuchet MS"/>
                <a:cs typeface="Trebuchet MS"/>
              </a:rPr>
              <a:t>Filtros Analógicos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3873500"/>
            <a:ext cx="3187700" cy="1384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784600"/>
            <a:ext cx="41275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96900" y="939800"/>
            <a:ext cx="88392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81000" algn="l"/>
                <a:tab pos="1943100" algn="l"/>
              </a:tabLst>
            </a:pPr>
            <a:r>
              <a:rPr lang="en-US" altLang="zh-CN" dirty="0"/>
              <a:t>		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2do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381000" algn="l"/>
                <a:tab pos="1943100" algn="l"/>
              </a:tabLst>
            </a:pP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Presentan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transición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rápida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paso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2900"/>
              </a:lnSpc>
              <a:tabLst>
                <a:tab pos="381000" algn="l"/>
                <a:tab pos="1943100" algn="l"/>
              </a:tabLst>
            </a:pPr>
            <a:r>
              <a:rPr lang="en-US" altLang="zh-CN" dirty="0"/>
              <a:t>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rechazo.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381000" algn="l"/>
                <a:tab pos="1943100" algn="l"/>
              </a:tabLst>
            </a:pP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ellos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obtenerse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pasa-banda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rechaza-</a:t>
            </a:r>
          </a:p>
          <a:p>
            <a:pPr>
              <a:lnSpc>
                <a:spcPts val="2900"/>
              </a:lnSpc>
              <a:tabLst>
                <a:tab pos="381000" algn="l"/>
                <a:tab pos="1943100" algn="l"/>
              </a:tabLst>
            </a:pPr>
            <a:r>
              <a:rPr lang="en-US" altLang="zh-CN" dirty="0"/>
              <a:t>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2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1er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5854700"/>
            <a:ext cx="3467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calidad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43000" y="6362700"/>
            <a:ext cx="165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46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71600" y="6350000"/>
            <a:ext cx="645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frecuencia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corte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central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195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dependiendo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6870700"/>
            <a:ext cx="266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Q/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85900" y="68580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46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39900" y="6858000"/>
            <a:ext cx="304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ancho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0" y="2032000"/>
            <a:ext cx="2806700" cy="1231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3784600"/>
            <a:ext cx="4533900" cy="3136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0500" y="3784600"/>
            <a:ext cx="4521200" cy="312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05000" y="863600"/>
            <a:ext cx="6235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Pasa-bajas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2do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866900"/>
            <a:ext cx="2832100" cy="1181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784600"/>
            <a:ext cx="4445000" cy="3086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784600"/>
            <a:ext cx="4457700" cy="312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81200" y="863600"/>
            <a:ext cx="6083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Pasa-altas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2do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0100" y="1689100"/>
            <a:ext cx="2819400" cy="1727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784600"/>
            <a:ext cx="4445000" cy="3086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784600"/>
            <a:ext cx="4457700" cy="309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90700" y="863600"/>
            <a:ext cx="6451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Pasa-banda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2do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4100" y="1943100"/>
            <a:ext cx="2819400" cy="1193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3708400"/>
            <a:ext cx="4457700" cy="3073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708400"/>
            <a:ext cx="4457700" cy="307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20800" y="863600"/>
            <a:ext cx="7391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Rechaza-banda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2do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1397000"/>
            <a:ext cx="2298700" cy="1206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5800" y="1524000"/>
            <a:ext cx="2489200" cy="901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1700" y="2705100"/>
            <a:ext cx="2260600" cy="1130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5800" y="2781300"/>
            <a:ext cx="2654300" cy="812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71700" y="3962400"/>
            <a:ext cx="1917700" cy="1117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65800" y="3962400"/>
            <a:ext cx="2654300" cy="9779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71700" y="5130800"/>
            <a:ext cx="1816100" cy="10922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54700" y="5219700"/>
            <a:ext cx="2616200" cy="9525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29000" y="6388100"/>
            <a:ext cx="3213100" cy="787400"/>
          </a:xfrm>
          <a:prstGeom prst="rect">
            <a:avLst/>
          </a:prstGeom>
          <a:noFill/>
        </p:spPr>
      </p:pic>
      <p:graphicFrame>
        <p:nvGraphicFramePr>
          <p:cNvPr id="13" name="表格 4"/>
          <p:cNvGraphicFramePr>
            <a:graphicFrameLocks noGrp="1"/>
          </p:cNvGraphicFramePr>
          <p:nvPr/>
        </p:nvGraphicFramePr>
        <p:xfrm>
          <a:off x="503681" y="1372361"/>
          <a:ext cx="9052559" cy="4945379"/>
        </p:xfrm>
        <a:graphic>
          <a:graphicData uri="http://schemas.openxmlformats.org/drawingml/2006/table">
            <a:tbl>
              <a:tblPr/>
              <a:tblGrid>
                <a:gridCol w="4526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51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6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Pasa-Bajas</a:t>
                      </a:r>
                      <a:endParaRPr lang="zh-CN" altLang="en-US" sz="176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mpd="sng">
                      <a:solidFill>
                        <a:srgbClr val="000000"/>
                      </a:solidFill>
                      <a:prstDash val="solid"/>
                    </a:lnR>
                    <a:lnT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1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6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Pasa-Altas</a:t>
                      </a:r>
                      <a:endParaRPr lang="zh-CN" altLang="en-US" sz="176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5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6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Pasa-Banda</a:t>
                      </a:r>
                      <a:endParaRPr lang="zh-CN" altLang="en-US" sz="176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6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Notch</a:t>
                      </a:r>
                      <a:endParaRPr lang="zh-CN" altLang="en-US" sz="176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39900" y="558800"/>
            <a:ext cx="6553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2do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9100" y="2794000"/>
            <a:ext cx="6654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2552700" algn="l"/>
              </a:tabLst>
            </a:pPr>
            <a:r>
              <a:rPr lang="en-US" altLang="zh-CN" sz="4835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48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35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8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35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  <a:r>
              <a:rPr lang="en-US" altLang="zh-CN" sz="48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35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superior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800"/>
              </a:lnSpc>
              <a:tabLst>
                <a:tab pos="2552700" algn="l"/>
              </a:tabLst>
            </a:pPr>
            <a:r>
              <a:rPr lang="en-US" altLang="zh-CN" dirty="0"/>
              <a:t>	</a:t>
            </a:r>
            <a:r>
              <a:rPr lang="en-US" altLang="zh-CN" sz="4835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(N&gt;2)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2197100"/>
            <a:ext cx="3213100" cy="1752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616200"/>
            <a:ext cx="3606800" cy="68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95600" y="863600"/>
            <a:ext cx="4254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Butterworth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04900" y="4927600"/>
            <a:ext cx="52070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Máximamente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plano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BP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Transición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lenta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BP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943100"/>
            <a:ext cx="7721600" cy="548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19300" y="863600"/>
            <a:ext cx="5981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Butterworth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800" y="2108200"/>
            <a:ext cx="7416800" cy="430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19300" y="863600"/>
            <a:ext cx="5981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Butterworth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04557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430779" y="4975859"/>
            <a:ext cx="4841748" cy="556260"/>
          </a:xfrm>
          <a:custGeom>
            <a:avLst/>
            <a:gdLst>
              <a:gd name="connsiteX0" fmla="*/ 0 w 4841748"/>
              <a:gd name="connsiteY0" fmla="*/ 0 h 556260"/>
              <a:gd name="connsiteX1" fmla="*/ 0 w 4841748"/>
              <a:gd name="connsiteY1" fmla="*/ 556260 h 556260"/>
              <a:gd name="connsiteX2" fmla="*/ 4841748 w 4841748"/>
              <a:gd name="connsiteY2" fmla="*/ 556260 h 556260"/>
              <a:gd name="connsiteX3" fmla="*/ 4841748 w 4841748"/>
              <a:gd name="connsiteY3" fmla="*/ 0 h 556260"/>
              <a:gd name="connsiteX4" fmla="*/ 0 w 4841748"/>
              <a:gd name="connsiteY4" fmla="*/ 0 h 5562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41748" h="556260">
                <a:moveTo>
                  <a:pt x="0" y="0"/>
                </a:moveTo>
                <a:lnTo>
                  <a:pt x="0" y="556260"/>
                </a:lnTo>
                <a:lnTo>
                  <a:pt x="4841748" y="556260"/>
                </a:lnTo>
                <a:lnTo>
                  <a:pt x="4841748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0" y="3543300"/>
            <a:ext cx="2159000" cy="444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0" y="4203700"/>
            <a:ext cx="2209800" cy="533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3000" y="4965700"/>
            <a:ext cx="4876800" cy="584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0" y="5880100"/>
            <a:ext cx="7150100" cy="106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96900" y="977900"/>
            <a:ext cx="8801100" cy="374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81000" algn="l"/>
                <a:tab pos="584200" algn="l"/>
                <a:tab pos="2895600" algn="l"/>
              </a:tabLst>
            </a:pPr>
            <a:r>
              <a:rPr lang="en-US" altLang="zh-CN" dirty="0"/>
              <a:t>			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Introducción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81000" algn="l"/>
                <a:tab pos="584200" algn="l"/>
                <a:tab pos="2895600" algn="l"/>
              </a:tabLst>
            </a:pPr>
            <a:r>
              <a:rPr lang="en-US" altLang="zh-CN" sz="2639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3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Filtro: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modifica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componentes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500"/>
              </a:lnSpc>
              <a:tabLst>
                <a:tab pos="381000" algn="l"/>
                <a:tab pos="584200" algn="l"/>
                <a:tab pos="2895600" algn="l"/>
              </a:tabLst>
            </a:pPr>
            <a:r>
              <a:rPr lang="en-US" altLang="zh-CN" dirty="0"/>
              <a:t>	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frecuencia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señal,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bien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magnitud</a:t>
            </a:r>
          </a:p>
          <a:p>
            <a:pPr>
              <a:lnSpc>
                <a:spcPts val="3100"/>
              </a:lnSpc>
              <a:tabLst>
                <a:tab pos="381000" algn="l"/>
                <a:tab pos="584200" algn="l"/>
                <a:tab pos="2895600" algn="l"/>
              </a:tabLst>
            </a:pP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SLIT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(filtro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convolución)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caracteriza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</a:p>
          <a:p>
            <a:pPr>
              <a:lnSpc>
                <a:spcPts val="2500"/>
              </a:lnSpc>
              <a:tabLst>
                <a:tab pos="381000" algn="l"/>
                <a:tab pos="584200" algn="l"/>
                <a:tab pos="2895600" algn="l"/>
              </a:tabLst>
            </a:pPr>
            <a:r>
              <a:rPr lang="en-US" altLang="zh-CN" dirty="0"/>
              <a:t>	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respuesta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impulso</a:t>
            </a:r>
            <a:r>
              <a:rPr lang="en-US" altLang="zh-CN" sz="263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3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3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0" algn="l"/>
                <a:tab pos="584200" algn="l"/>
                <a:tab pos="2895600" algn="l"/>
              </a:tabLst>
            </a:pPr>
            <a:r>
              <a:rPr lang="en-US" altLang="zh-CN" dirty="0"/>
              <a:t>		</a:t>
            </a:r>
            <a:r>
              <a:rPr lang="en-US" altLang="zh-CN" sz="2195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Función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transferencia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81000" algn="l"/>
                <a:tab pos="584200" algn="l"/>
                <a:tab pos="2895600" algn="l"/>
              </a:tabLst>
            </a:pPr>
            <a:r>
              <a:rPr lang="en-US" altLang="zh-CN" dirty="0"/>
              <a:t>		</a:t>
            </a:r>
            <a:r>
              <a:rPr lang="en-US" altLang="zh-CN" sz="2195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Respuesta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frecuencia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2870200"/>
            <a:ext cx="3251200" cy="1739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" y="5219700"/>
            <a:ext cx="4330700" cy="1333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2900" y="1778000"/>
            <a:ext cx="1257300" cy="482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2286000"/>
            <a:ext cx="4394200" cy="3022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27800" y="5461000"/>
            <a:ext cx="1803400" cy="34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6000" y="901700"/>
            <a:ext cx="69977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1003300" algn="l"/>
              </a:tabLst>
            </a:pPr>
            <a:r>
              <a:rPr lang="en-US" altLang="zh-CN" dirty="0"/>
              <a:t>	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Butterworth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1003300" algn="l"/>
              </a:tabLst>
            </a:pPr>
            <a:r>
              <a:rPr lang="en-US" altLang="zh-CN" sz="308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Diseño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0"/>
            <a:ext cx="3632200" cy="1625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6700" y="2527300"/>
            <a:ext cx="38354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46300" y="863600"/>
            <a:ext cx="5740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Chebychev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50900" y="4902200"/>
            <a:ext cx="88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31900" y="4902200"/>
            <a:ext cx="8216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Transición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rápida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Butterworth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mismo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Oscilaciones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Paso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66900"/>
            <a:ext cx="7696200" cy="553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81200" y="863600"/>
            <a:ext cx="6083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43100"/>
            <a:ext cx="8051800" cy="547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81200" y="863600"/>
            <a:ext cx="6083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3124200"/>
            <a:ext cx="4330700" cy="1651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2900" y="1778000"/>
            <a:ext cx="1257300" cy="482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451100"/>
            <a:ext cx="4381500" cy="2959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27800" y="5461000"/>
            <a:ext cx="1803400" cy="34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6000" y="901700"/>
            <a:ext cx="70485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965200" algn="l"/>
              </a:tabLst>
            </a:pPr>
            <a:r>
              <a:rPr lang="en-US" altLang="zh-CN" dirty="0"/>
              <a:t>	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965200" algn="l"/>
              </a:tabLst>
            </a:pPr>
            <a:r>
              <a:rPr lang="en-US" altLang="zh-CN" sz="308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Diseño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32000"/>
            <a:ext cx="3302000" cy="1841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0" y="2451100"/>
            <a:ext cx="3848100" cy="1041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70100" y="863600"/>
            <a:ext cx="5892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II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50900" y="4737100"/>
            <a:ext cx="77724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81000" algn="l"/>
              </a:tabLst>
            </a:pP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Transición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rápida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</a:p>
          <a:p>
            <a:pPr>
              <a:lnSpc>
                <a:spcPts val="2300"/>
              </a:lnSpc>
              <a:tabLst>
                <a:tab pos="381000" algn="l"/>
              </a:tabLst>
            </a:pPr>
            <a:r>
              <a:rPr lang="en-US" altLang="zh-CN" dirty="0"/>
              <a:t>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Butterworth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mismo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</a:p>
          <a:p>
            <a:pPr>
              <a:lnSpc>
                <a:spcPts val="2900"/>
              </a:lnSpc>
              <a:tabLst>
                <a:tab pos="381000" algn="l"/>
              </a:tabLst>
            </a:pP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Oscilaciones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Rechazo</a:t>
            </a:r>
          </a:p>
          <a:p>
            <a:pPr>
              <a:lnSpc>
                <a:spcPts val="2900"/>
              </a:lnSpc>
              <a:tabLst>
                <a:tab pos="381000" algn="l"/>
              </a:tabLst>
            </a:pP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1943100"/>
            <a:ext cx="8229600" cy="547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05000" y="863600"/>
            <a:ext cx="6235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78000"/>
            <a:ext cx="8216900" cy="547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05000" y="863600"/>
            <a:ext cx="6235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3124200"/>
            <a:ext cx="4356100" cy="1625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2900" y="1778000"/>
            <a:ext cx="1257300" cy="482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6500" y="2451100"/>
            <a:ext cx="4457700" cy="2997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27800" y="5549900"/>
            <a:ext cx="1803400" cy="34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6000" y="901700"/>
            <a:ext cx="71247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889000" algn="l"/>
              </a:tabLst>
            </a:pPr>
            <a:r>
              <a:rPr lang="en-US" altLang="zh-CN" sz="308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Diseño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866900"/>
            <a:ext cx="4292600" cy="1066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2100" y="3454400"/>
            <a:ext cx="4343400" cy="137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03600" y="863600"/>
            <a:ext cx="3225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Elíptico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62000" y="5346700"/>
            <a:ext cx="889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43000" y="5346700"/>
            <a:ext cx="62484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Posee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transición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rápida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Oscilaciones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extremadamente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2197100"/>
            <a:ext cx="6489700" cy="170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65400" y="863600"/>
            <a:ext cx="4902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Introducción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16000" y="1917700"/>
            <a:ext cx="1104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2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Ejemplo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4546600"/>
            <a:ext cx="8181727" cy="30213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68300" algn="l"/>
                <a:tab pos="749300" algn="l"/>
              </a:tabLst>
            </a:pPr>
            <a:r>
              <a:rPr lang="en-US" altLang="zh-CN" dirty="0"/>
              <a:t>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amplitud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señal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dependen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2300"/>
              </a:lnSpc>
              <a:tabLst>
                <a:tab pos="368300" algn="l"/>
                <a:tab pos="749300" algn="l"/>
              </a:tabLst>
            </a:pPr>
            <a:r>
              <a:rPr lang="en-US" altLang="zh-CN" dirty="0"/>
              <a:t>	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respuesta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frecuencia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368300" algn="l"/>
                <a:tab pos="749300" algn="l"/>
              </a:tabLst>
            </a:pPr>
            <a:r>
              <a:rPr lang="en-US" altLang="zh-CN" dirty="0"/>
              <a:t>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diseñan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atenuar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amplificar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conjunto</a:t>
            </a:r>
          </a:p>
          <a:p>
            <a:pPr>
              <a:lnSpc>
                <a:spcPts val="2300"/>
              </a:lnSpc>
              <a:tabLst>
                <a:tab pos="368300" algn="l"/>
                <a:tab pos="749300" algn="l"/>
              </a:tabLst>
            </a:pPr>
            <a:r>
              <a:rPr lang="en-US" altLang="zh-CN" dirty="0"/>
              <a:t>	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frecuencia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señal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368300" algn="l"/>
                <a:tab pos="749300" algn="l"/>
              </a:tabLst>
            </a:pPr>
            <a:r>
              <a:rPr lang="en-US" altLang="zh-CN" dirty="0"/>
              <a:t>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magnitud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respuesta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frecuencia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función</a:t>
            </a:r>
          </a:p>
          <a:p>
            <a:pPr>
              <a:lnSpc>
                <a:spcPts val="2300"/>
              </a:lnSpc>
              <a:tabLst>
                <a:tab pos="368300" algn="l"/>
                <a:tab pos="749300" algn="l"/>
              </a:tabLst>
            </a:pPr>
            <a:r>
              <a:rPr lang="en-US" altLang="zh-CN" dirty="0"/>
              <a:t>	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par,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mientras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función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impar.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368300" algn="l"/>
                <a:tab pos="749300" algn="l"/>
              </a:tabLst>
            </a:pP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1778000"/>
            <a:ext cx="8229600" cy="547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40000" y="863600"/>
            <a:ext cx="4965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Elíptico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870200"/>
            <a:ext cx="4368800" cy="1981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2900" y="1778000"/>
            <a:ext cx="1257300" cy="482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362200"/>
            <a:ext cx="4445000" cy="3086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27800" y="5549900"/>
            <a:ext cx="1803400" cy="34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03600" y="863600"/>
            <a:ext cx="3225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Elíptico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943100"/>
            <a:ext cx="1295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308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Diseño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9900" y="2032000"/>
            <a:ext cx="2476500" cy="939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00" y="3454400"/>
            <a:ext cx="4953000" cy="736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79800" y="863600"/>
            <a:ext cx="3073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Bessel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16000" y="4889500"/>
            <a:ext cx="889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97000" y="4889500"/>
            <a:ext cx="4394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Máximamente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plano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Transición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lenta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casi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1689100"/>
            <a:ext cx="8470900" cy="538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16200" y="863600"/>
            <a:ext cx="4800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Bessel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2900" y="1778000"/>
            <a:ext cx="1257300" cy="482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2362200"/>
            <a:ext cx="9156700" cy="3009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7800" y="5549900"/>
            <a:ext cx="1803400" cy="34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16200" y="863600"/>
            <a:ext cx="4800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Bessel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16000" y="1943100"/>
            <a:ext cx="1295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308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Diseño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57500" y="5003800"/>
            <a:ext cx="132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79" b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Casi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lineal!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6200" y="2961132"/>
            <a:ext cx="12700" cy="914400"/>
          </a:xfrm>
          <a:custGeom>
            <a:avLst/>
            <a:gdLst>
              <a:gd name="connsiteX0" fmla="*/ 5334 w 12700"/>
              <a:gd name="connsiteY0" fmla="*/ 0 h 914400"/>
              <a:gd name="connsiteX1" fmla="*/ 5334 w 12700"/>
              <a:gd name="connsiteY1" fmla="*/ 914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14400">
                <a:moveTo>
                  <a:pt x="5334" y="0"/>
                </a:moveTo>
                <a:lnTo>
                  <a:pt x="5334" y="9144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28572" y="2961132"/>
            <a:ext cx="12700" cy="914400"/>
          </a:xfrm>
          <a:custGeom>
            <a:avLst/>
            <a:gdLst>
              <a:gd name="connsiteX0" fmla="*/ 4572 w 12700"/>
              <a:gd name="connsiteY0" fmla="*/ 0 h 914400"/>
              <a:gd name="connsiteX1" fmla="*/ 4572 w 12700"/>
              <a:gd name="connsiteY1" fmla="*/ 914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14400">
                <a:moveTo>
                  <a:pt x="4572" y="0"/>
                </a:moveTo>
                <a:lnTo>
                  <a:pt x="4572" y="9144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372100" y="2961132"/>
            <a:ext cx="12700" cy="914400"/>
          </a:xfrm>
          <a:custGeom>
            <a:avLst/>
            <a:gdLst>
              <a:gd name="connsiteX0" fmla="*/ 4571 w 12700"/>
              <a:gd name="connsiteY0" fmla="*/ 0 h 914400"/>
              <a:gd name="connsiteX1" fmla="*/ 4571 w 12700"/>
              <a:gd name="connsiteY1" fmla="*/ 914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14400">
                <a:moveTo>
                  <a:pt x="4571" y="0"/>
                </a:moveTo>
                <a:lnTo>
                  <a:pt x="4571" y="9144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385304" y="2961132"/>
            <a:ext cx="12700" cy="914400"/>
          </a:xfrm>
          <a:custGeom>
            <a:avLst/>
            <a:gdLst>
              <a:gd name="connsiteX0" fmla="*/ 4571 w 12700"/>
              <a:gd name="connsiteY0" fmla="*/ 0 h 914400"/>
              <a:gd name="connsiteX1" fmla="*/ 4571 w 12700"/>
              <a:gd name="connsiteY1" fmla="*/ 914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14400">
                <a:moveTo>
                  <a:pt x="4571" y="0"/>
                </a:moveTo>
                <a:lnTo>
                  <a:pt x="4571" y="9144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765792" y="2961132"/>
            <a:ext cx="12700" cy="914400"/>
          </a:xfrm>
          <a:custGeom>
            <a:avLst/>
            <a:gdLst>
              <a:gd name="connsiteX0" fmla="*/ 4571 w 12700"/>
              <a:gd name="connsiteY0" fmla="*/ 0 h 914400"/>
              <a:gd name="connsiteX1" fmla="*/ 4571 w 12700"/>
              <a:gd name="connsiteY1" fmla="*/ 914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14400">
                <a:moveTo>
                  <a:pt x="4571" y="0"/>
                </a:moveTo>
                <a:lnTo>
                  <a:pt x="4571" y="9144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00" y="3888232"/>
            <a:ext cx="12700" cy="381000"/>
          </a:xfrm>
          <a:custGeom>
            <a:avLst/>
            <a:gdLst>
              <a:gd name="connsiteX0" fmla="*/ 5334 w 12700"/>
              <a:gd name="connsiteY0" fmla="*/ 0 h 381000"/>
              <a:gd name="connsiteX1" fmla="*/ 5334 w 12700"/>
              <a:gd name="connsiteY1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81000">
                <a:moveTo>
                  <a:pt x="5334" y="0"/>
                </a:moveTo>
                <a:lnTo>
                  <a:pt x="5334" y="3810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28572" y="3888232"/>
            <a:ext cx="12700" cy="381000"/>
          </a:xfrm>
          <a:custGeom>
            <a:avLst/>
            <a:gdLst>
              <a:gd name="connsiteX0" fmla="*/ 4572 w 12700"/>
              <a:gd name="connsiteY0" fmla="*/ 0 h 381000"/>
              <a:gd name="connsiteX1" fmla="*/ 4572 w 12700"/>
              <a:gd name="connsiteY1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81000">
                <a:moveTo>
                  <a:pt x="4572" y="0"/>
                </a:moveTo>
                <a:lnTo>
                  <a:pt x="4572" y="3810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372100" y="3888232"/>
            <a:ext cx="12700" cy="381000"/>
          </a:xfrm>
          <a:custGeom>
            <a:avLst/>
            <a:gdLst>
              <a:gd name="connsiteX0" fmla="*/ 4571 w 12700"/>
              <a:gd name="connsiteY0" fmla="*/ 0 h 381000"/>
              <a:gd name="connsiteX1" fmla="*/ 4571 w 12700"/>
              <a:gd name="connsiteY1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81000">
                <a:moveTo>
                  <a:pt x="4571" y="0"/>
                </a:moveTo>
                <a:lnTo>
                  <a:pt x="4571" y="3810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385304" y="3888232"/>
            <a:ext cx="12700" cy="381000"/>
          </a:xfrm>
          <a:custGeom>
            <a:avLst/>
            <a:gdLst>
              <a:gd name="connsiteX0" fmla="*/ 4571 w 12700"/>
              <a:gd name="connsiteY0" fmla="*/ 0 h 381000"/>
              <a:gd name="connsiteX1" fmla="*/ 4571 w 12700"/>
              <a:gd name="connsiteY1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81000">
                <a:moveTo>
                  <a:pt x="4571" y="0"/>
                </a:moveTo>
                <a:lnTo>
                  <a:pt x="4571" y="3810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765792" y="3888232"/>
            <a:ext cx="12700" cy="381000"/>
          </a:xfrm>
          <a:custGeom>
            <a:avLst/>
            <a:gdLst>
              <a:gd name="connsiteX0" fmla="*/ 4571 w 12700"/>
              <a:gd name="connsiteY0" fmla="*/ 0 h 381000"/>
              <a:gd name="connsiteX1" fmla="*/ 4571 w 12700"/>
              <a:gd name="connsiteY1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81000">
                <a:moveTo>
                  <a:pt x="4571" y="0"/>
                </a:moveTo>
                <a:lnTo>
                  <a:pt x="4571" y="3810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4"/>
          <p:cNvGraphicFramePr>
            <a:graphicFrameLocks noGrp="1"/>
          </p:cNvGraphicFramePr>
          <p:nvPr/>
        </p:nvGraphicFramePr>
        <p:xfrm>
          <a:off x="81534" y="4282440"/>
          <a:ext cx="9688829" cy="3054858"/>
        </p:xfrm>
        <a:graphic>
          <a:graphicData uri="http://schemas.openxmlformats.org/drawingml/2006/table">
            <a:tbl>
              <a:tblPr/>
              <a:tblGrid>
                <a:gridCol w="145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533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55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Elíptico</a:t>
                      </a:r>
                      <a:endParaRPr lang="zh-CN" altLang="en-US" sz="1655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Paraunordendefiltrodado,losfiltros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elípticostienenlatransiciónmásabrupta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(bandadetransiciónmásangosta)de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todosestosfiltros.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Presentarizadoenla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bandadepasoyen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labandaderechazo.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Respuestaenfaseo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retardodegrupomuy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alineal.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Aplicacionesdondese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necesiteunamínima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bandadetransiciónsin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importarlasasperezas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presentesenlasbandas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depasoyrechazoylano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linealidaddelafase.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55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Bessel</a:t>
                      </a:r>
                      <a:endParaRPr lang="zh-CN" altLang="en-US" sz="1655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Presentaunrespuestalinealdefaselo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queimplicaunretardodegrupo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constante.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Poseemenor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atenuaciónenla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bandaderechazo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quelosotrosfiltros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delmismoorden.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Aplicacionesdondese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necesiteunarespuesta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linealenfase.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4"/>
          <p:cNvGraphicFramePr>
            <a:graphicFrameLocks noGrp="1"/>
          </p:cNvGraphicFramePr>
          <p:nvPr/>
        </p:nvGraphicFramePr>
        <p:xfrm>
          <a:off x="81534" y="1531619"/>
          <a:ext cx="9688829" cy="1670622"/>
        </p:xfrm>
        <a:graphic>
          <a:graphicData uri="http://schemas.openxmlformats.org/drawingml/2006/table">
            <a:tbl>
              <a:tblPr/>
              <a:tblGrid>
                <a:gridCol w="145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27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87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Filtro</a:t>
                      </a:r>
                      <a:endParaRPr lang="zh-CN" altLang="en-US" sz="2087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87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Ventajas</a:t>
                      </a:r>
                      <a:endParaRPr lang="zh-CN" altLang="en-US" sz="2087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87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Desventajas</a:t>
                      </a:r>
                      <a:endParaRPr lang="zh-CN" altLang="en-US" sz="2087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87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Aplicaciones</a:t>
                      </a:r>
                      <a:endParaRPr lang="zh-CN" altLang="en-US" sz="2087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55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Butterworth</a:t>
                      </a:r>
                      <a:endParaRPr lang="zh-CN" altLang="en-US" sz="1655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Máximamenteplanoenlabandadepaso.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Nopresentaripleenlabandadepaso,ni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enlabandaderechazo.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Lagananciaalafrecuenciadecortees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siempre–3dB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Respuestaenfaseo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retardodegrupono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lineal.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Aplicacionesdonde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linealidaddelfiltroenla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bandadepasosea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535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necesaria.</a:t>
                      </a:r>
                      <a:endParaRPr lang="zh-CN" altLang="en-US" sz="1535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9700" y="3251200"/>
            <a:ext cx="1117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5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454900" y="3048000"/>
            <a:ext cx="20447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Aplicaciones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necesite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transición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brusca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donde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“suavidad”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importante.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20900" y="711200"/>
            <a:ext cx="6057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515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COMPARACIÓN</a:t>
            </a:r>
            <a:r>
              <a:rPr lang="en-US" altLang="zh-CN" sz="35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5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5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5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87500" y="3060700"/>
            <a:ext cx="36322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Tienen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transición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abrupta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Butterworth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mismas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especificaciones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diseño.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conseguir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atenuación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requerida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rechazo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menor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Butterworth.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435600" y="3060700"/>
            <a:ext cx="18415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Rizado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(Tipo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rechazo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(Tipo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2).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Respuesta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retardo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grupo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46400"/>
            <a:ext cx="901700" cy="381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203700"/>
            <a:ext cx="927100" cy="3810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4800" y="5295900"/>
            <a:ext cx="1663700" cy="74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4800" y="6553200"/>
            <a:ext cx="1689100" cy="698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16500" y="1524000"/>
            <a:ext cx="1473200" cy="749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70500" y="2451100"/>
            <a:ext cx="3975100" cy="11303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70500" y="3708400"/>
            <a:ext cx="3924300" cy="1054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46700" y="4965700"/>
            <a:ext cx="3911600" cy="1155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81600" y="6134100"/>
            <a:ext cx="4318000" cy="1181100"/>
          </a:xfrm>
          <a:prstGeom prst="rect">
            <a:avLst/>
          </a:prstGeom>
          <a:noFill/>
        </p:spPr>
      </p:pic>
      <p:graphicFrame>
        <p:nvGraphicFramePr>
          <p:cNvPr id="13" name="表格 4"/>
          <p:cNvGraphicFramePr>
            <a:graphicFrameLocks noGrp="1"/>
          </p:cNvGraphicFramePr>
          <p:nvPr/>
        </p:nvGraphicFramePr>
        <p:xfrm>
          <a:off x="503681" y="2378202"/>
          <a:ext cx="9052559" cy="4945379"/>
        </p:xfrm>
        <a:graphic>
          <a:graphicData uri="http://schemas.openxmlformats.org/drawingml/2006/table">
            <a:tbl>
              <a:tblPr/>
              <a:tblGrid>
                <a:gridCol w="4526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51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5" i="1" dirty="0">
                          <a:solidFill>
                            <a:srgbClr val="33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Pasa-bajasaPasa-bajas</a:t>
                      </a:r>
                      <a:endParaRPr lang="zh-CN" altLang="en-US" sz="2195" i="1" dirty="0">
                        <a:solidFill>
                          <a:srgbClr val="33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mpd="sng">
                      <a:solidFill>
                        <a:srgbClr val="000000"/>
                      </a:solidFill>
                      <a:prstDash val="solid"/>
                    </a:lnR>
                    <a:lnT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1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5" i="1" dirty="0">
                          <a:solidFill>
                            <a:srgbClr val="33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Pasa-bajasaPasa-altas</a:t>
                      </a:r>
                      <a:endParaRPr lang="zh-CN" altLang="en-US" sz="2195" i="1" dirty="0">
                        <a:solidFill>
                          <a:srgbClr val="33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5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5" i="1" dirty="0">
                          <a:solidFill>
                            <a:srgbClr val="33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Pasa-bajasaPasa-banda</a:t>
                      </a:r>
                      <a:endParaRPr lang="zh-CN" altLang="en-US" sz="2195" i="1" dirty="0">
                        <a:solidFill>
                          <a:srgbClr val="33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5" i="1" dirty="0">
                          <a:solidFill>
                            <a:srgbClr val="33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Pasa-bajasaRechaza-banda</a:t>
                      </a:r>
                      <a:endParaRPr lang="zh-CN" altLang="en-US" sz="2195" i="1" dirty="0">
                        <a:solidFill>
                          <a:srgbClr val="33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43100" y="901700"/>
            <a:ext cx="6146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Transformación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200400" y="1739900"/>
            <a:ext cx="140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inicial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689100"/>
            <a:ext cx="3352800" cy="800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16200"/>
            <a:ext cx="5397500" cy="368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5700" y="3289300"/>
            <a:ext cx="7454900" cy="1282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876800"/>
            <a:ext cx="6794500" cy="393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98600" y="5461000"/>
            <a:ext cx="2743200" cy="495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93900" y="6057900"/>
            <a:ext cx="3924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05100" y="901700"/>
            <a:ext cx="4622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Efectos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46200" y="6781800"/>
            <a:ext cx="5765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Simplemente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retraso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tiempo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señal!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89100"/>
            <a:ext cx="6045200" cy="330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197100"/>
            <a:ext cx="4495800" cy="1409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600" y="3962400"/>
            <a:ext cx="2870200" cy="3060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48100" y="3619500"/>
            <a:ext cx="2882900" cy="1968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48100" y="5600700"/>
            <a:ext cx="2908300" cy="19939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1800" y="3619500"/>
            <a:ext cx="2844800" cy="398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30400" y="952500"/>
            <a:ext cx="76581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860800" algn="l"/>
              </a:tabLst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Efectos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3860800" algn="l"/>
              </a:tabLst>
            </a:pPr>
            <a:r>
              <a:rPr lang="en-US" altLang="zh-CN" dirty="0"/>
              <a:t>	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daña</a:t>
            </a:r>
          </a:p>
          <a:p>
            <a:pPr>
              <a:lnSpc>
                <a:spcPts val="2600"/>
              </a:lnSpc>
              <a:tabLst>
                <a:tab pos="3860800" algn="l"/>
              </a:tabLst>
            </a:pPr>
            <a:r>
              <a:rPr lang="en-US" altLang="zh-CN" dirty="0"/>
              <a:t>	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forma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onda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i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señal!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700" y="1778000"/>
            <a:ext cx="2717800" cy="1270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778000"/>
            <a:ext cx="2882900" cy="1320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3289300"/>
            <a:ext cx="7493000" cy="419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84600"/>
            <a:ext cx="8509000" cy="1117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5000" y="5041900"/>
            <a:ext cx="3746500" cy="86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30400" y="901700"/>
            <a:ext cx="6172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Efectos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05000" y="6134100"/>
            <a:ext cx="67183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" algn="l"/>
                <a:tab pos="850900" algn="l"/>
              </a:tabLst>
            </a:pPr>
            <a:r>
              <a:rPr lang="en-US" altLang="zh-CN" dirty="0"/>
              <a:t>	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ideal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retardos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grupo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sean</a:t>
            </a:r>
          </a:p>
          <a:p>
            <a:pPr>
              <a:lnSpc>
                <a:spcPts val="2600"/>
              </a:lnSpc>
              <a:tabLst>
                <a:tab pos="63500" algn="l"/>
                <a:tab pos="850900" algn="l"/>
              </a:tabLst>
            </a:pP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constantes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todas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frecuencias,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fin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600"/>
              </a:lnSpc>
              <a:tabLst>
                <a:tab pos="63500" algn="l"/>
                <a:tab pos="850900" algn="l"/>
              </a:tabLst>
            </a:pPr>
            <a:r>
              <a:rPr lang="en-US" altLang="zh-CN" dirty="0"/>
              <a:t>		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distorsionar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forma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onda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señal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0900" y="1943100"/>
            <a:ext cx="2832100" cy="1092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0900" y="3200400"/>
            <a:ext cx="2806700" cy="1104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0900" y="4546600"/>
            <a:ext cx="2819400" cy="927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5803900"/>
            <a:ext cx="2806700" cy="939800"/>
          </a:xfrm>
          <a:prstGeom prst="rect">
            <a:avLst/>
          </a:prstGeom>
          <a:noFill/>
        </p:spPr>
      </p:pic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503681" y="1875282"/>
          <a:ext cx="8633459" cy="4945378"/>
        </p:xfrm>
        <a:graphic>
          <a:graphicData uri="http://schemas.openxmlformats.org/drawingml/2006/table">
            <a:tbl>
              <a:tblPr/>
              <a:tblGrid>
                <a:gridCol w="431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51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39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Filtropasa-bajas</a:t>
                      </a:r>
                      <a:endParaRPr lang="zh-CN" altLang="en-US" sz="2639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mpd="sng">
                      <a:solidFill>
                        <a:srgbClr val="000000"/>
                      </a:solidFill>
                      <a:prstDash val="solid"/>
                    </a:lnR>
                    <a:lnT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1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39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Filtropasa-altas</a:t>
                      </a:r>
                      <a:endParaRPr lang="zh-CN" altLang="en-US" sz="2639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5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39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Filtropasa-banda</a:t>
                      </a:r>
                      <a:endParaRPr lang="zh-CN" altLang="en-US" sz="2639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5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39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Filtrorechaza-banda</a:t>
                      </a:r>
                      <a:endParaRPr lang="zh-CN" altLang="en-US" sz="2639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02000" y="863600"/>
            <a:ext cx="3441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ideales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616200"/>
            <a:ext cx="4089400" cy="1295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0" y="2870200"/>
            <a:ext cx="2984500" cy="520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96900" y="901700"/>
            <a:ext cx="72136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1765300" algn="l"/>
              </a:tabLst>
            </a:pPr>
            <a:r>
              <a:rPr lang="en-US" altLang="zh-CN" dirty="0"/>
              <a:t>	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ideales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765300" algn="l"/>
              </a:tabLst>
            </a:pP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práctica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ideal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obtenido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4521200"/>
            <a:ext cx="7303281" cy="30213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14300" algn="l"/>
                <a:tab pos="495300" algn="l"/>
                <a:tab pos="622300" algn="l"/>
              </a:tabLst>
            </a:pPr>
            <a:r>
              <a:rPr lang="en-US" altLang="zh-CN" dirty="0"/>
              <a:t>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ideal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inestable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900"/>
              </a:lnSpc>
              <a:tabLst>
                <a:tab pos="114300" algn="l"/>
                <a:tab pos="495300" algn="l"/>
                <a:tab pos="622300" algn="l"/>
              </a:tabLst>
            </a:pPr>
            <a:r>
              <a:rPr lang="en-US" altLang="zh-CN" dirty="0"/>
              <a:t>		</a:t>
            </a:r>
            <a:r>
              <a:rPr lang="en-US" altLang="zh-CN" sz="242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causal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2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físicamente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realizable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114300" algn="l"/>
                <a:tab pos="495300" algn="l"/>
                <a:tab pos="622300" algn="l"/>
              </a:tabLst>
            </a:pPr>
            <a:r>
              <a:rPr lang="en-US" altLang="zh-CN" dirty="0"/>
              <a:t>	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práctica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relajan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exigencias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sobre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4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2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14300" algn="l"/>
                <a:tab pos="495300" algn="l"/>
                <a:tab pos="622300" algn="l"/>
              </a:tabLst>
            </a:pPr>
            <a:r>
              <a:rPr lang="en-US" altLang="zh-CN" dirty="0"/>
              <a:t>			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inserta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transición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14300" algn="l"/>
                <a:tab pos="495300" algn="l"/>
                <a:tab pos="622300" algn="l"/>
              </a:tabLst>
            </a:pPr>
            <a:r>
              <a:rPr lang="en-US" altLang="zh-CN" dirty="0"/>
              <a:t>			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exige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respuesta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paso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14300" algn="l"/>
                <a:tab pos="495300" algn="l"/>
                <a:tab pos="622300" algn="l"/>
              </a:tabLst>
            </a:pPr>
            <a:r>
              <a:rPr lang="en-US" altLang="zh-CN" dirty="0"/>
              <a:t>			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exige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atenuación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absoluta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rechazo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14300" algn="l"/>
                <a:tab pos="495300" algn="l"/>
                <a:tab pos="622300" algn="l"/>
              </a:tabLst>
            </a:pP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1612900"/>
            <a:ext cx="8420100" cy="3492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2800" y="5295900"/>
            <a:ext cx="5651500" cy="199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52600" y="863600"/>
            <a:ext cx="651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(Ejm:pasabajas)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84400" y="5448300"/>
            <a:ext cx="53467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95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146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Riple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máx.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146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Atenuación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rechazo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00300" y="6464300"/>
            <a:ext cx="190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46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146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67000" y="6451600"/>
            <a:ext cx="27432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frecuencia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frecuencia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rechazo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866900"/>
            <a:ext cx="4584700" cy="927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3124200"/>
            <a:ext cx="5118100" cy="99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6000" y="876300"/>
            <a:ext cx="8013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59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Función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transferencia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16000" y="4711700"/>
            <a:ext cx="83058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095500" algn="l"/>
              </a:tabLst>
            </a:pPr>
            <a:r>
              <a:rPr lang="en-US" altLang="zh-CN" dirty="0"/>
              <a:t>	</a:t>
            </a:r>
            <a:r>
              <a:rPr lang="en-US" altLang="zh-CN" sz="197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Número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polos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2095500" algn="l"/>
              </a:tabLst>
            </a:pP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número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polos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ceros,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ubicación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plano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complejo</a:t>
            </a:r>
          </a:p>
          <a:p>
            <a:pPr>
              <a:lnSpc>
                <a:spcPts val="2300"/>
              </a:lnSpc>
              <a:tabLst>
                <a:tab pos="2095500" algn="l"/>
              </a:tabLst>
            </a:pP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determinan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calidad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respuesta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frecuencia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19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7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filtro.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2362200"/>
            <a:ext cx="2578100" cy="1371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500" y="1943100"/>
            <a:ext cx="2908300" cy="647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8500" y="2946400"/>
            <a:ext cx="1689100" cy="635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3200" y="3784600"/>
            <a:ext cx="4978400" cy="736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4800600"/>
            <a:ext cx="3200400" cy="23114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46700" y="4876800"/>
            <a:ext cx="3200400" cy="223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03500" y="863600"/>
            <a:ext cx="4838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1er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16000" y="1841500"/>
            <a:ext cx="1663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Pasa-bajas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2590800" cy="1308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2032000"/>
            <a:ext cx="2895600" cy="596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2870200"/>
            <a:ext cx="16637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78300" y="3708400"/>
            <a:ext cx="4889500" cy="800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98600" y="4711700"/>
            <a:ext cx="3200400" cy="2235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35600" y="4622800"/>
            <a:ext cx="3352800" cy="223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6000" y="889000"/>
            <a:ext cx="7289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711200" algn="l"/>
              </a:tabLst>
            </a:pPr>
            <a:r>
              <a:rPr lang="en-US" altLang="zh-CN" dirty="0"/>
              <a:t>	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1er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orden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711200" algn="l"/>
              </a:tabLst>
            </a:pPr>
            <a:r>
              <a:rPr lang="en-US" altLang="zh-CN" sz="26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Pasa-altas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908</Words>
  <Application>Microsoft Office PowerPoint</Application>
  <PresentationFormat>Personalizado</PresentationFormat>
  <Paragraphs>265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Gill Sans MT</vt:lpstr>
      <vt:lpstr>Times New Roman</vt:lpstr>
      <vt:lpstr>Trebuchet MS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José Ramon Iglesias Gamarra</cp:lastModifiedBy>
  <cp:revision>6</cp:revision>
  <dcterms:created xsi:type="dcterms:W3CDTF">2006-08-16T00:00:00Z</dcterms:created>
  <dcterms:modified xsi:type="dcterms:W3CDTF">2023-05-10T21:47:30Z</dcterms:modified>
</cp:coreProperties>
</file>