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4" r:id="rId1"/>
  </p:sldMasterIdLst>
  <p:notesMasterIdLst>
    <p:notesMasterId r:id="rId25"/>
  </p:notesMasterIdLst>
  <p:sldIdLst>
    <p:sldId id="364" r:id="rId2"/>
    <p:sldId id="259" r:id="rId3"/>
    <p:sldId id="260" r:id="rId4"/>
    <p:sldId id="264" r:id="rId5"/>
    <p:sldId id="263" r:id="rId6"/>
    <p:sldId id="261" r:id="rId7"/>
    <p:sldId id="256" r:id="rId8"/>
    <p:sldId id="257" r:id="rId9"/>
    <p:sldId id="258" r:id="rId10"/>
    <p:sldId id="262" r:id="rId11"/>
    <p:sldId id="265" r:id="rId12"/>
    <p:sldId id="266" r:id="rId13"/>
    <p:sldId id="267" r:id="rId14"/>
    <p:sldId id="268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1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FF63A-46A6-4BE8-AC0C-F33E0B4F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3753-C3B2-4C90-B763-5650B674D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8EA4C-B1CE-471A-9D5C-BA7CC63E5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D153-FC4D-47BA-B995-A788EE10F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044E-55D7-41A8-B5E2-69ECE708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D956-0EBC-4404-B30B-655D54A17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25FBC-6621-438E-8351-297381F33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5337-058F-4AA1-83B0-79928B282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F6D8-6A78-46C8-922A-FB02DE057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29328-A4DB-4BFD-B759-D9F452B9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C3981-BD5F-4786-B906-D4669FA27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55E74FD5-7D7A-4D9C-B950-FE39935A5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77.wmf"/><Relationship Id="rId26" Type="http://schemas.openxmlformats.org/officeDocument/2006/relationships/oleObject" Target="../embeddings/oleObject124.bin"/><Relationship Id="rId3" Type="http://schemas.openxmlformats.org/officeDocument/2006/relationships/image" Target="../media/image69.wmf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18.bin"/><Relationship Id="rId25" Type="http://schemas.openxmlformats.org/officeDocument/2006/relationships/image" Target="../media/image79.wmf"/><Relationship Id="rId2" Type="http://schemas.openxmlformats.org/officeDocument/2006/relationships/image" Target="../media/image68.wmf"/><Relationship Id="rId16" Type="http://schemas.openxmlformats.org/officeDocument/2006/relationships/oleObject" Target="../embeddings/oleObject117.bin"/><Relationship Id="rId20" Type="http://schemas.openxmlformats.org/officeDocument/2006/relationships/image" Target="../media/image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14.bin"/><Relationship Id="rId24" Type="http://schemas.openxmlformats.org/officeDocument/2006/relationships/oleObject" Target="../embeddings/oleObject123.bin"/><Relationship Id="rId5" Type="http://schemas.openxmlformats.org/officeDocument/2006/relationships/image" Target="../media/image71.wmf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76.wmf"/><Relationship Id="rId22" Type="http://schemas.openxmlformats.org/officeDocument/2006/relationships/oleObject" Target="../embeddings/oleObject121.bin"/><Relationship Id="rId27" Type="http://schemas.openxmlformats.org/officeDocument/2006/relationships/oleObject" Target="../embeddings/oleObject1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82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34.bin"/><Relationship Id="rId26" Type="http://schemas.openxmlformats.org/officeDocument/2006/relationships/image" Target="../media/image96.wmf"/><Relationship Id="rId3" Type="http://schemas.openxmlformats.org/officeDocument/2006/relationships/image" Target="../media/image83.wmf"/><Relationship Id="rId21" Type="http://schemas.openxmlformats.org/officeDocument/2006/relationships/oleObject" Target="../embeddings/oleObject136.bin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92.wmf"/><Relationship Id="rId25" Type="http://schemas.openxmlformats.org/officeDocument/2006/relationships/oleObject" Target="../embeddings/oleObject138.bin"/><Relationship Id="rId2" Type="http://schemas.openxmlformats.org/officeDocument/2006/relationships/oleObject" Target="../embeddings/oleObject128.bin"/><Relationship Id="rId16" Type="http://schemas.openxmlformats.org/officeDocument/2006/relationships/image" Target="../media/image91.wmf"/><Relationship Id="rId20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87.wmf"/><Relationship Id="rId24" Type="http://schemas.openxmlformats.org/officeDocument/2006/relationships/image" Target="../media/image95.wmf"/><Relationship Id="rId5" Type="http://schemas.openxmlformats.org/officeDocument/2006/relationships/image" Target="../media/image84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137.bin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86.wmf"/><Relationship Id="rId14" Type="http://schemas.openxmlformats.org/officeDocument/2006/relationships/image" Target="../media/image89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69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01.wmf"/><Relationship Id="rId17" Type="http://schemas.openxmlformats.org/officeDocument/2006/relationships/image" Target="../media/image103.wmf"/><Relationship Id="rId25" Type="http://schemas.openxmlformats.org/officeDocument/2006/relationships/oleObject" Target="../embeddings/oleObject151.bin"/><Relationship Id="rId2" Type="http://schemas.openxmlformats.org/officeDocument/2006/relationships/image" Target="../media/image90.wmf"/><Relationship Id="rId16" Type="http://schemas.openxmlformats.org/officeDocument/2006/relationships/oleObject" Target="../embeddings/oleObject147.bin"/><Relationship Id="rId20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08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02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61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15.wmf"/><Relationship Id="rId2" Type="http://schemas.openxmlformats.org/officeDocument/2006/relationships/oleObject" Target="../embeddings/oleObject153.bin"/><Relationship Id="rId16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72.bin"/><Relationship Id="rId3" Type="http://schemas.openxmlformats.org/officeDocument/2006/relationships/image" Target="../media/image122.w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26.wmf"/><Relationship Id="rId2" Type="http://schemas.openxmlformats.org/officeDocument/2006/relationships/oleObject" Target="../embeddings/oleObject167.bin"/><Relationship Id="rId16" Type="http://schemas.openxmlformats.org/officeDocument/2006/relationships/image" Target="../media/image12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25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image" Target="../media/image129.wmf"/><Relationship Id="rId21" Type="http://schemas.openxmlformats.org/officeDocument/2006/relationships/image" Target="../media/image138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36.wmf"/><Relationship Id="rId25" Type="http://schemas.openxmlformats.org/officeDocument/2006/relationships/image" Target="../media/image140.w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33.wmf"/><Relationship Id="rId24" Type="http://schemas.openxmlformats.org/officeDocument/2006/relationships/oleObject" Target="../embeddings/oleObject185.bin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42.wmf"/><Relationship Id="rId7" Type="http://schemas.openxmlformats.org/officeDocument/2006/relationships/image" Target="../media/image145.e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7.wmf"/><Relationship Id="rId5" Type="http://schemas.openxmlformats.org/officeDocument/2006/relationships/image" Target="../media/image143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52.wmf"/><Relationship Id="rId3" Type="http://schemas.openxmlformats.org/officeDocument/2006/relationships/oleObject" Target="../embeddings/oleObject191.bin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96.bin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51.wmf"/><Relationship Id="rId5" Type="http://schemas.openxmlformats.org/officeDocument/2006/relationships/oleObject" Target="../embeddings/oleObject192.bin"/><Relationship Id="rId10" Type="http://schemas.openxmlformats.org/officeDocument/2006/relationships/oleObject" Target="../embeddings/oleObject195.bin"/><Relationship Id="rId4" Type="http://schemas.openxmlformats.org/officeDocument/2006/relationships/image" Target="../media/image136.wmf"/><Relationship Id="rId9" Type="http://schemas.openxmlformats.org/officeDocument/2006/relationships/image" Target="../media/image15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3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9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66.png"/><Relationship Id="rId3" Type="http://schemas.openxmlformats.org/officeDocument/2006/relationships/image" Target="../media/image160.wmf"/><Relationship Id="rId7" Type="http://schemas.openxmlformats.org/officeDocument/2006/relationships/image" Target="../media/image162.wmf"/><Relationship Id="rId12" Type="http://schemas.openxmlformats.org/officeDocument/2006/relationships/image" Target="../media/image165.png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20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image" Target="../media/image168.wmf"/><Relationship Id="rId7" Type="http://schemas.openxmlformats.org/officeDocument/2006/relationships/oleObject" Target="../embeddings/oleObject210.bin"/><Relationship Id="rId2" Type="http://schemas.openxmlformats.org/officeDocument/2006/relationships/image" Target="../media/image16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wmf"/><Relationship Id="rId11" Type="http://schemas.openxmlformats.org/officeDocument/2006/relationships/image" Target="../media/image172.wmf"/><Relationship Id="rId5" Type="http://schemas.openxmlformats.org/officeDocument/2006/relationships/oleObject" Target="../embeddings/oleObject209.bin"/><Relationship Id="rId10" Type="http://schemas.openxmlformats.org/officeDocument/2006/relationships/oleObject" Target="../embeddings/oleObject212.bin"/><Relationship Id="rId4" Type="http://schemas.openxmlformats.org/officeDocument/2006/relationships/image" Target="../media/image169.wmf"/><Relationship Id="rId9" Type="http://schemas.openxmlformats.org/officeDocument/2006/relationships/image" Target="../media/image17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image" Target="../media/image21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1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7.wmf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image" Target="../media/image36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28.wmf"/><Relationship Id="rId29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oleObject" Target="../embeddings/oleObject47.bin"/><Relationship Id="rId5" Type="http://schemas.openxmlformats.org/officeDocument/2006/relationships/image" Target="../media/image25.wmf"/><Relationship Id="rId15" Type="http://schemas.openxmlformats.org/officeDocument/2006/relationships/image" Target="../media/image26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33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35.wmf"/><Relationship Id="rId8" Type="http://schemas.openxmlformats.org/officeDocument/2006/relationships/oleObject" Target="../embeddings/oleObject28.bin"/><Relationship Id="rId3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27.wmf"/><Relationship Id="rId26" Type="http://schemas.openxmlformats.org/officeDocument/2006/relationships/image" Target="../media/image46.wmf"/><Relationship Id="rId21" Type="http://schemas.openxmlformats.org/officeDocument/2006/relationships/oleObject" Target="../embeddings/oleObject68.bin"/><Relationship Id="rId34" Type="http://schemas.openxmlformats.org/officeDocument/2006/relationships/oleObject" Target="../embeddings/oleObject78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7.bin"/><Relationship Id="rId38" Type="http://schemas.openxmlformats.org/officeDocument/2006/relationships/oleObject" Target="../embeddings/oleObject82.bin"/><Relationship Id="rId2" Type="http://schemas.openxmlformats.org/officeDocument/2006/relationships/oleObject" Target="../embeddings/oleObject53.bin"/><Relationship Id="rId16" Type="http://schemas.openxmlformats.org/officeDocument/2006/relationships/image" Target="../media/image26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76.bin"/><Relationship Id="rId37" Type="http://schemas.openxmlformats.org/officeDocument/2006/relationships/oleObject" Target="../embeddings/oleObject8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80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71.bin"/><Relationship Id="rId30" Type="http://schemas.openxmlformats.org/officeDocument/2006/relationships/oleObject" Target="../embeddings/oleObject74.bin"/><Relationship Id="rId35" Type="http://schemas.openxmlformats.org/officeDocument/2006/relationships/oleObject" Target="../embeddings/oleObject79.bin"/><Relationship Id="rId8" Type="http://schemas.openxmlformats.org/officeDocument/2006/relationships/oleObject" Target="../embeddings/oleObject58.bin"/><Relationship Id="rId3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91.bin"/><Relationship Id="rId26" Type="http://schemas.openxmlformats.org/officeDocument/2006/relationships/image" Target="../media/image59.png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94.bin"/><Relationship Id="rId32" Type="http://schemas.openxmlformats.org/officeDocument/2006/relationships/image" Target="../media/image62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image" Target="../media/image60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55.wmf"/><Relationship Id="rId31" Type="http://schemas.openxmlformats.org/officeDocument/2006/relationships/oleObject" Target="../embeddings/oleObject9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63.wmf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65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ECBA1-F286-4D1B-AA0C-4865A0F5707B}"/>
              </a:ext>
            </a:extLst>
          </p:cNvPr>
          <p:cNvSpPr txBox="1"/>
          <p:nvPr/>
        </p:nvSpPr>
        <p:spPr>
          <a:xfrm>
            <a:off x="812428" y="3846560"/>
            <a:ext cx="3302314" cy="18385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65113">
              <a:defRPr/>
            </a:pPr>
            <a:r>
              <a:rPr lang="en-US" sz="2618" dirty="0">
                <a:latin typeface="Gill Sans MT" panose="020B0502020104020203" pitchFamily="34" charset="77"/>
              </a:rPr>
              <a:t>Dr. José Ramón Iglesias</a:t>
            </a:r>
          </a:p>
          <a:p>
            <a:pPr defTabSz="665113">
              <a:defRPr/>
            </a:pPr>
            <a:r>
              <a:rPr lang="en-US" sz="1746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665113">
              <a:defRPr/>
            </a:pPr>
            <a:r>
              <a:rPr lang="en-US" sz="1746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665113">
              <a:defRPr/>
            </a:pPr>
            <a:r>
              <a:rPr lang="en-US" sz="1746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665113">
              <a:defRPr/>
            </a:pPr>
            <a:r>
              <a:rPr lang="en-US" sz="1746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665113">
              <a:defRPr/>
            </a:pPr>
            <a:endParaRPr lang="en-US" sz="1746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5006-F207-4BAE-8862-DD8ABD057F21}"/>
              </a:ext>
            </a:extLst>
          </p:cNvPr>
          <p:cNvSpPr txBox="1"/>
          <p:nvPr/>
        </p:nvSpPr>
        <p:spPr>
          <a:xfrm>
            <a:off x="812427" y="1928253"/>
            <a:ext cx="3379451" cy="8086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65113">
              <a:defRPr/>
            </a:pPr>
            <a:r>
              <a:rPr lang="en-US" sz="3201" dirty="0"/>
              <a:t>Análisis de Señales</a:t>
            </a:r>
          </a:p>
          <a:p>
            <a:pPr defTabSz="665113">
              <a:defRPr/>
            </a:pPr>
            <a:endParaRPr lang="en-US" sz="1454" dirty="0">
              <a:latin typeface="Gill Sans MT" panose="020B0502020104020203" pitchFamily="34" charset="77"/>
            </a:endParaRPr>
          </a:p>
        </p:txBody>
      </p:sp>
      <p:pic>
        <p:nvPicPr>
          <p:cNvPr id="13316" name="Google Shape;30;p1">
            <a:extLst>
              <a:ext uri="{FF2B5EF4-FFF2-40B4-BE49-F238E27FC236}">
                <a16:creationId xmlns:a16="http://schemas.microsoft.com/office/drawing/2014/main" id="{2746A39E-7AF8-4DE8-9482-3354877F63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3" y="982196"/>
            <a:ext cx="2511519" cy="82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7F757A9-054C-4335-901E-A74FF4CDF707}"/>
              </a:ext>
            </a:extLst>
          </p:cNvPr>
          <p:cNvSpPr txBox="1"/>
          <p:nvPr/>
        </p:nvSpPr>
        <p:spPr>
          <a:xfrm>
            <a:off x="139095" y="3043798"/>
            <a:ext cx="8865814" cy="4505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2328" b="1" dirty="0">
                <a:latin typeface="Trebuchet MS"/>
                <a:cs typeface="Trebuchet MS"/>
              </a:rPr>
              <a:t>Filtros Digitales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Problema: 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se quiere determinar un </a:t>
            </a:r>
            <a:r>
              <a:rPr lang="en-US" altLang="es-AR" sz="1800" b="1" i="1" u="sng">
                <a:solidFill>
                  <a:srgbClr val="00B050"/>
                </a:solidFill>
                <a:latin typeface="Times New Roman" pitchFamily="18" charset="0"/>
              </a:rPr>
              <a:t> filtro de Respuesta Impulsiva Finita Causal (FIR)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 como aproximación de un filtro ideal.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8382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s-AR" sz="1800" dirty="0"/>
              <a:t>Se </a:t>
            </a:r>
            <a:r>
              <a:rPr lang="en-US" altLang="es-AR" sz="1800" dirty="0" err="1"/>
              <a:t>hace</a:t>
            </a:r>
            <a:r>
              <a:rPr lang="en-US" altLang="es-AR" sz="1800" dirty="0"/>
              <a:t> </a:t>
            </a:r>
            <a:r>
              <a:rPr lang="en-US" altLang="es-AR" sz="1800" dirty="0" err="1"/>
              <a:t>por</a:t>
            </a:r>
            <a:r>
              <a:rPr lang="en-US" altLang="es-AR" sz="1800" dirty="0"/>
              <a:t>: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  <a:defRPr/>
            </a:pPr>
            <a:r>
              <a:rPr lang="en-US" altLang="es-AR" sz="1800" u="sng" dirty="0" err="1"/>
              <a:t>Aplicación</a:t>
            </a:r>
            <a:r>
              <a:rPr lang="en-US" altLang="es-AR" sz="1800" u="sng" dirty="0"/>
              <a:t> de </a:t>
            </a:r>
            <a:r>
              <a:rPr lang="en-US" altLang="es-AR" sz="1800" u="sng" dirty="0" err="1"/>
              <a:t>Ventanas</a:t>
            </a:r>
            <a:endParaRPr lang="en-US" altLang="es-AR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4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9095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1273" name="Object 0"/>
          <p:cNvGraphicFramePr>
            <a:graphicFrameLocks noChangeAspect="1"/>
          </p:cNvGraphicFramePr>
          <p:nvPr/>
        </p:nvGraphicFramePr>
        <p:xfrm>
          <a:off x="0" y="1905000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1000" imgH="228600" progId="Equation.3">
                  <p:embed/>
                </p:oleObj>
              </mc:Choice>
              <mc:Fallback>
                <p:oleObj name="Equation" r:id="rId7" imgW="381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"/>
          <p:cNvGraphicFramePr>
            <a:graphicFrameLocks noChangeAspect="1"/>
          </p:cNvGraphicFramePr>
          <p:nvPr/>
        </p:nvGraphicFramePr>
        <p:xfrm>
          <a:off x="6324600" y="609600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1000" imgH="228600" progId="Equation.3">
                  <p:embed/>
                </p:oleObj>
              </mc:Choice>
              <mc:Fallback>
                <p:oleObj name="Equation" r:id="rId9" imgW="381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2"/>
          <p:cNvGraphicFramePr>
            <a:graphicFrameLocks noChangeAspect="1"/>
          </p:cNvGraphicFramePr>
          <p:nvPr/>
        </p:nvGraphicFramePr>
        <p:xfrm>
          <a:off x="2667000" y="3048000"/>
          <a:ext cx="330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02" imgH="126780" progId="Equation.3">
                  <p:embed/>
                </p:oleObj>
              </mc:Choice>
              <mc:Fallback>
                <p:oleObj name="Equation" r:id="rId11" imgW="114102" imgH="126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330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3"/>
          <p:cNvGraphicFramePr>
            <a:graphicFrameLocks noChangeAspect="1"/>
          </p:cNvGraphicFramePr>
          <p:nvPr/>
        </p:nvGraphicFramePr>
        <p:xfrm>
          <a:off x="5715000" y="1905000"/>
          <a:ext cx="444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80" imgH="101424" progId="Equation.3">
                  <p:embed/>
                </p:oleObj>
              </mc:Choice>
              <mc:Fallback>
                <p:oleObj name="Equation" r:id="rId13" imgW="126780" imgH="101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4445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4"/>
          <p:cNvGraphicFramePr>
            <a:graphicFrameLocks noChangeAspect="1"/>
          </p:cNvGraphicFramePr>
          <p:nvPr/>
        </p:nvGraphicFramePr>
        <p:xfrm>
          <a:off x="5791200" y="4572000"/>
          <a:ext cx="444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80" imgH="101424" progId="Equation.3">
                  <p:embed/>
                </p:oleObj>
              </mc:Choice>
              <mc:Fallback>
                <p:oleObj name="Equation" r:id="rId15" imgW="126780" imgH="101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72000"/>
                        <a:ext cx="4445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3276600" y="6096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Ventana rectangular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3429000" y="34290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Ventana de Hamming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80" name="Object 5"/>
          <p:cNvGraphicFramePr>
            <a:graphicFrameLocks noChangeAspect="1"/>
          </p:cNvGraphicFramePr>
          <p:nvPr/>
        </p:nvGraphicFramePr>
        <p:xfrm>
          <a:off x="6400800" y="3429000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228600" progId="Equation.3">
                  <p:embed/>
                </p:oleObj>
              </mc:Choice>
              <mc:Fallback>
                <p:oleObj name="Equation" r:id="rId16" imgW="38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9000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304800" y="4419600"/>
            <a:ext cx="2590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Respuesta impulsiva infinita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(ideal)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6172200" y="6491288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Respuesta impulsiva finita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83" name="Object 6"/>
          <p:cNvGraphicFramePr>
            <a:graphicFrameLocks noChangeAspect="1"/>
          </p:cNvGraphicFramePr>
          <p:nvPr/>
        </p:nvGraphicFramePr>
        <p:xfrm>
          <a:off x="3733800" y="2971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780" imgH="164957" progId="Equation.3">
                  <p:embed/>
                </p:oleObj>
              </mc:Choice>
              <mc:Fallback>
                <p:oleObj name="Equation" r:id="rId17" imgW="253780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7"/>
          <p:cNvGraphicFramePr>
            <a:graphicFrameLocks noChangeAspect="1"/>
          </p:cNvGraphicFramePr>
          <p:nvPr/>
        </p:nvGraphicFramePr>
        <p:xfrm>
          <a:off x="4745038" y="2971800"/>
          <a:ext cx="238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9579" imgH="164957" progId="Equation.3">
                  <p:embed/>
                </p:oleObj>
              </mc:Choice>
              <mc:Fallback>
                <p:oleObj name="Equation" r:id="rId19" imgW="139579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2971800"/>
                        <a:ext cx="2381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8"/>
          <p:cNvGraphicFramePr>
            <a:graphicFrameLocks noChangeAspect="1"/>
          </p:cNvGraphicFramePr>
          <p:nvPr/>
        </p:nvGraphicFramePr>
        <p:xfrm>
          <a:off x="3886200" y="58674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780" imgH="164957" progId="Equation.3">
                  <p:embed/>
                </p:oleObj>
              </mc:Choice>
              <mc:Fallback>
                <p:oleObj name="Equation" r:id="rId21" imgW="253780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9"/>
          <p:cNvGraphicFramePr>
            <a:graphicFrameLocks noChangeAspect="1"/>
          </p:cNvGraphicFramePr>
          <p:nvPr/>
        </p:nvGraphicFramePr>
        <p:xfrm>
          <a:off x="4876800" y="5867400"/>
          <a:ext cx="238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579" imgH="164957" progId="Equation.3">
                  <p:embed/>
                </p:oleObj>
              </mc:Choice>
              <mc:Fallback>
                <p:oleObj name="Equation" r:id="rId22" imgW="139579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67400"/>
                        <a:ext cx="2381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10"/>
          <p:cNvGraphicFramePr>
            <a:graphicFrameLocks noChangeAspect="1"/>
          </p:cNvGraphicFramePr>
          <p:nvPr/>
        </p:nvGraphicFramePr>
        <p:xfrm>
          <a:off x="7010400" y="30480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780" imgH="164957" progId="Equation.3">
                  <p:embed/>
                </p:oleObj>
              </mc:Choice>
              <mc:Fallback>
                <p:oleObj name="Equation" r:id="rId23" imgW="253780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11"/>
          <p:cNvGraphicFramePr>
            <a:graphicFrameLocks noChangeAspect="1"/>
          </p:cNvGraphicFramePr>
          <p:nvPr/>
        </p:nvGraphicFramePr>
        <p:xfrm>
          <a:off x="8021638" y="3048000"/>
          <a:ext cx="238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579" imgH="164957" progId="Equation.3">
                  <p:embed/>
                </p:oleObj>
              </mc:Choice>
              <mc:Fallback>
                <p:oleObj name="Equation" r:id="rId24" imgW="139579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8" y="3048000"/>
                        <a:ext cx="2381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12"/>
          <p:cNvGraphicFramePr>
            <a:graphicFrameLocks noChangeAspect="1"/>
          </p:cNvGraphicFramePr>
          <p:nvPr/>
        </p:nvGraphicFramePr>
        <p:xfrm>
          <a:off x="7010400" y="59436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780" imgH="164957" progId="Equation.3">
                  <p:embed/>
                </p:oleObj>
              </mc:Choice>
              <mc:Fallback>
                <p:oleObj name="Equation" r:id="rId26" imgW="253780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9436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13"/>
          <p:cNvGraphicFramePr>
            <a:graphicFrameLocks noChangeAspect="1"/>
          </p:cNvGraphicFramePr>
          <p:nvPr/>
        </p:nvGraphicFramePr>
        <p:xfrm>
          <a:off x="8001000" y="5943600"/>
          <a:ext cx="238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39579" imgH="164957" progId="Equation.3">
                  <p:embed/>
                </p:oleObj>
              </mc:Choice>
              <mc:Fallback>
                <p:oleObj name="Equation" r:id="rId27" imgW="139579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43600"/>
                        <a:ext cx="2381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Line 28"/>
          <p:cNvSpPr>
            <a:spLocks noChangeShapeType="1"/>
          </p:cNvSpPr>
          <p:nvPr/>
        </p:nvSpPr>
        <p:spPr bwMode="auto">
          <a:xfrm>
            <a:off x="7162800" y="1828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8153400" y="1828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>
            <a:off x="7200900" y="459105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>
            <a:off x="8096250" y="46101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1295" name="2 CuadroTexto"/>
          <p:cNvSpPr txBox="1">
            <a:spLocks noChangeArrowheads="1"/>
          </p:cNvSpPr>
          <p:nvPr/>
        </p:nvSpPr>
        <p:spPr bwMode="auto">
          <a:xfrm>
            <a:off x="5410200" y="3059113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FF0000"/>
                </a:solidFill>
                <a:latin typeface="Times New Roman" pitchFamily="18" charset="0"/>
              </a:rPr>
              <a:t>n (tiempo)</a:t>
            </a:r>
          </a:p>
        </p:txBody>
      </p:sp>
      <p:sp>
        <p:nvSpPr>
          <p:cNvPr id="11296" name="32 CuadroTexto"/>
          <p:cNvSpPr txBox="1">
            <a:spLocks noChangeArrowheads="1"/>
          </p:cNvSpPr>
          <p:nvPr/>
        </p:nvSpPr>
        <p:spPr bwMode="auto">
          <a:xfrm>
            <a:off x="8058150" y="3227388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FF0000"/>
                </a:solidFill>
                <a:latin typeface="Times New Roman" pitchFamily="18" charset="0"/>
              </a:rPr>
              <a:t>n (tiempo)</a:t>
            </a:r>
          </a:p>
        </p:txBody>
      </p:sp>
      <p:sp>
        <p:nvSpPr>
          <p:cNvPr id="11297" name="33 CuadroTexto"/>
          <p:cNvSpPr txBox="1">
            <a:spLocks noChangeArrowheads="1"/>
          </p:cNvSpPr>
          <p:nvPr/>
        </p:nvSpPr>
        <p:spPr bwMode="auto">
          <a:xfrm>
            <a:off x="5138738" y="588645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FF0000"/>
                </a:solidFill>
                <a:latin typeface="Times New Roman" pitchFamily="18" charset="0"/>
              </a:rPr>
              <a:t>n (tiempo)</a:t>
            </a:r>
          </a:p>
        </p:txBody>
      </p:sp>
      <p:sp>
        <p:nvSpPr>
          <p:cNvPr id="11298" name="34 CuadroTexto"/>
          <p:cNvSpPr txBox="1">
            <a:spLocks noChangeArrowheads="1"/>
          </p:cNvSpPr>
          <p:nvPr/>
        </p:nvSpPr>
        <p:spPr bwMode="auto">
          <a:xfrm>
            <a:off x="7991475" y="61214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rgbClr val="FF0000"/>
                </a:solidFill>
                <a:latin typeface="Times New Roman" pitchFamily="18" charset="0"/>
              </a:rPr>
              <a:t>n (tiempo)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2667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b)  Desplazar en el tiempo para que sea causal: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233488"/>
            <a:ext cx="35623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505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038350" y="10668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838950" y="11049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2295" name="Object 0"/>
          <p:cNvGraphicFramePr>
            <a:graphicFrameLocks noChangeAspect="1"/>
          </p:cNvGraphicFramePr>
          <p:nvPr/>
        </p:nvGraphicFramePr>
        <p:xfrm>
          <a:off x="361950" y="990600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990600"/>
                        <a:ext cx="63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"/>
          <p:cNvGraphicFramePr>
            <a:graphicFrameLocks noChangeAspect="1"/>
          </p:cNvGraphicFramePr>
          <p:nvPr/>
        </p:nvGraphicFramePr>
        <p:xfrm>
          <a:off x="4737100" y="895350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700" imgH="228600" progId="Equation.3">
                  <p:embed/>
                </p:oleObj>
              </mc:Choice>
              <mc:Fallback>
                <p:oleObj name="Equation" r:id="rId6" imgW="1028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895350"/>
                        <a:ext cx="171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28600"/>
            <a:ext cx="891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Efectos de aplicar una ventana y el desplazamiento sobre la respuesta en frecuencia del filtro: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609600"/>
            <a:ext cx="676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a) </a:t>
            </a: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Ventana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: dado que                                        entonces    </a:t>
            </a:r>
          </a:p>
        </p:txBody>
      </p:sp>
      <p:graphicFrame>
        <p:nvGraphicFramePr>
          <p:cNvPr id="13316" name="Object 0"/>
          <p:cNvGraphicFramePr>
            <a:graphicFrameLocks noChangeAspect="1"/>
          </p:cNvGraphicFramePr>
          <p:nvPr/>
        </p:nvGraphicFramePr>
        <p:xfrm>
          <a:off x="2073275" y="609600"/>
          <a:ext cx="2216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28600" progId="Equation.3">
                  <p:embed/>
                </p:oleObj>
              </mc:Choice>
              <mc:Fallback>
                <p:oleObj name="Equation" r:id="rId2" imgW="11557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609600"/>
                        <a:ext cx="2216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"/>
          <p:cNvGraphicFramePr>
            <a:graphicFrameLocks noChangeAspect="1"/>
          </p:cNvGraphicFramePr>
          <p:nvPr/>
        </p:nvGraphicFramePr>
        <p:xfrm>
          <a:off x="5181600" y="473075"/>
          <a:ext cx="2797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393700" progId="Equation.3">
                  <p:embed/>
                </p:oleObj>
              </mc:Choice>
              <mc:Fallback>
                <p:oleObj name="Equation" r:id="rId4" imgW="17145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3075"/>
                        <a:ext cx="27971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14"/>
          <p:cNvGrpSpPr>
            <a:grpSpLocks/>
          </p:cNvGrpSpPr>
          <p:nvPr/>
        </p:nvGrpSpPr>
        <p:grpSpPr bwMode="auto">
          <a:xfrm>
            <a:off x="0" y="2971800"/>
            <a:ext cx="2514600" cy="1603375"/>
            <a:chOff x="240" y="1680"/>
            <a:chExt cx="1584" cy="1010"/>
          </a:xfrm>
        </p:grpSpPr>
        <p:sp>
          <p:nvSpPr>
            <p:cNvPr id="13332" name="Line 7"/>
            <p:cNvSpPr>
              <a:spLocks noChangeShapeType="1"/>
            </p:cNvSpPr>
            <p:nvPr/>
          </p:nvSpPr>
          <p:spPr bwMode="auto">
            <a:xfrm>
              <a:off x="91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>
              <a:off x="240" y="244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34" name="Rectangle 9"/>
            <p:cNvSpPr>
              <a:spLocks noChangeArrowheads="1"/>
            </p:cNvSpPr>
            <p:nvPr/>
          </p:nvSpPr>
          <p:spPr bwMode="auto">
            <a:xfrm>
              <a:off x="576" y="2112"/>
              <a:ext cx="67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AR" altLang="es-A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3335" name="Object 8"/>
            <p:cNvGraphicFramePr>
              <a:graphicFrameLocks noChangeAspect="1"/>
            </p:cNvGraphicFramePr>
            <p:nvPr/>
          </p:nvGraphicFramePr>
          <p:xfrm>
            <a:off x="1632" y="2496"/>
            <a:ext cx="19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139639" progId="Equation.3">
                    <p:embed/>
                  </p:oleObj>
                </mc:Choice>
                <mc:Fallback>
                  <p:oleObj name="Equation" r:id="rId6" imgW="152334" imgH="13963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96"/>
                          <a:ext cx="19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9"/>
            <p:cNvGraphicFramePr>
              <a:graphicFrameLocks noChangeAspect="1"/>
            </p:cNvGraphicFramePr>
            <p:nvPr/>
          </p:nvGraphicFramePr>
          <p:xfrm>
            <a:off x="1152" y="2400"/>
            <a:ext cx="24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00" imgH="228600" progId="Equation.3">
                    <p:embed/>
                  </p:oleObj>
                </mc:Choice>
                <mc:Fallback>
                  <p:oleObj name="Equation" r:id="rId8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0"/>
                          <a:ext cx="24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"/>
            <p:cNvGraphicFramePr>
              <a:graphicFrameLocks noChangeAspect="1"/>
            </p:cNvGraphicFramePr>
            <p:nvPr/>
          </p:nvGraphicFramePr>
          <p:xfrm>
            <a:off x="384" y="2400"/>
            <a:ext cx="38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228501" progId="Equation.3">
                    <p:embed/>
                  </p:oleObj>
                </mc:Choice>
                <mc:Fallback>
                  <p:oleObj name="Equation" r:id="rId10" imgW="304668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00"/>
                          <a:ext cx="38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1"/>
            <p:cNvGraphicFramePr>
              <a:graphicFrameLocks noChangeAspect="1"/>
            </p:cNvGraphicFramePr>
            <p:nvPr/>
          </p:nvGraphicFramePr>
          <p:xfrm>
            <a:off x="960" y="1728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" imgH="228600" progId="Equation.3">
                    <p:embed/>
                  </p:oleObj>
                </mc:Choice>
                <mc:Fallback>
                  <p:oleObj name="Equation" r:id="rId12" imgW="4572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28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1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1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3323" name="Object 2"/>
          <p:cNvGraphicFramePr>
            <a:graphicFrameLocks noChangeAspect="1"/>
          </p:cNvGraphicFramePr>
          <p:nvPr/>
        </p:nvGraphicFramePr>
        <p:xfrm>
          <a:off x="2286000" y="2590800"/>
          <a:ext cx="4143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424" imgH="126780" progId="Equation.3">
                  <p:embed/>
                </p:oleObj>
              </mc:Choice>
              <mc:Fallback>
                <p:oleObj name="Equation" r:id="rId18" imgW="101424" imgH="126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143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3"/>
          <p:cNvGraphicFramePr>
            <a:graphicFrameLocks noChangeAspect="1"/>
          </p:cNvGraphicFramePr>
          <p:nvPr/>
        </p:nvGraphicFramePr>
        <p:xfrm>
          <a:off x="2209800" y="5181600"/>
          <a:ext cx="4143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1424" imgH="126780" progId="Equation.3">
                  <p:embed/>
                </p:oleObj>
              </mc:Choice>
              <mc:Fallback>
                <p:oleObj name="Equation" r:id="rId20" imgW="101424" imgH="1267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4143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4"/>
          <p:cNvGraphicFramePr>
            <a:graphicFrameLocks noChangeAspect="1"/>
          </p:cNvGraphicFramePr>
          <p:nvPr/>
        </p:nvGraphicFramePr>
        <p:xfrm>
          <a:off x="5662613" y="2566988"/>
          <a:ext cx="520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80" imgH="101424" progId="Equation.3">
                  <p:embed/>
                </p:oleObj>
              </mc:Choice>
              <mc:Fallback>
                <p:oleObj name="Equation" r:id="rId21" imgW="126780" imgH="101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2566988"/>
                        <a:ext cx="5207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5"/>
          <p:cNvGraphicFramePr>
            <a:graphicFrameLocks noChangeAspect="1"/>
          </p:cNvGraphicFramePr>
          <p:nvPr/>
        </p:nvGraphicFramePr>
        <p:xfrm>
          <a:off x="2286000" y="1219200"/>
          <a:ext cx="857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4870" imgH="203024" progId="Equation.3">
                  <p:embed/>
                </p:oleObj>
              </mc:Choice>
              <mc:Fallback>
                <p:oleObj name="Equation" r:id="rId23" imgW="494870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8572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6"/>
          <p:cNvGraphicFramePr>
            <a:graphicFrameLocks noChangeAspect="1"/>
          </p:cNvGraphicFramePr>
          <p:nvPr/>
        </p:nvGraphicFramePr>
        <p:xfrm>
          <a:off x="6029325" y="1196975"/>
          <a:ext cx="992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71252" imgH="228501" progId="Equation.3">
                  <p:embed/>
                </p:oleObj>
              </mc:Choice>
              <mc:Fallback>
                <p:oleObj name="Equation" r:id="rId25" imgW="571252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1196975"/>
                        <a:ext cx="9921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26"/>
          <p:cNvSpPr txBox="1">
            <a:spLocks noChangeArrowheads="1"/>
          </p:cNvSpPr>
          <p:nvPr/>
        </p:nvSpPr>
        <p:spPr bwMode="auto">
          <a:xfrm>
            <a:off x="3276600" y="12954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b="1" i="1">
                <a:solidFill>
                  <a:schemeClr val="tx1"/>
                </a:solidFill>
                <a:latin typeface="Times New Roman" pitchFamily="18" charset="0"/>
              </a:rPr>
              <a:t>Ventana rectangular</a:t>
            </a:r>
          </a:p>
        </p:txBody>
      </p:sp>
      <p:sp>
        <p:nvSpPr>
          <p:cNvPr id="13329" name="Text Box 27"/>
          <p:cNvSpPr txBox="1">
            <a:spLocks noChangeArrowheads="1"/>
          </p:cNvSpPr>
          <p:nvPr/>
        </p:nvSpPr>
        <p:spPr bwMode="auto">
          <a:xfrm>
            <a:off x="3276600" y="41148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b="1" i="1">
                <a:solidFill>
                  <a:schemeClr val="tx1"/>
                </a:solidFill>
                <a:latin typeface="Times New Roman" pitchFamily="18" charset="0"/>
              </a:rPr>
              <a:t>Ventana de Hamming </a:t>
            </a:r>
          </a:p>
        </p:txBody>
      </p:sp>
      <p:pic>
        <p:nvPicPr>
          <p:cNvPr id="13330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13331" name="Object 7"/>
          <p:cNvGraphicFramePr>
            <a:graphicFrameLocks noChangeAspect="1"/>
          </p:cNvGraphicFramePr>
          <p:nvPr/>
        </p:nvGraphicFramePr>
        <p:xfrm>
          <a:off x="5638800" y="5257800"/>
          <a:ext cx="520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80" imgH="101424" progId="Equation.3">
                  <p:embed/>
                </p:oleObj>
              </mc:Choice>
              <mc:Fallback>
                <p:oleObj name="Equation" r:id="rId27" imgW="126780" imgH="1014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520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5181600" y="17526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5410200" y="2590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4800600" y="4648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5410200" y="4648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343" name="Object 0"/>
          <p:cNvGraphicFramePr>
            <a:graphicFrameLocks noChangeAspect="1"/>
          </p:cNvGraphicFramePr>
          <p:nvPr/>
        </p:nvGraphicFramePr>
        <p:xfrm>
          <a:off x="5105400" y="4724400"/>
          <a:ext cx="381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670" imgH="177569" progId="Equation.3">
                  <p:embed/>
                </p:oleObj>
              </mc:Choice>
              <mc:Fallback>
                <p:oleObj name="Equation" r:id="rId3" imgW="253670" imgH="17756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381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5257800" y="1676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5410200" y="2667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7543800" y="1676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7696200" y="2057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atenuación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0" y="228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i="1">
                <a:solidFill>
                  <a:srgbClr val="00B050"/>
                </a:solidFill>
                <a:latin typeface="Times New Roman" pitchFamily="18" charset="0"/>
              </a:rPr>
              <a:t>Para diferentes ventanas, se tienen distintos valores de la región de transición y de atenuación en la banda de rechazo: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4648200" y="4953000"/>
            <a:ext cx="1295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AR" altLang="es-AR" sz="1800" i="1">
                <a:solidFill>
                  <a:schemeClr val="tx1"/>
                </a:solidFill>
                <a:latin typeface="Times New Roman" pitchFamily="18" charset="0"/>
              </a:rPr>
              <a:t>Región de transición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0" y="1371600"/>
            <a:ext cx="36576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Rectangular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	-13dB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Bartlett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		-27dB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Hanning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		-32dB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Hamming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	-43dB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Blackman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	-58dB</a:t>
            </a:r>
          </a:p>
        </p:txBody>
      </p:sp>
      <p:graphicFrame>
        <p:nvGraphicFramePr>
          <p:cNvPr id="14351" name="Object 1"/>
          <p:cNvGraphicFramePr>
            <a:graphicFrameLocks noChangeAspect="1"/>
          </p:cNvGraphicFramePr>
          <p:nvPr/>
        </p:nvGraphicFramePr>
        <p:xfrm>
          <a:off x="1752600" y="1371600"/>
          <a:ext cx="7048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114" imgH="177646" progId="Equation.3">
                  <p:embed/>
                </p:oleObj>
              </mc:Choice>
              <mc:Fallback>
                <p:oleObj name="Equation" r:id="rId5" imgW="444114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7048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2"/>
          <p:cNvGraphicFramePr>
            <a:graphicFrameLocks noChangeAspect="1"/>
          </p:cNvGraphicFramePr>
          <p:nvPr/>
        </p:nvGraphicFramePr>
        <p:xfrm>
          <a:off x="1762125" y="1752600"/>
          <a:ext cx="6858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425" imgH="177646" progId="Equation.3">
                  <p:embed/>
                </p:oleObj>
              </mc:Choice>
              <mc:Fallback>
                <p:oleObj name="Equation" r:id="rId7" imgW="431425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752600"/>
                        <a:ext cx="6858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3"/>
          <p:cNvGraphicFramePr>
            <a:graphicFrameLocks noChangeAspect="1"/>
          </p:cNvGraphicFramePr>
          <p:nvPr/>
        </p:nvGraphicFramePr>
        <p:xfrm>
          <a:off x="1762125" y="2209800"/>
          <a:ext cx="6858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425" imgH="177646" progId="Equation.3">
                  <p:embed/>
                </p:oleObj>
              </mc:Choice>
              <mc:Fallback>
                <p:oleObj name="Equation" r:id="rId9" imgW="431425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209800"/>
                        <a:ext cx="6858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4"/>
          <p:cNvGraphicFramePr>
            <a:graphicFrameLocks noChangeAspect="1"/>
          </p:cNvGraphicFramePr>
          <p:nvPr/>
        </p:nvGraphicFramePr>
        <p:xfrm>
          <a:off x="1762125" y="2667000"/>
          <a:ext cx="6858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425" imgH="177646" progId="Equation.3">
                  <p:embed/>
                </p:oleObj>
              </mc:Choice>
              <mc:Fallback>
                <p:oleObj name="Equation" r:id="rId11" imgW="431425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667000"/>
                        <a:ext cx="6858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5"/>
          <p:cNvGraphicFramePr>
            <a:graphicFrameLocks noChangeAspect="1"/>
          </p:cNvGraphicFramePr>
          <p:nvPr/>
        </p:nvGraphicFramePr>
        <p:xfrm>
          <a:off x="1779588" y="3124200"/>
          <a:ext cx="8064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07780" imgH="177723" progId="Equation.DSMT4">
                  <p:embed/>
                </p:oleObj>
              </mc:Choice>
              <mc:Fallback>
                <p:oleObj name="Equation" r:id="rId13" imgW="507780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124200"/>
                        <a:ext cx="8064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6"/>
          <p:cNvGraphicFramePr>
            <a:graphicFrameLocks noChangeAspect="1"/>
          </p:cNvGraphicFramePr>
          <p:nvPr/>
        </p:nvGraphicFramePr>
        <p:xfrm>
          <a:off x="1905000" y="914400"/>
          <a:ext cx="381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670" imgH="177569" progId="Equation.3">
                  <p:embed/>
                </p:oleObj>
              </mc:Choice>
              <mc:Fallback>
                <p:oleObj name="Equation" r:id="rId15" imgW="253670" imgH="1775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381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7"/>
          <p:cNvGraphicFramePr>
            <a:graphicFrameLocks noChangeAspect="1"/>
          </p:cNvGraphicFramePr>
          <p:nvPr/>
        </p:nvGraphicFramePr>
        <p:xfrm>
          <a:off x="2676525" y="914400"/>
          <a:ext cx="10683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6" imgW="710891" imgH="177723" progId="Equation.3">
                  <p:embed/>
                </p:oleObj>
              </mc:Choice>
              <mc:Fallback>
                <p:oleObj name="Ecuación" r:id="rId16" imgW="710891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914400"/>
                        <a:ext cx="10683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8" name="Picture 2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59" name="Line 24"/>
          <p:cNvSpPr>
            <a:spLocks noChangeShapeType="1"/>
          </p:cNvSpPr>
          <p:nvPr/>
        </p:nvSpPr>
        <p:spPr bwMode="auto">
          <a:xfrm>
            <a:off x="2362200" y="4267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3124200" y="4267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361" name="Object 8"/>
          <p:cNvGraphicFramePr>
            <a:graphicFrameLocks noChangeAspect="1"/>
          </p:cNvGraphicFramePr>
          <p:nvPr/>
        </p:nvGraphicFramePr>
        <p:xfrm>
          <a:off x="2133600" y="6400800"/>
          <a:ext cx="3810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780" imgH="164957" progId="Equation.3">
                  <p:embed/>
                </p:oleObj>
              </mc:Choice>
              <mc:Fallback>
                <p:oleObj name="Equation" r:id="rId19" imgW="253780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400800"/>
                        <a:ext cx="3810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9"/>
          <p:cNvGraphicFramePr>
            <a:graphicFrameLocks noChangeAspect="1"/>
          </p:cNvGraphicFramePr>
          <p:nvPr/>
        </p:nvGraphicFramePr>
        <p:xfrm>
          <a:off x="2981325" y="6400800"/>
          <a:ext cx="2095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9579" imgH="164957" progId="Equation.3">
                  <p:embed/>
                </p:oleObj>
              </mc:Choice>
              <mc:Fallback>
                <p:oleObj name="Equation" r:id="rId21" imgW="139579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6400800"/>
                        <a:ext cx="20955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1828800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>
            <a:off x="3200400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365" name="Object 10"/>
          <p:cNvGraphicFramePr>
            <a:graphicFrameLocks noChangeAspect="1"/>
          </p:cNvGraphicFramePr>
          <p:nvPr/>
        </p:nvGraphicFramePr>
        <p:xfrm>
          <a:off x="2286000" y="3886200"/>
          <a:ext cx="1028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502" imgH="177723" progId="Equation.3">
                  <p:embed/>
                </p:oleObj>
              </mc:Choice>
              <mc:Fallback>
                <p:oleObj name="Equation" r:id="rId23" imgW="685502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1028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11"/>
          <p:cNvGraphicFramePr>
            <a:graphicFrameLocks noChangeAspect="1"/>
          </p:cNvGraphicFramePr>
          <p:nvPr/>
        </p:nvGraphicFramePr>
        <p:xfrm>
          <a:off x="914400" y="4495800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1000" imgH="228600" progId="Equation.3">
                  <p:embed/>
                </p:oleObj>
              </mc:Choice>
              <mc:Fallback>
                <p:oleObj name="Equation" r:id="rId25" imgW="381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12"/>
          <p:cNvGraphicFramePr>
            <a:graphicFrameLocks noChangeAspect="1"/>
          </p:cNvGraphicFramePr>
          <p:nvPr/>
        </p:nvGraphicFramePr>
        <p:xfrm>
          <a:off x="3810000" y="6248400"/>
          <a:ext cx="1889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835" imgH="139518" progId="Equation.3">
                  <p:embed/>
                </p:oleObj>
              </mc:Choice>
              <mc:Fallback>
                <p:oleObj name="Equation" r:id="rId27" imgW="126835" imgH="1395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248400"/>
                        <a:ext cx="188913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1524000" y="3810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con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Efecto de aplicar una ventana y desplazamiento de la respuesta en frecuencia: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b) desplazamiento: dado                                   entonces </a:t>
            </a:r>
          </a:p>
        </p:txBody>
      </p:sp>
      <p:graphicFrame>
        <p:nvGraphicFramePr>
          <p:cNvPr id="15363" name="Object 0"/>
          <p:cNvGraphicFramePr>
            <a:graphicFrameLocks noChangeAspect="1"/>
          </p:cNvGraphicFramePr>
          <p:nvPr/>
        </p:nvGraphicFramePr>
        <p:xfrm>
          <a:off x="2438400" y="620713"/>
          <a:ext cx="1809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20713"/>
                        <a:ext cx="18097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"/>
          <p:cNvGraphicFramePr>
            <a:graphicFrameLocks noChangeAspect="1"/>
          </p:cNvGraphicFramePr>
          <p:nvPr/>
        </p:nvGraphicFramePr>
        <p:xfrm>
          <a:off x="5410200" y="500063"/>
          <a:ext cx="28384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241300" progId="Equation.3">
                  <p:embed/>
                </p:oleObj>
              </mc:Choice>
              <mc:Fallback>
                <p:oleObj name="Equation" r:id="rId4" imgW="12573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0063"/>
                        <a:ext cx="28384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12954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Asi tenemos</a:t>
            </a: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1908175" y="1524000"/>
          <a:ext cx="60531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3302000" imgH="482600" progId="Equation.3">
                  <p:embed/>
                </p:oleObj>
              </mc:Choice>
              <mc:Fallback>
                <p:oleObj name="Ecuación" r:id="rId6" imgW="3302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24000"/>
                        <a:ext cx="60531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28956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Veamos esto en  </a:t>
            </a:r>
          </a:p>
        </p:txBody>
      </p:sp>
      <p:graphicFrame>
        <p:nvGraphicFramePr>
          <p:cNvPr id="15368" name="Object 3"/>
          <p:cNvGraphicFramePr>
            <a:graphicFrameLocks noChangeAspect="1"/>
          </p:cNvGraphicFramePr>
          <p:nvPr/>
        </p:nvGraphicFramePr>
        <p:xfrm>
          <a:off x="1676400" y="2895600"/>
          <a:ext cx="1125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228501" progId="Equation.3">
                  <p:embed/>
                </p:oleObj>
              </mc:Choice>
              <mc:Fallback>
                <p:oleObj name="Equation" r:id="rId8" imgW="634725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1125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34290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Para un Filtro Pasa bajo, </a:t>
            </a:r>
            <a:r>
              <a:rPr lang="en-US" altLang="es-AR" sz="1800">
                <a:solidFill>
                  <a:srgbClr val="FF0000"/>
                </a:solidFill>
                <a:latin typeface="Times New Roman" pitchFamily="18" charset="0"/>
              </a:rPr>
              <a:t>se tiene que verificar la simetría                                     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Entonces </a:t>
            </a:r>
          </a:p>
        </p:txBody>
      </p:sp>
      <p:graphicFrame>
        <p:nvGraphicFramePr>
          <p:cNvPr id="15370" name="Object 4"/>
          <p:cNvGraphicFramePr>
            <a:graphicFrameLocks noChangeAspect="1"/>
          </p:cNvGraphicFramePr>
          <p:nvPr/>
        </p:nvGraphicFramePr>
        <p:xfrm>
          <a:off x="5410200" y="3429000"/>
          <a:ext cx="1798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977900" imgH="228600" progId="Equation.3">
                  <p:embed/>
                </p:oleObj>
              </mc:Choice>
              <mc:Fallback>
                <p:oleObj name="Ecuación" r:id="rId10" imgW="977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1798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5"/>
          <p:cNvGraphicFramePr>
            <a:graphicFrameLocks noChangeAspect="1"/>
          </p:cNvGraphicFramePr>
          <p:nvPr/>
        </p:nvGraphicFramePr>
        <p:xfrm>
          <a:off x="1081088" y="3962400"/>
          <a:ext cx="62198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2" imgW="3225800" imgH="431800" progId="Equation.3">
                  <p:embed/>
                </p:oleObj>
              </mc:Choice>
              <mc:Fallback>
                <p:oleObj name="Ecuación" r:id="rId12" imgW="3225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962400"/>
                        <a:ext cx="62198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304800" y="5105400"/>
            <a:ext cx="853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rgbClr val="FF0000"/>
                </a:solidFill>
                <a:latin typeface="Times New Roman" pitchFamily="18" charset="0"/>
              </a:rPr>
              <a:t>real para todo     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  Entonces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73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7"/>
          <p:cNvGraphicFramePr>
            <a:graphicFrameLocks noChangeAspect="1"/>
          </p:cNvGraphicFramePr>
          <p:nvPr/>
        </p:nvGraphicFramePr>
        <p:xfrm>
          <a:off x="1676400" y="5160963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334" imgH="139639" progId="Equation.3">
                  <p:embed/>
                </p:oleObj>
              </mc:Choice>
              <mc:Fallback>
                <p:oleObj name="Equation" r:id="rId16" imgW="152334" imgH="13963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60963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8"/>
          <p:cNvGraphicFramePr>
            <a:graphicFrameLocks noChangeAspect="1"/>
          </p:cNvGraphicFramePr>
          <p:nvPr/>
        </p:nvGraphicFramePr>
        <p:xfrm>
          <a:off x="2670175" y="5419725"/>
          <a:ext cx="51689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8" imgW="2921000" imgH="457200" progId="Equation.3">
                  <p:embed/>
                </p:oleObj>
              </mc:Choice>
              <mc:Fallback>
                <p:oleObj name="Ecuación" r:id="rId18" imgW="292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419725"/>
                        <a:ext cx="51689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5715000" y="4735513"/>
            <a:ext cx="2973388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FF0000"/>
                </a:solidFill>
              </a:rPr>
              <a:t>Sin simetría no hay fase lineal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1 Objeto"/>
          <p:cNvGraphicFramePr>
            <a:graphicFrameLocks noChangeAspect="1"/>
          </p:cNvGraphicFramePr>
          <p:nvPr/>
        </p:nvGraphicFramePr>
        <p:xfrm>
          <a:off x="1454150" y="762000"/>
          <a:ext cx="59023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060700" imgH="431800" progId="Equation.3">
                  <p:embed/>
                </p:oleObj>
              </mc:Choice>
              <mc:Fallback>
                <p:oleObj name="Ecuación" r:id="rId2" imgW="3060700" imgH="4318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762000"/>
                        <a:ext cx="59023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86428"/>
              </p:ext>
            </p:extLst>
          </p:nvPr>
        </p:nvGraphicFramePr>
        <p:xfrm>
          <a:off x="20904" y="2025650"/>
          <a:ext cx="8991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4876800" imgH="431800" progId="Equation.3">
                  <p:embed/>
                </p:oleObj>
              </mc:Choice>
              <mc:Fallback>
                <p:oleObj name="Ecuación" r:id="rId4" imgW="4876800" imgH="4318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4" y="2025650"/>
                        <a:ext cx="8991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3 Objeto"/>
          <p:cNvGraphicFramePr>
            <a:graphicFrameLocks noChangeAspect="1"/>
          </p:cNvGraphicFramePr>
          <p:nvPr/>
        </p:nvGraphicFramePr>
        <p:xfrm>
          <a:off x="2605088" y="3200400"/>
          <a:ext cx="41433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247900" imgH="431800" progId="Equation.3">
                  <p:embed/>
                </p:oleObj>
              </mc:Choice>
              <mc:Fallback>
                <p:oleObj name="Ecuación" r:id="rId6" imgW="2247900" imgH="4318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200400"/>
                        <a:ext cx="41433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495800" y="2882900"/>
            <a:ext cx="2973388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FF0000"/>
                </a:solidFill>
              </a:rPr>
              <a:t>por simetría ¡muy importante!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5565775" y="25908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00004"/>
              </p:ext>
            </p:extLst>
          </p:nvPr>
        </p:nvGraphicFramePr>
        <p:xfrm>
          <a:off x="1027113" y="4343400"/>
          <a:ext cx="69389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3784320" imgH="482400" progId="Equation.3">
                  <p:embed/>
                </p:oleObj>
              </mc:Choice>
              <mc:Fallback>
                <p:oleObj name="Ecuación" r:id="rId8" imgW="37843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3400"/>
                        <a:ext cx="69389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58897"/>
              </p:ext>
            </p:extLst>
          </p:nvPr>
        </p:nvGraphicFramePr>
        <p:xfrm>
          <a:off x="433387" y="5257800"/>
          <a:ext cx="8124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4431960" imgH="431640" progId="Equation.3">
                  <p:embed/>
                </p:oleObj>
              </mc:Choice>
              <mc:Fallback>
                <p:oleObj name="Ecuación" r:id="rId10" imgW="4431960" imgH="43164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" y="5257800"/>
                        <a:ext cx="81248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2667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La fase del filtro pasa bajo FIR:</a:t>
            </a:r>
          </a:p>
        </p:txBody>
      </p:sp>
      <p:graphicFrame>
        <p:nvGraphicFramePr>
          <p:cNvPr id="17411" name="Object 0"/>
          <p:cNvGraphicFramePr>
            <a:graphicFrameLocks noChangeAspect="1"/>
          </p:cNvGraphicFramePr>
          <p:nvPr/>
        </p:nvGraphicFramePr>
        <p:xfrm>
          <a:off x="1898650" y="1174750"/>
          <a:ext cx="53736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22500" imgH="203200" progId="Equation.3">
                  <p:embed/>
                </p:oleObj>
              </mc:Choice>
              <mc:Fallback>
                <p:oleObj name="Ecuación" r:id="rId2" imgW="2222500" imgH="203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174750"/>
                        <a:ext cx="53736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1771650"/>
            <a:ext cx="859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Esto muestra que es </a:t>
            </a:r>
            <a:r>
              <a:rPr lang="en-US" altLang="es-AR" sz="1800" b="1" i="1" u="sng">
                <a:solidFill>
                  <a:srgbClr val="00B050"/>
                </a:solidFill>
                <a:latin typeface="Times New Roman" pitchFamily="18" charset="0"/>
              </a:rPr>
              <a:t>fase lineal</a:t>
            </a:r>
            <a:r>
              <a:rPr lang="en-US" altLang="es-AR" sz="1800" i="1" u="sng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altLang="es-AR" sz="1800" i="1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7716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5181600" y="4419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5105400" y="4953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5181600" y="49530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5943600" y="22098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438900" y="5486400"/>
            <a:ext cx="156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No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interesa</a:t>
            </a:r>
            <a:endParaRPr lang="en-US" altLang="es-AR" sz="1800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419" name="Object 1"/>
          <p:cNvGraphicFramePr>
            <a:graphicFrameLocks noChangeAspect="1"/>
          </p:cNvGraphicFramePr>
          <p:nvPr/>
        </p:nvGraphicFramePr>
        <p:xfrm>
          <a:off x="7848600" y="42672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139639" progId="Equation.3">
                  <p:embed/>
                </p:oleObj>
              </mc:Choice>
              <mc:Fallback>
                <p:oleObj name="Equation" r:id="rId5" imgW="152334" imgH="13963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2672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"/>
          <p:cNvGraphicFramePr>
            <a:graphicFrameLocks noChangeAspect="1"/>
          </p:cNvGraphicFramePr>
          <p:nvPr/>
        </p:nvGraphicFramePr>
        <p:xfrm>
          <a:off x="4267200" y="2667000"/>
          <a:ext cx="679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114" imgH="253780" progId="Equation.3">
                  <p:embed/>
                </p:oleObj>
              </mc:Choice>
              <mc:Fallback>
                <p:oleObj name="Equation" r:id="rId7" imgW="444114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67000"/>
                        <a:ext cx="679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3"/>
          <p:cNvGraphicFramePr>
            <a:graphicFrameLocks noChangeAspect="1"/>
          </p:cNvGraphicFramePr>
          <p:nvPr/>
        </p:nvGraphicFramePr>
        <p:xfrm>
          <a:off x="4572000" y="3124200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619" imgH="177569" progId="Equation.3">
                  <p:embed/>
                </p:oleObj>
              </mc:Choice>
              <mc:Fallback>
                <p:oleObj name="Equation" r:id="rId9" imgW="215619" imgH="1775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26035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4"/>
          <p:cNvGraphicFramePr>
            <a:graphicFrameLocks noChangeAspect="1"/>
          </p:cNvGraphicFramePr>
          <p:nvPr/>
        </p:nvGraphicFramePr>
        <p:xfrm>
          <a:off x="4200525" y="4610100"/>
          <a:ext cx="8143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3169" imgH="203112" progId="Equation.3">
                  <p:embed/>
                </p:oleObj>
              </mc:Choice>
              <mc:Fallback>
                <p:oleObj name="Equation" r:id="rId11" imgW="5331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610100"/>
                        <a:ext cx="8143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5"/>
          <p:cNvGraphicFramePr>
            <a:graphicFrameLocks noChangeAspect="1"/>
          </p:cNvGraphicFramePr>
          <p:nvPr/>
        </p:nvGraphicFramePr>
        <p:xfrm>
          <a:off x="3792538" y="5127625"/>
          <a:ext cx="13239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1091726" imgH="203112" progId="Equation.3">
                  <p:embed/>
                </p:oleObj>
              </mc:Choice>
              <mc:Fallback>
                <p:oleObj name="Ecuación" r:id="rId13" imgW="109172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127625"/>
                        <a:ext cx="13239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72857"/>
              </p:ext>
            </p:extLst>
          </p:nvPr>
        </p:nvGraphicFramePr>
        <p:xfrm>
          <a:off x="620713" y="2819400"/>
          <a:ext cx="22161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1269720" imgH="660240" progId="Equation.3">
                  <p:embed/>
                </p:oleObj>
              </mc:Choice>
              <mc:Fallback>
                <p:oleObj name="Ecuación" r:id="rId15" imgW="1269720" imgH="66024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819400"/>
                        <a:ext cx="22161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Ejemplo de Diseño de un filtro FIR usando Ventanas: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 u="sng">
                <a:solidFill>
                  <a:schemeClr val="tx1"/>
                </a:solidFill>
                <a:latin typeface="Times New Roman" pitchFamily="18" charset="0"/>
              </a:rPr>
              <a:t>Especificaciones: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	Banda de paso   0 - 4 kHz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  	Banda de rechazo     &gt; 5kHz with con atenuación mínima de 40dB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	Frecuencia de muestreo   20kHz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22860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1: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Pasar las especificaciones a Frecuencia Digital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	Banda de paso  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Banda de rechazo</a:t>
            </a:r>
          </a:p>
        </p:txBody>
      </p:sp>
      <p:graphicFrame>
        <p:nvGraphicFramePr>
          <p:cNvPr id="18436" name="Object 0"/>
          <p:cNvGraphicFramePr>
            <a:graphicFrameLocks noChangeAspect="1"/>
          </p:cNvGraphicFramePr>
          <p:nvPr/>
        </p:nvGraphicFramePr>
        <p:xfrm>
          <a:off x="2857500" y="3149600"/>
          <a:ext cx="2667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03200" progId="Equation.2">
                  <p:embed/>
                </p:oleObj>
              </mc:Choice>
              <mc:Fallback>
                <p:oleObj name="Equation" r:id="rId2" imgW="1600200" imgH="203200" progId="Equation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49600"/>
                        <a:ext cx="2667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70393"/>
              </p:ext>
            </p:extLst>
          </p:nvPr>
        </p:nvGraphicFramePr>
        <p:xfrm>
          <a:off x="2965450" y="2709863"/>
          <a:ext cx="2640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34960" imgH="203040" progId="Equation.3">
                  <p:embed/>
                </p:oleObj>
              </mc:Choice>
              <mc:Fallback>
                <p:oleObj name="Ecuación" r:id="rId4" imgW="143496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709863"/>
                        <a:ext cx="2640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1828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867400" y="2743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943600" y="2133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934200" y="2133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162800" y="2743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162800" y="2667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4676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8445" name="Object 2"/>
          <p:cNvGraphicFramePr>
            <a:graphicFrameLocks noChangeAspect="1"/>
          </p:cNvGraphicFramePr>
          <p:nvPr/>
        </p:nvGraphicFramePr>
        <p:xfrm>
          <a:off x="7620000" y="2209800"/>
          <a:ext cx="850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391" imgH="165028" progId="Equation.2">
                  <p:embed/>
                </p:oleObj>
              </mc:Choice>
              <mc:Fallback>
                <p:oleObj name="Equation" r:id="rId6" imgW="482391" imgH="165028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0"/>
                        <a:ext cx="8509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"/>
          <p:cNvGraphicFramePr>
            <a:graphicFrameLocks noChangeAspect="1"/>
          </p:cNvGraphicFramePr>
          <p:nvPr/>
        </p:nvGraphicFramePr>
        <p:xfrm>
          <a:off x="8326438" y="2819400"/>
          <a:ext cx="8175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203112" progId="Equation.2">
                  <p:embed/>
                </p:oleObj>
              </mc:Choice>
              <mc:Fallback>
                <p:oleObj name="Equation" r:id="rId8" imgW="431613" imgH="203112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438" y="2819400"/>
                        <a:ext cx="8175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4"/>
          <p:cNvGraphicFramePr>
            <a:graphicFrameLocks noChangeAspect="1"/>
          </p:cNvGraphicFramePr>
          <p:nvPr/>
        </p:nvGraphicFramePr>
        <p:xfrm>
          <a:off x="7134225" y="2895600"/>
          <a:ext cx="1698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51" imgH="152202" progId="Equation.2">
                  <p:embed/>
                </p:oleObj>
              </mc:Choice>
              <mc:Fallback>
                <p:oleObj name="Equation" r:id="rId10" imgW="114151" imgH="152202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2895600"/>
                        <a:ext cx="16986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5"/>
          <p:cNvGraphicFramePr>
            <a:graphicFrameLocks noChangeAspect="1"/>
          </p:cNvGraphicFramePr>
          <p:nvPr/>
        </p:nvGraphicFramePr>
        <p:xfrm>
          <a:off x="6848475" y="2895600"/>
          <a:ext cx="1889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835" imgH="152202" progId="Equation.2">
                  <p:embed/>
                </p:oleObj>
              </mc:Choice>
              <mc:Fallback>
                <p:oleObj name="Equation" r:id="rId12" imgW="126835" imgH="152202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2895600"/>
                        <a:ext cx="1889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6"/>
          <p:cNvGraphicFramePr>
            <a:graphicFrameLocks noChangeAspect="1"/>
          </p:cNvGraphicFramePr>
          <p:nvPr/>
        </p:nvGraphicFramePr>
        <p:xfrm>
          <a:off x="7942263" y="2895600"/>
          <a:ext cx="2873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17" imgH="152334" progId="Equation.2">
                  <p:embed/>
                </p:oleObj>
              </mc:Choice>
              <mc:Fallback>
                <p:oleObj name="Equation" r:id="rId14" imgW="190417" imgH="152334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2895600"/>
                        <a:ext cx="28733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7"/>
          <p:cNvGraphicFramePr>
            <a:graphicFrameLocks noChangeAspect="1"/>
          </p:cNvGraphicFramePr>
          <p:nvPr/>
        </p:nvGraphicFramePr>
        <p:xfrm>
          <a:off x="8591550" y="3182938"/>
          <a:ext cx="28733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334" imgH="139639" progId="Equation.2">
                  <p:embed/>
                </p:oleObj>
              </mc:Choice>
              <mc:Fallback>
                <p:oleObj name="Equation" r:id="rId16" imgW="152334" imgH="139639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550" y="3182938"/>
                        <a:ext cx="287338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8"/>
          <p:cNvGraphicFramePr>
            <a:graphicFrameLocks noChangeAspect="1"/>
          </p:cNvGraphicFramePr>
          <p:nvPr/>
        </p:nvGraphicFramePr>
        <p:xfrm>
          <a:off x="7962900" y="3208338"/>
          <a:ext cx="21113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700" imgH="139700" progId="Equation.2">
                  <p:embed/>
                </p:oleObj>
              </mc:Choice>
              <mc:Fallback>
                <p:oleObj name="Equation" r:id="rId18" imgW="139700" imgH="139700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208338"/>
                        <a:ext cx="211138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9"/>
          <p:cNvGraphicFramePr>
            <a:graphicFrameLocks noChangeAspect="1"/>
          </p:cNvGraphicFramePr>
          <p:nvPr/>
        </p:nvGraphicFramePr>
        <p:xfrm>
          <a:off x="7162800" y="3048000"/>
          <a:ext cx="247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957" imgH="393359" progId="Equation.2">
                  <p:embed/>
                </p:oleObj>
              </mc:Choice>
              <mc:Fallback>
                <p:oleObj name="Equation" r:id="rId20" imgW="164957" imgH="393359" progId="Equation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0"/>
                        <a:ext cx="247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0"/>
          <p:cNvGraphicFramePr>
            <a:graphicFrameLocks noChangeAspect="1"/>
          </p:cNvGraphicFramePr>
          <p:nvPr/>
        </p:nvGraphicFramePr>
        <p:xfrm>
          <a:off x="6724650" y="3048000"/>
          <a:ext cx="363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195" imgH="393529" progId="Equation.2">
                  <p:embed/>
                </p:oleObj>
              </mc:Choice>
              <mc:Fallback>
                <p:oleObj name="Equation" r:id="rId22" imgW="241195" imgH="393529" progId="Equation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048000"/>
                        <a:ext cx="3635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9342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2390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629400" y="3810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7239000" y="3810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8458" name="Object 11"/>
          <p:cNvGraphicFramePr>
            <a:graphicFrameLocks noChangeAspect="1"/>
          </p:cNvGraphicFramePr>
          <p:nvPr/>
        </p:nvGraphicFramePr>
        <p:xfrm>
          <a:off x="6553200" y="3810000"/>
          <a:ext cx="1066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3947" imgH="393529" progId="Equation.2">
                  <p:embed/>
                </p:oleObj>
              </mc:Choice>
              <mc:Fallback>
                <p:oleObj name="Equation" r:id="rId24" imgW="583947" imgH="393529" progId="Equation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10000"/>
                        <a:ext cx="1066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400800" y="3810000"/>
            <a:ext cx="1371600" cy="838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543800" y="2057400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0" y="4114800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2: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Desde la banda de paso, determinar la respuesta impulsiva del filtro ideal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8462" name="Object 12"/>
          <p:cNvGraphicFramePr>
            <a:graphicFrameLocks noChangeAspect="1"/>
          </p:cNvGraphicFramePr>
          <p:nvPr/>
        </p:nvGraphicFramePr>
        <p:xfrm>
          <a:off x="1819275" y="5029200"/>
          <a:ext cx="45291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24100" imgH="431800" progId="Equation.2">
                  <p:embed/>
                </p:oleObj>
              </mc:Choice>
              <mc:Fallback>
                <p:oleObj name="Equation" r:id="rId26" imgW="2324100" imgH="431800" progId="Equation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029200"/>
                        <a:ext cx="45291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3: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De la atenuación deseada elegir la ventana, En este caso se elige la 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ventana de hamming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;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 4: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desde la región de transición se elige la 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 de la respuesta impulsiva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 Elegir un número impar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tal que: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733800" y="1828800"/>
          <a:ext cx="12557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2">
                  <p:embed/>
                </p:oleObj>
              </mc:Choice>
              <mc:Fallback>
                <p:oleObj name="Equation" r:id="rId2" imgW="660113" imgH="393529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12557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304800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Se elige 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N=81,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lo cual da un desplazamiento de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L=40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39624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Finalmente la respuesta impulsiva del filtro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01650" y="5105400"/>
          <a:ext cx="60721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937000" imgH="711200" progId="Equation.3">
                  <p:embed/>
                </p:oleObj>
              </mc:Choice>
              <mc:Fallback>
                <p:oleObj name="Ecuación" r:id="rId4" imgW="39370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105400"/>
                        <a:ext cx="60721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87388"/>
            <a:ext cx="41814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6" name="1 Objeto"/>
          <p:cNvGraphicFramePr>
            <a:graphicFrameLocks noChangeAspect="1"/>
          </p:cNvGraphicFramePr>
          <p:nvPr/>
        </p:nvGraphicFramePr>
        <p:xfrm>
          <a:off x="2019300" y="739775"/>
          <a:ext cx="876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457002" imgH="203112" progId="Equation.3">
                  <p:embed/>
                </p:oleObj>
              </mc:Choice>
              <mc:Fallback>
                <p:oleObj name="Ecuación" r:id="rId8" imgW="457002" imgH="203112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739775"/>
                        <a:ext cx="8763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2 Objeto"/>
          <p:cNvGraphicFramePr>
            <a:graphicFrameLocks noChangeAspect="1"/>
          </p:cNvGraphicFramePr>
          <p:nvPr/>
        </p:nvGraphicFramePr>
        <p:xfrm>
          <a:off x="2054225" y="4572000"/>
          <a:ext cx="2070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1079500" imgH="228600" progId="Equation.3">
                  <p:embed/>
                </p:oleObj>
              </mc:Choice>
              <mc:Fallback>
                <p:oleObj name="Ecuación" r:id="rId10" imgW="107950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572000"/>
                        <a:ext cx="2070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581025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0" y="6096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La respuesta en frecuencia del filtro: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382000" y="35814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139639" progId="Equation.2">
                  <p:embed/>
                </p:oleObj>
              </mc:Choice>
              <mc:Fallback>
                <p:oleObj name="Equation" r:id="rId3" imgW="152334" imgH="139639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5814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8382000" y="57150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139639" progId="Equation.2">
                  <p:embed/>
                </p:oleObj>
              </mc:Choice>
              <mc:Fallback>
                <p:oleObj name="Equation" r:id="rId5" imgW="152334" imgH="139639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7150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2209800" y="1752600"/>
          <a:ext cx="914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002" imgH="266584" progId="Equation.2">
                  <p:embed/>
                </p:oleObj>
              </mc:Choice>
              <mc:Fallback>
                <p:oleObj name="Equation" r:id="rId6" imgW="457002" imgH="266584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914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9"/>
          <p:cNvGraphicFramePr>
            <a:graphicFrameLocks noChangeAspect="1"/>
          </p:cNvGraphicFramePr>
          <p:nvPr/>
        </p:nvGraphicFramePr>
        <p:xfrm>
          <a:off x="2198688" y="4178300"/>
          <a:ext cx="1089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626" imgH="203024" progId="Equation.2">
                  <p:embed/>
                </p:oleObj>
              </mc:Choice>
              <mc:Fallback>
                <p:oleObj name="Equation" r:id="rId8" imgW="545626" imgH="203024" progId="Equation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178300"/>
                        <a:ext cx="10890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0"/>
          <p:cNvGraphicFramePr>
            <a:graphicFrameLocks noChangeAspect="1"/>
          </p:cNvGraphicFramePr>
          <p:nvPr/>
        </p:nvGraphicFramePr>
        <p:xfrm>
          <a:off x="2819400" y="2514600"/>
          <a:ext cx="428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19" imgH="164885" progId="Equation.2">
                  <p:embed/>
                </p:oleObj>
              </mc:Choice>
              <mc:Fallback>
                <p:oleObj name="Equation" r:id="rId10" imgW="215619" imgH="164885" progId="Equation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4286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1"/>
          <p:cNvGraphicFramePr>
            <a:graphicFrameLocks noChangeAspect="1"/>
          </p:cNvGraphicFramePr>
          <p:nvPr/>
        </p:nvGraphicFramePr>
        <p:xfrm>
          <a:off x="2754313" y="4800600"/>
          <a:ext cx="558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165028" progId="Equation.2">
                  <p:embed/>
                </p:oleObj>
              </mc:Choice>
              <mc:Fallback>
                <p:oleObj name="Equation" r:id="rId12" imgW="279279" imgH="165028" progId="Equation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800600"/>
                        <a:ext cx="558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026"/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b="1">
                <a:solidFill>
                  <a:schemeClr val="tx1"/>
                </a:solidFill>
                <a:latin typeface="Times New Roman" pitchFamily="18" charset="0"/>
              </a:rPr>
              <a:t>FILTROS IDEALES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0" y="9906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Una de las razones por las cuales se diseña un filtro es </a:t>
            </a:r>
            <a:r>
              <a:rPr lang="en-US" altLang="es-AR" sz="1800">
                <a:solidFill>
                  <a:srgbClr val="FF0000"/>
                </a:solidFill>
                <a:latin typeface="Times New Roman" pitchFamily="18" charset="0"/>
              </a:rPr>
              <a:t>para eliminar las perturbaciones</a:t>
            </a:r>
          </a:p>
        </p:txBody>
      </p:sp>
      <p:grpSp>
        <p:nvGrpSpPr>
          <p:cNvPr id="3076" name="Group 1048"/>
          <p:cNvGrpSpPr>
            <a:grpSpLocks/>
          </p:cNvGrpSpPr>
          <p:nvPr/>
        </p:nvGrpSpPr>
        <p:grpSpPr bwMode="auto">
          <a:xfrm>
            <a:off x="990600" y="1676400"/>
            <a:ext cx="6376988" cy="1738313"/>
            <a:chOff x="288" y="1296"/>
            <a:chExt cx="4017" cy="1095"/>
          </a:xfrm>
        </p:grpSpPr>
        <p:sp>
          <p:nvSpPr>
            <p:cNvPr id="3106" name="Rectangle 1028"/>
            <p:cNvSpPr>
              <a:spLocks noChangeArrowheads="1"/>
            </p:cNvSpPr>
            <p:nvPr/>
          </p:nvSpPr>
          <p:spPr bwMode="auto">
            <a:xfrm>
              <a:off x="2256" y="1296"/>
              <a:ext cx="720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AR" altLang="es-A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07" name="Line 1030"/>
            <p:cNvSpPr>
              <a:spLocks noChangeShapeType="1"/>
            </p:cNvSpPr>
            <p:nvPr/>
          </p:nvSpPr>
          <p:spPr bwMode="auto">
            <a:xfrm>
              <a:off x="1824" y="15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08" name="Line 1031"/>
            <p:cNvSpPr>
              <a:spLocks noChangeShapeType="1"/>
            </p:cNvSpPr>
            <p:nvPr/>
          </p:nvSpPr>
          <p:spPr bwMode="auto">
            <a:xfrm>
              <a:off x="2976" y="15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109" name="Object 1032"/>
            <p:cNvGraphicFramePr>
              <a:graphicFrameLocks noChangeAspect="1"/>
            </p:cNvGraphicFramePr>
            <p:nvPr/>
          </p:nvGraphicFramePr>
          <p:xfrm>
            <a:off x="1632" y="1416"/>
            <a:ext cx="22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14" imgH="177492" progId="Equation.3">
                    <p:embed/>
                  </p:oleObj>
                </mc:Choice>
                <mc:Fallback>
                  <p:oleObj name="Equation" r:id="rId2" imgW="164814" imgH="177492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16"/>
                          <a:ext cx="22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Line 1034"/>
            <p:cNvSpPr>
              <a:spLocks noChangeShapeType="1"/>
            </p:cNvSpPr>
            <p:nvPr/>
          </p:nvSpPr>
          <p:spPr bwMode="auto">
            <a:xfrm>
              <a:off x="1152" y="153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11" name="Line 1035"/>
            <p:cNvSpPr>
              <a:spLocks noChangeShapeType="1"/>
            </p:cNvSpPr>
            <p:nvPr/>
          </p:nvSpPr>
          <p:spPr bwMode="auto">
            <a:xfrm>
              <a:off x="1740" y="16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112" name="Object 1036"/>
            <p:cNvGraphicFramePr>
              <a:graphicFrameLocks noChangeAspect="1"/>
            </p:cNvGraphicFramePr>
            <p:nvPr/>
          </p:nvGraphicFramePr>
          <p:xfrm>
            <a:off x="1056" y="1296"/>
            <a:ext cx="3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36" imgH="203024" progId="Equation.3">
                    <p:embed/>
                  </p:oleObj>
                </mc:Choice>
                <mc:Fallback>
                  <p:oleObj name="Equation" r:id="rId4" imgW="304536" imgH="203024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96"/>
                          <a:ext cx="3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" name="Object 1037"/>
            <p:cNvGraphicFramePr>
              <a:graphicFrameLocks noChangeAspect="1"/>
            </p:cNvGraphicFramePr>
            <p:nvPr/>
          </p:nvGraphicFramePr>
          <p:xfrm>
            <a:off x="1824" y="1936"/>
            <a:ext cx="3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36" imgH="203024" progId="Equation.3">
                    <p:embed/>
                  </p:oleObj>
                </mc:Choice>
                <mc:Fallback>
                  <p:oleObj name="Equation" r:id="rId6" imgW="304536" imgH="203024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36"/>
                          <a:ext cx="3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4" name="Object 1038"/>
            <p:cNvGraphicFramePr>
              <a:graphicFrameLocks noChangeAspect="1"/>
            </p:cNvGraphicFramePr>
            <p:nvPr/>
          </p:nvGraphicFramePr>
          <p:xfrm>
            <a:off x="1865" y="1296"/>
            <a:ext cx="35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225" imgH="203024" progId="Equation.3">
                    <p:embed/>
                  </p:oleObj>
                </mc:Choice>
                <mc:Fallback>
                  <p:oleObj name="Equation" r:id="rId8" imgW="317225" imgH="203024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1296"/>
                          <a:ext cx="35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1039"/>
            <p:cNvGraphicFramePr>
              <a:graphicFrameLocks noChangeAspect="1"/>
            </p:cNvGraphicFramePr>
            <p:nvPr/>
          </p:nvGraphicFramePr>
          <p:xfrm>
            <a:off x="3504" y="1344"/>
            <a:ext cx="80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586" imgH="203112" progId="Equation.3">
                    <p:embed/>
                  </p:oleObj>
                </mc:Choice>
                <mc:Fallback>
                  <p:oleObj name="Equation" r:id="rId10" imgW="723586" imgH="203112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80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6" name="Object 1040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51" imgH="215619" progId="Equation.3">
                    <p:embed/>
                  </p:oleObj>
                </mc:Choice>
                <mc:Fallback>
                  <p:oleObj name="Equation" r:id="rId12" imgW="114151" imgH="215619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7" name="Text Box 1044"/>
            <p:cNvSpPr txBox="1">
              <a:spLocks noChangeArrowheads="1"/>
            </p:cNvSpPr>
            <p:nvPr/>
          </p:nvSpPr>
          <p:spPr bwMode="auto">
            <a:xfrm>
              <a:off x="2256" y="1296"/>
              <a:ext cx="72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lnSpc>
                  <a:spcPct val="180000"/>
                </a:lnSpc>
                <a:spcBef>
                  <a:spcPct val="50000"/>
                </a:spcBef>
                <a:buFontTx/>
                <a:buNone/>
              </a:pPr>
              <a:r>
                <a:rPr lang="en-US" altLang="es-AR" sz="1800">
                  <a:solidFill>
                    <a:schemeClr val="tx1"/>
                  </a:solidFill>
                  <a:latin typeface="Times New Roman" pitchFamily="18" charset="0"/>
                </a:rPr>
                <a:t>Filtro</a:t>
              </a:r>
            </a:p>
          </p:txBody>
        </p:sp>
        <p:sp>
          <p:nvSpPr>
            <p:cNvPr id="3118" name="Text Box 1045"/>
            <p:cNvSpPr txBox="1">
              <a:spLocks noChangeArrowheads="1"/>
            </p:cNvSpPr>
            <p:nvPr/>
          </p:nvSpPr>
          <p:spPr bwMode="auto">
            <a:xfrm>
              <a:off x="288" y="1296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s-AR" sz="1800" i="1">
                  <a:solidFill>
                    <a:schemeClr val="tx1"/>
                  </a:solidFill>
                  <a:latin typeface="Times New Roman" pitchFamily="18" charset="0"/>
                </a:rPr>
                <a:t>Señal</a:t>
              </a:r>
            </a:p>
          </p:txBody>
        </p:sp>
        <p:sp>
          <p:nvSpPr>
            <p:cNvPr id="3119" name="Text Box 1046"/>
            <p:cNvSpPr txBox="1">
              <a:spLocks noChangeArrowheads="1"/>
            </p:cNvSpPr>
            <p:nvPr/>
          </p:nvSpPr>
          <p:spPr bwMode="auto">
            <a:xfrm>
              <a:off x="1488" y="2160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s-AR" sz="1800" i="1">
                  <a:solidFill>
                    <a:schemeClr val="tx1"/>
                  </a:solidFill>
                  <a:latin typeface="Times New Roman" pitchFamily="18" charset="0"/>
                </a:rPr>
                <a:t>Ruido</a:t>
              </a:r>
            </a:p>
          </p:txBody>
        </p:sp>
      </p:grpSp>
      <p:sp>
        <p:nvSpPr>
          <p:cNvPr id="3077" name="Text Box 1049"/>
          <p:cNvSpPr txBox="1">
            <a:spLocks noChangeArrowheads="1"/>
          </p:cNvSpPr>
          <p:nvPr/>
        </p:nvSpPr>
        <p:spPr bwMode="auto">
          <a:xfrm>
            <a:off x="0" y="35052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AR" altLang="es-AR" sz="1800">
                <a:solidFill>
                  <a:schemeClr val="tx1"/>
                </a:solidFill>
                <a:latin typeface="Times New Roman" pitchFamily="18" charset="0"/>
              </a:rPr>
              <a:t>En general se discrimina entre </a:t>
            </a:r>
            <a:r>
              <a:rPr lang="es-AR" altLang="es-AR" sz="1800">
                <a:solidFill>
                  <a:srgbClr val="FF0000"/>
                </a:solidFill>
                <a:latin typeface="Times New Roman" pitchFamily="18" charset="0"/>
              </a:rPr>
              <a:t>señal y ruido (perturbación)  </a:t>
            </a:r>
            <a:r>
              <a:rPr lang="es-AR" altLang="es-AR" sz="1800">
                <a:solidFill>
                  <a:schemeClr val="tx1"/>
                </a:solidFill>
                <a:latin typeface="Times New Roman" pitchFamily="18" charset="0"/>
              </a:rPr>
              <a:t>en términos de espectro en frecuencia</a:t>
            </a:r>
          </a:p>
        </p:txBody>
      </p:sp>
      <p:sp>
        <p:nvSpPr>
          <p:cNvPr id="3078" name="Line 1050"/>
          <p:cNvSpPr>
            <a:spLocks noChangeShapeType="1"/>
          </p:cNvSpPr>
          <p:nvPr/>
        </p:nvSpPr>
        <p:spPr bwMode="auto">
          <a:xfrm>
            <a:off x="1219200" y="4419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79" name="Line 1051"/>
          <p:cNvSpPr>
            <a:spLocks noChangeShapeType="1"/>
          </p:cNvSpPr>
          <p:nvPr/>
        </p:nvSpPr>
        <p:spPr bwMode="auto">
          <a:xfrm>
            <a:off x="0" y="5410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80" name="Line 1052"/>
          <p:cNvSpPr>
            <a:spLocks noChangeShapeType="1"/>
          </p:cNvSpPr>
          <p:nvPr/>
        </p:nvSpPr>
        <p:spPr bwMode="auto">
          <a:xfrm flipH="1">
            <a:off x="685800" y="4724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81" name="Line 1053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82" name="Line 1054"/>
          <p:cNvSpPr>
            <a:spLocks noChangeShapeType="1"/>
          </p:cNvSpPr>
          <p:nvPr/>
        </p:nvSpPr>
        <p:spPr bwMode="auto">
          <a:xfrm>
            <a:off x="0" y="5257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83" name="Object 1055"/>
          <p:cNvGraphicFramePr>
            <a:graphicFrameLocks noChangeAspect="1"/>
          </p:cNvGraphicFramePr>
          <p:nvPr/>
        </p:nvGraphicFramePr>
        <p:xfrm>
          <a:off x="2514600" y="54864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5" imgH="164885" progId="Equation.3">
                  <p:embed/>
                </p:oleObj>
              </mc:Choice>
              <mc:Fallback>
                <p:oleObj name="Equation" r:id="rId14" imgW="164885" imgH="164885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056"/>
          <p:cNvGraphicFramePr>
            <a:graphicFrameLocks noChangeAspect="1"/>
          </p:cNvGraphicFramePr>
          <p:nvPr/>
        </p:nvGraphicFramePr>
        <p:xfrm>
          <a:off x="1447800" y="4572000"/>
          <a:ext cx="533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292" imgH="203024" progId="Equation.3">
                  <p:embed/>
                </p:oleObj>
              </mc:Choice>
              <mc:Fallback>
                <p:oleObj name="Equation" r:id="rId16" imgW="355292" imgH="203024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533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057"/>
          <p:cNvGraphicFramePr>
            <a:graphicFrameLocks noChangeAspect="1"/>
          </p:cNvGraphicFramePr>
          <p:nvPr/>
        </p:nvGraphicFramePr>
        <p:xfrm>
          <a:off x="2438400" y="4953000"/>
          <a:ext cx="6096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140" imgH="203112" progId="Equation.3">
                  <p:embed/>
                </p:oleObj>
              </mc:Choice>
              <mc:Fallback>
                <p:oleObj name="Equation" r:id="rId18" imgW="368140" imgH="203112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6096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059"/>
          <p:cNvGraphicFramePr>
            <a:graphicFrameLocks noChangeAspect="1"/>
          </p:cNvGraphicFramePr>
          <p:nvPr/>
        </p:nvGraphicFramePr>
        <p:xfrm>
          <a:off x="1587500" y="5424488"/>
          <a:ext cx="336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424488"/>
                        <a:ext cx="336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060"/>
          <p:cNvGraphicFramePr>
            <a:graphicFrameLocks noChangeAspect="1"/>
          </p:cNvGraphicFramePr>
          <p:nvPr/>
        </p:nvGraphicFramePr>
        <p:xfrm>
          <a:off x="412750" y="5424488"/>
          <a:ext cx="55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1973" imgH="228501" progId="Equation.3">
                  <p:embed/>
                </p:oleObj>
              </mc:Choice>
              <mc:Fallback>
                <p:oleObj name="Equation" r:id="rId22" imgW="291973" imgH="228501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424488"/>
                        <a:ext cx="552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061"/>
          <p:cNvSpPr>
            <a:spLocks noChangeArrowheads="1"/>
          </p:cNvSpPr>
          <p:nvPr/>
        </p:nvSpPr>
        <p:spPr bwMode="auto">
          <a:xfrm>
            <a:off x="3733800" y="4648200"/>
            <a:ext cx="1219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89" name="Line 1062"/>
          <p:cNvSpPr>
            <a:spLocks noChangeShapeType="1"/>
          </p:cNvSpPr>
          <p:nvPr/>
        </p:nvSpPr>
        <p:spPr bwMode="auto">
          <a:xfrm>
            <a:off x="3124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0" name="Line 1063"/>
          <p:cNvSpPr>
            <a:spLocks noChangeShapeType="1"/>
          </p:cNvSpPr>
          <p:nvPr/>
        </p:nvSpPr>
        <p:spPr bwMode="auto">
          <a:xfrm>
            <a:off x="4953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1" name="Line 1064"/>
          <p:cNvSpPr>
            <a:spLocks noChangeShapeType="1"/>
          </p:cNvSpPr>
          <p:nvPr/>
        </p:nvSpPr>
        <p:spPr bwMode="auto">
          <a:xfrm>
            <a:off x="4343400" y="4800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2" name="Line 1065"/>
          <p:cNvSpPr>
            <a:spLocks noChangeShapeType="1"/>
          </p:cNvSpPr>
          <p:nvPr/>
        </p:nvSpPr>
        <p:spPr bwMode="auto">
          <a:xfrm>
            <a:off x="3810000" y="5334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3" name="Rectangle 1066"/>
          <p:cNvSpPr>
            <a:spLocks noChangeArrowheads="1"/>
          </p:cNvSpPr>
          <p:nvPr/>
        </p:nvSpPr>
        <p:spPr bwMode="auto">
          <a:xfrm>
            <a:off x="4114800" y="5029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094" name="Object 1067"/>
          <p:cNvGraphicFramePr>
            <a:graphicFrameLocks noChangeAspect="1"/>
          </p:cNvGraphicFramePr>
          <p:nvPr/>
        </p:nvGraphicFramePr>
        <p:xfrm>
          <a:off x="4419600" y="5334000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646" imgH="228402" progId="Equation.3">
                  <p:embed/>
                </p:oleObj>
              </mc:Choice>
              <mc:Fallback>
                <p:oleObj name="Equation" r:id="rId24" imgW="177646" imgH="228402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34000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Line 1068"/>
          <p:cNvSpPr>
            <a:spLocks noChangeShapeType="1"/>
          </p:cNvSpPr>
          <p:nvPr/>
        </p:nvSpPr>
        <p:spPr bwMode="auto">
          <a:xfrm>
            <a:off x="70104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6" name="Line 1069"/>
          <p:cNvSpPr>
            <a:spLocks noChangeShapeType="1"/>
          </p:cNvSpPr>
          <p:nvPr/>
        </p:nvSpPr>
        <p:spPr bwMode="auto">
          <a:xfrm>
            <a:off x="5791200" y="5334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7" name="Line 1070"/>
          <p:cNvSpPr>
            <a:spLocks noChangeShapeType="1"/>
          </p:cNvSpPr>
          <p:nvPr/>
        </p:nvSpPr>
        <p:spPr bwMode="auto">
          <a:xfrm flipH="1">
            <a:off x="6477000" y="46482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8" name="Line 1071"/>
          <p:cNvSpPr>
            <a:spLocks noChangeShapeType="1"/>
          </p:cNvSpPr>
          <p:nvPr/>
        </p:nvSpPr>
        <p:spPr bwMode="auto">
          <a:xfrm>
            <a:off x="7010400" y="46482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99" name="Line 1072"/>
          <p:cNvSpPr>
            <a:spLocks noChangeShapeType="1"/>
          </p:cNvSpPr>
          <p:nvPr/>
        </p:nvSpPr>
        <p:spPr bwMode="auto">
          <a:xfrm>
            <a:off x="6477000" y="5181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100" name="Object 1073"/>
          <p:cNvGraphicFramePr>
            <a:graphicFrameLocks noChangeAspect="1"/>
          </p:cNvGraphicFramePr>
          <p:nvPr/>
        </p:nvGraphicFramePr>
        <p:xfrm>
          <a:off x="8305800" y="54102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5" imgH="164885" progId="Equation.3">
                  <p:embed/>
                </p:oleObj>
              </mc:Choice>
              <mc:Fallback>
                <p:oleObj name="Equation" r:id="rId25" imgW="164885" imgH="164885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4102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1074"/>
          <p:cNvGraphicFramePr>
            <a:graphicFrameLocks noChangeAspect="1"/>
          </p:cNvGraphicFramePr>
          <p:nvPr/>
        </p:nvGraphicFramePr>
        <p:xfrm>
          <a:off x="7227888" y="4495800"/>
          <a:ext cx="5556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68140" imgH="203112" progId="Equation.3">
                  <p:embed/>
                </p:oleObj>
              </mc:Choice>
              <mc:Fallback>
                <p:oleObj name="Equation" r:id="rId26" imgW="368140" imgH="203112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4495800"/>
                        <a:ext cx="5556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Object 1076"/>
          <p:cNvGraphicFramePr>
            <a:graphicFrameLocks noChangeAspect="1"/>
          </p:cNvGraphicFramePr>
          <p:nvPr/>
        </p:nvGraphicFramePr>
        <p:xfrm>
          <a:off x="7239000" y="5410200"/>
          <a:ext cx="336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646" imgH="228402" progId="Equation.3">
                  <p:embed/>
                </p:oleObj>
              </mc:Choice>
              <mc:Fallback>
                <p:oleObj name="Equation" r:id="rId28" imgW="177646" imgH="228402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10200"/>
                        <a:ext cx="336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" name="Object 1077"/>
          <p:cNvGraphicFramePr>
            <a:graphicFrameLocks noChangeAspect="1"/>
          </p:cNvGraphicFramePr>
          <p:nvPr/>
        </p:nvGraphicFramePr>
        <p:xfrm>
          <a:off x="6203950" y="5348288"/>
          <a:ext cx="55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91973" imgH="228501" progId="Equation.3">
                  <p:embed/>
                </p:oleObj>
              </mc:Choice>
              <mc:Fallback>
                <p:oleObj name="Equation" r:id="rId29" imgW="291973" imgH="228501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5348288"/>
                        <a:ext cx="552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Line 1079"/>
          <p:cNvSpPr>
            <a:spLocks noChangeShapeType="1"/>
          </p:cNvSpPr>
          <p:nvPr/>
        </p:nvSpPr>
        <p:spPr bwMode="auto">
          <a:xfrm flipV="1">
            <a:off x="6477000" y="4419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105" name="Line 1080"/>
          <p:cNvSpPr>
            <a:spLocks noChangeShapeType="1"/>
          </p:cNvSpPr>
          <p:nvPr/>
        </p:nvSpPr>
        <p:spPr bwMode="auto">
          <a:xfrm flipV="1">
            <a:off x="7543800" y="4343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dirty="0" err="1">
                <a:solidFill>
                  <a:schemeClr val="tx1"/>
                </a:solidFill>
                <a:latin typeface="Times New Roman" pitchFamily="18" charset="0"/>
              </a:rPr>
              <a:t>Ejemplo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altLang="es-AR" sz="1800" dirty="0" err="1">
                <a:solidFill>
                  <a:schemeClr val="tx1"/>
                </a:solidFill>
                <a:latin typeface="Times New Roman" pitchFamily="18" charset="0"/>
              </a:rPr>
              <a:t>diseñar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 un </a:t>
            </a:r>
            <a:r>
              <a:rPr lang="en-US" altLang="es-AR" sz="1800" dirty="0" err="1">
                <a:solidFill>
                  <a:schemeClr val="tx1"/>
                </a:solidFill>
                <a:latin typeface="Times New Roman" pitchFamily="18" charset="0"/>
              </a:rPr>
              <a:t>filtro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 ideal, el </a:t>
            </a:r>
            <a:r>
              <a:rPr lang="en-US" altLang="es-AR" sz="1800" dirty="0" err="1">
                <a:solidFill>
                  <a:schemeClr val="tx1"/>
                </a:solidFill>
                <a:latin typeface="Times New Roman" pitchFamily="18" charset="0"/>
              </a:rPr>
              <a:t>cual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dirty="0" err="1">
                <a:solidFill>
                  <a:schemeClr val="tx1"/>
                </a:solidFill>
                <a:latin typeface="Times New Roman" pitchFamily="18" charset="0"/>
              </a:rPr>
              <a:t>aproxime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b="1" dirty="0">
                <a:solidFill>
                  <a:srgbClr val="FF0000"/>
                </a:solidFill>
                <a:latin typeface="Times New Roman" pitchFamily="18" charset="0"/>
              </a:rPr>
              <a:t>un </a:t>
            </a:r>
            <a:r>
              <a:rPr lang="en-US" altLang="es-AR" sz="1800" b="1" dirty="0" err="1">
                <a:solidFill>
                  <a:srgbClr val="FF0000"/>
                </a:solidFill>
                <a:latin typeface="Times New Roman" pitchFamily="18" charset="0"/>
              </a:rPr>
              <a:t>diferenciador</a:t>
            </a:r>
            <a:r>
              <a:rPr lang="en-US" altLang="es-AR" sz="18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dirty="0" err="1">
                <a:solidFill>
                  <a:schemeClr val="tx1"/>
                </a:solidFill>
                <a:latin typeface="Times New Roman" pitchFamily="18" charset="0"/>
              </a:rPr>
              <a:t>Especificaciones</a:t>
            </a: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Respuesta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en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frecuencia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deseada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:   </a:t>
            </a:r>
            <a:endParaRPr lang="en-US" altLang="es-AR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98955"/>
              </p:ext>
            </p:extLst>
          </p:nvPr>
        </p:nvGraphicFramePr>
        <p:xfrm>
          <a:off x="2851150" y="1447800"/>
          <a:ext cx="44307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603160" imgH="457200" progId="Equation.3">
                  <p:embed/>
                </p:oleObj>
              </mc:Choice>
              <mc:Fallback>
                <p:oleObj name="Ecuación" r:id="rId2" imgW="26031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447800"/>
                        <a:ext cx="443071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2590800"/>
            <a:ext cx="8839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Frecuencia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muestreo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Atenuación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en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la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banda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de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rechazo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, mayor o </a:t>
            </a:r>
            <a:r>
              <a:rPr lang="en-US" altLang="es-AR" sz="1800" i="1" dirty="0" err="1">
                <a:solidFill>
                  <a:schemeClr val="tx1"/>
                </a:solidFill>
                <a:latin typeface="Times New Roman" pitchFamily="18" charset="0"/>
              </a:rPr>
              <a:t>igual</a:t>
            </a:r>
            <a:r>
              <a:rPr lang="en-US" altLang="es-AR" sz="1800" i="1" dirty="0">
                <a:solidFill>
                  <a:schemeClr val="tx1"/>
                </a:solidFill>
                <a:latin typeface="Times New Roman" pitchFamily="18" charset="0"/>
              </a:rPr>
              <a:t> a 50dB. </a:t>
            </a:r>
            <a:endParaRPr lang="en-US" altLang="es-AR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19400" y="2590800"/>
          <a:ext cx="1282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3">
                  <p:embed/>
                </p:oleObj>
              </mc:Choice>
              <mc:Fallback>
                <p:oleObj name="Equation" r:id="rId4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1282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0" y="3429000"/>
            <a:ext cx="3886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Solución.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1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 Convertir a frecuencia digital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95114"/>
              </p:ext>
            </p:extLst>
          </p:nvPr>
        </p:nvGraphicFramePr>
        <p:xfrm>
          <a:off x="1139825" y="4267200"/>
          <a:ext cx="688498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3759120" imgH="838080" progId="Equation.3">
                  <p:embed/>
                </p:oleObj>
              </mc:Choice>
              <mc:Fallback>
                <p:oleObj name="Ecuación" r:id="rId6" imgW="375912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67200"/>
                        <a:ext cx="6884988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2: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determinar la respuesta impulsiva ideal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427815"/>
              </p:ext>
            </p:extLst>
          </p:nvPr>
        </p:nvGraphicFramePr>
        <p:xfrm>
          <a:off x="2717800" y="762000"/>
          <a:ext cx="4394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666880" imgH="685800" progId="Equation.3">
                  <p:embed/>
                </p:oleObj>
              </mc:Choice>
              <mc:Fallback>
                <p:oleObj name="Ecuación" r:id="rId2" imgW="26668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762000"/>
                        <a:ext cx="4394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1981200"/>
            <a:ext cx="838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Desde las tablas de integración o la integración por partes,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943600" y="1828800"/>
          <a:ext cx="22733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5616" imgH="444307" progId="Equation.3">
                  <p:embed/>
                </p:oleObj>
              </mc:Choice>
              <mc:Fallback>
                <p:oleObj name="Equation" r:id="rId4" imgW="134561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28800"/>
                        <a:ext cx="22733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200" y="29718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resolviendo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39411"/>
              </p:ext>
            </p:extLst>
          </p:nvPr>
        </p:nvGraphicFramePr>
        <p:xfrm>
          <a:off x="1673225" y="4800600"/>
          <a:ext cx="52181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3327120" imgH="1117440" progId="Equation.3">
                  <p:embed/>
                </p:oleObj>
              </mc:Choice>
              <mc:Fallback>
                <p:oleObj name="Ecuación" r:id="rId6" imgW="3327120" imgH="1117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800600"/>
                        <a:ext cx="521811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3276600"/>
            <a:ext cx="4603824" cy="123751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s-AR">
                <a:noFill/>
              </a:rPr>
              <a:t> </a:t>
            </a:r>
          </a:p>
        </p:txBody>
      </p:sp>
      <p:sp>
        <p:nvSpPr>
          <p:cNvPr id="22537" name="6 CuadroTexto"/>
          <p:cNvSpPr txBox="1">
            <a:spLocks noChangeArrowheads="1"/>
          </p:cNvSpPr>
          <p:nvPr/>
        </p:nvSpPr>
        <p:spPr bwMode="auto">
          <a:xfrm>
            <a:off x="6705600" y="3530600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chemeClr val="tx1"/>
                </a:solidFill>
                <a:latin typeface="Times New Roman" pitchFamily="18" charset="0"/>
              </a:rPr>
              <a:t>Si n≠0</a:t>
            </a:r>
          </a:p>
        </p:txBody>
      </p:sp>
      <p:sp>
        <p:nvSpPr>
          <p:cNvPr id="22538" name="14 CuadroTexto"/>
          <p:cNvSpPr txBox="1">
            <a:spLocks noChangeArrowheads="1"/>
          </p:cNvSpPr>
          <p:nvPr/>
        </p:nvSpPr>
        <p:spPr bwMode="auto">
          <a:xfrm>
            <a:off x="6705600" y="4033838"/>
            <a:ext cx="795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s-AR" sz="1800">
                <a:solidFill>
                  <a:schemeClr val="tx1"/>
                </a:solidFill>
                <a:latin typeface="Times New Roman" pitchFamily="18" charset="0"/>
              </a:rPr>
              <a:t>Si n=0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3.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De la atenuación dada, se utiliza la ventana de Blackman.  Esta ventana tiene una región de transición de                      .  De la región de transición especificada, se resuelve para obtener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N, 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533400"/>
          <a:ext cx="9334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870" imgH="177646" progId="Equation.3">
                  <p:embed/>
                </p:oleObj>
              </mc:Choice>
              <mc:Fallback>
                <p:oleObj name="Equation" r:id="rId2" imgW="49487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3400"/>
                        <a:ext cx="9334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20950" y="927100"/>
          <a:ext cx="26860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393700" progId="Equation.3">
                  <p:embed/>
                </p:oleObj>
              </mc:Choice>
              <mc:Fallback>
                <p:oleObj name="Equation" r:id="rId4" imgW="1714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927100"/>
                        <a:ext cx="26860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0" y="20574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Lo cual da                  .  . Se elige N impar, por ejemplo,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N=121, es decir. L=60.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19200" y="2057400"/>
          <a:ext cx="10287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937" imgH="177646" progId="Equation.3">
                  <p:embed/>
                </p:oleObj>
              </mc:Choice>
              <mc:Fallback>
                <p:oleObj name="Equation" r:id="rId6" imgW="532937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10287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2819400"/>
            <a:ext cx="876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Paso 4.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Finalmente resulta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70234"/>
              </p:ext>
            </p:extLst>
          </p:nvPr>
        </p:nvGraphicFramePr>
        <p:xfrm>
          <a:off x="612775" y="4267200"/>
          <a:ext cx="79168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5524200" imgH="863280" progId="Equation.3">
                  <p:embed/>
                </p:oleObj>
              </mc:Choice>
              <mc:Fallback>
                <p:oleObj name="Ecuación" r:id="rId8" imgW="552420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267200"/>
                        <a:ext cx="79168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6900863" y="5638800"/>
          <a:ext cx="1968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1040948" imgH="203112" progId="Equation.3">
                  <p:embed/>
                </p:oleObj>
              </mc:Choice>
              <mc:Fallback>
                <p:oleObj name="Ecuación" r:id="rId10" imgW="104094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5638800"/>
                        <a:ext cx="19685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2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2066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76388"/>
            <a:ext cx="562133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3564" name="1 Objeto"/>
          <p:cNvGraphicFramePr>
            <a:graphicFrameLocks noChangeAspect="1"/>
          </p:cNvGraphicFramePr>
          <p:nvPr/>
        </p:nvGraphicFramePr>
        <p:xfrm>
          <a:off x="1676400" y="1576388"/>
          <a:ext cx="876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4" imgW="457002" imgH="203112" progId="Equation.3">
                  <p:embed/>
                </p:oleObj>
              </mc:Choice>
              <mc:Fallback>
                <p:oleObj name="Ecuación" r:id="rId14" imgW="457002" imgH="203112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76388"/>
                        <a:ext cx="8763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505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47700"/>
            <a:ext cx="3505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Respuesta impulsiva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h(n)</a:t>
            </a: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4582" name="Object 7"/>
          <p:cNvGraphicFramePr>
            <a:graphicFrameLocks noChangeAspect="1"/>
          </p:cNvGraphicFramePr>
          <p:nvPr/>
        </p:nvGraphicFramePr>
        <p:xfrm>
          <a:off x="8229600" y="31242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139639" progId="Equation.3">
                  <p:embed/>
                </p:oleObj>
              </mc:Choice>
              <mc:Fallback>
                <p:oleObj name="Equation" r:id="rId5" imgW="152334" imgH="13963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1242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8229600" y="62484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34" imgH="139639" progId="Equation.3">
                  <p:embed/>
                </p:oleObj>
              </mc:Choice>
              <mc:Fallback>
                <p:oleObj name="Equation" r:id="rId7" imgW="152334" imgH="13963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2484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4572000" y="762000"/>
          <a:ext cx="679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114" imgH="253780" progId="Equation.3">
                  <p:embed/>
                </p:oleObj>
              </mc:Choice>
              <mc:Fallback>
                <p:oleObj name="Equation" r:id="rId8" imgW="444114" imgH="253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2000"/>
                        <a:ext cx="679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0"/>
          <p:cNvGraphicFramePr>
            <a:graphicFrameLocks noChangeAspect="1"/>
          </p:cNvGraphicFramePr>
          <p:nvPr/>
        </p:nvGraphicFramePr>
        <p:xfrm>
          <a:off x="4191000" y="41148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626" imgH="253780" progId="Equation.3">
                  <p:embed/>
                </p:oleObj>
              </mc:Choice>
              <mc:Fallback>
                <p:oleObj name="Equation" r:id="rId10" imgW="545626" imgH="253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5257800" y="3048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Respuesta en Frecuencia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0" y="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Condiciones para que no exista distorsión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Problema: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 Idealmente se desea que el filtro no distorsione la señal que se quiere recuperar.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2819400" y="1524000"/>
            <a:ext cx="1524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0" name="Text Box 1029"/>
          <p:cNvSpPr txBox="1">
            <a:spLocks noChangeArrowheads="1"/>
          </p:cNvSpPr>
          <p:nvPr/>
        </p:nvSpPr>
        <p:spPr bwMode="auto">
          <a:xfrm>
            <a:off x="2819400" y="1600200"/>
            <a:ext cx="152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FILTRO IDEAL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endParaRPr lang="en-US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1" name="Line 1030"/>
          <p:cNvSpPr>
            <a:spLocks noChangeShapeType="1"/>
          </p:cNvSpPr>
          <p:nvPr/>
        </p:nvSpPr>
        <p:spPr bwMode="auto">
          <a:xfrm>
            <a:off x="1752600" y="2057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02" name="Line 1031"/>
          <p:cNvSpPr>
            <a:spLocks noChangeShapeType="1"/>
          </p:cNvSpPr>
          <p:nvPr/>
        </p:nvSpPr>
        <p:spPr bwMode="auto">
          <a:xfrm>
            <a:off x="4343400" y="2057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4103" name="Object 1024"/>
          <p:cNvGraphicFramePr>
            <a:graphicFrameLocks noChangeAspect="1"/>
          </p:cNvGraphicFramePr>
          <p:nvPr/>
        </p:nvGraphicFramePr>
        <p:xfrm>
          <a:off x="1141413" y="1447800"/>
          <a:ext cx="1281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203112" progId="Equation.3">
                  <p:embed/>
                </p:oleObj>
              </mc:Choice>
              <mc:Fallback>
                <p:oleObj name="Equation" r:id="rId2" imgW="660113" imgH="203112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447800"/>
                        <a:ext cx="12811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025"/>
          <p:cNvGraphicFramePr>
            <a:graphicFrameLocks noChangeAspect="1"/>
          </p:cNvGraphicFramePr>
          <p:nvPr/>
        </p:nvGraphicFramePr>
        <p:xfrm>
          <a:off x="4648200" y="1524000"/>
          <a:ext cx="1922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203112" progId="Equation.3">
                  <p:embed/>
                </p:oleObj>
              </mc:Choice>
              <mc:Fallback>
                <p:oleObj name="Equation" r:id="rId4" imgW="990170" imgH="203112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1922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034"/>
          <p:cNvSpPr txBox="1">
            <a:spLocks noChangeArrowheads="1"/>
          </p:cNvSpPr>
          <p:nvPr/>
        </p:nvSpPr>
        <p:spPr bwMode="auto">
          <a:xfrm>
            <a:off x="6934200" y="1371600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La misma forma que s(t), pero escalada y retardada.</a:t>
            </a:r>
          </a:p>
        </p:txBody>
      </p:sp>
      <p:pic>
        <p:nvPicPr>
          <p:cNvPr id="4106" name="Picture 10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107" name="Picture 10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95500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108" name="Text Box 1037"/>
          <p:cNvSpPr txBox="1">
            <a:spLocks noChangeArrowheads="1"/>
          </p:cNvSpPr>
          <p:nvPr/>
        </p:nvSpPr>
        <p:spPr bwMode="auto">
          <a:xfrm>
            <a:off x="0" y="35052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Consecuencia sobre la Respuesta en Frecuencia:</a:t>
            </a:r>
          </a:p>
        </p:txBody>
      </p:sp>
      <p:graphicFrame>
        <p:nvGraphicFramePr>
          <p:cNvPr id="4109" name="Object 1026"/>
          <p:cNvGraphicFramePr>
            <a:graphicFrameLocks noChangeAspect="1"/>
          </p:cNvGraphicFramePr>
          <p:nvPr/>
        </p:nvGraphicFramePr>
        <p:xfrm>
          <a:off x="3552825" y="4343400"/>
          <a:ext cx="531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3048000" imgH="482600" progId="Equation.3">
                  <p:embed/>
                </p:oleObj>
              </mc:Choice>
              <mc:Fallback>
                <p:oleObj name="Ecuación" r:id="rId8" imgW="3048000" imgH="482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343400"/>
                        <a:ext cx="531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Line 1039"/>
          <p:cNvSpPr>
            <a:spLocks noChangeShapeType="1"/>
          </p:cNvSpPr>
          <p:nvPr/>
        </p:nvSpPr>
        <p:spPr bwMode="auto">
          <a:xfrm>
            <a:off x="1524000" y="4267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1" name="Line 1041"/>
          <p:cNvSpPr>
            <a:spLocks noChangeShapeType="1"/>
          </p:cNvSpPr>
          <p:nvPr/>
        </p:nvSpPr>
        <p:spPr bwMode="auto">
          <a:xfrm>
            <a:off x="457200" y="5029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2" name="Rectangle 1042"/>
          <p:cNvSpPr>
            <a:spLocks noChangeArrowheads="1"/>
          </p:cNvSpPr>
          <p:nvPr/>
        </p:nvSpPr>
        <p:spPr bwMode="auto">
          <a:xfrm>
            <a:off x="1066800" y="4648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13" name="Line 1043"/>
          <p:cNvSpPr>
            <a:spLocks noChangeShapeType="1"/>
          </p:cNvSpPr>
          <p:nvPr/>
        </p:nvSpPr>
        <p:spPr bwMode="auto">
          <a:xfrm>
            <a:off x="1524000" y="5486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4" name="Line 1044"/>
          <p:cNvSpPr>
            <a:spLocks noChangeShapeType="1"/>
          </p:cNvSpPr>
          <p:nvPr/>
        </p:nvSpPr>
        <p:spPr bwMode="auto">
          <a:xfrm>
            <a:off x="457200" y="6248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15" name="Line 1046"/>
          <p:cNvSpPr>
            <a:spLocks noChangeShapeType="1"/>
          </p:cNvSpPr>
          <p:nvPr/>
        </p:nvSpPr>
        <p:spPr bwMode="auto">
          <a:xfrm>
            <a:off x="990600" y="60960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4116" name="Object 1027"/>
          <p:cNvGraphicFramePr>
            <a:graphicFrameLocks noChangeAspect="1"/>
          </p:cNvGraphicFramePr>
          <p:nvPr/>
        </p:nvGraphicFramePr>
        <p:xfrm>
          <a:off x="2514600" y="5105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5" imgH="164885" progId="Equation.3">
                  <p:embed/>
                </p:oleObj>
              </mc:Choice>
              <mc:Fallback>
                <p:oleObj name="Equation" r:id="rId10" imgW="164885" imgH="16488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1028"/>
          <p:cNvGraphicFramePr>
            <a:graphicFrameLocks noChangeAspect="1"/>
          </p:cNvGraphicFramePr>
          <p:nvPr/>
        </p:nvGraphicFramePr>
        <p:xfrm>
          <a:off x="2590800" y="6400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5" imgH="164885" progId="Equation.3">
                  <p:embed/>
                </p:oleObj>
              </mc:Choice>
              <mc:Fallback>
                <p:oleObj name="Equation" r:id="rId12" imgW="164885" imgH="164885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400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1029"/>
          <p:cNvGraphicFramePr>
            <a:graphicFrameLocks noChangeAspect="1"/>
          </p:cNvGraphicFramePr>
          <p:nvPr/>
        </p:nvGraphicFramePr>
        <p:xfrm>
          <a:off x="1676400" y="4191000"/>
          <a:ext cx="7096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07780" imgH="203112" progId="Equation.3">
                  <p:embed/>
                </p:oleObj>
              </mc:Choice>
              <mc:Fallback>
                <p:oleObj name="Equation" r:id="rId13" imgW="507780" imgH="203112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7096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1030"/>
          <p:cNvGraphicFramePr>
            <a:graphicFrameLocks noChangeAspect="1"/>
          </p:cNvGraphicFramePr>
          <p:nvPr/>
        </p:nvGraphicFramePr>
        <p:xfrm>
          <a:off x="1651000" y="5638800"/>
          <a:ext cx="7604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45626" imgH="203024" progId="Equation.3">
                  <p:embed/>
                </p:oleObj>
              </mc:Choice>
              <mc:Fallback>
                <p:oleObj name="Equation" r:id="rId15" imgW="545626" imgH="2030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38800"/>
                        <a:ext cx="7604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1053"/>
          <p:cNvSpPr txBox="1">
            <a:spLocks noChangeArrowheads="1"/>
          </p:cNvSpPr>
          <p:nvPr/>
        </p:nvSpPr>
        <p:spPr bwMode="auto">
          <a:xfrm>
            <a:off x="304800" y="4038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constante</a:t>
            </a:r>
          </a:p>
        </p:txBody>
      </p:sp>
      <p:sp>
        <p:nvSpPr>
          <p:cNvPr id="4121" name="Line 1054"/>
          <p:cNvSpPr>
            <a:spLocks noChangeShapeType="1"/>
          </p:cNvSpPr>
          <p:nvPr/>
        </p:nvSpPr>
        <p:spPr bwMode="auto">
          <a:xfrm>
            <a:off x="838200" y="43434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2" name="Text Box 1055"/>
          <p:cNvSpPr txBox="1">
            <a:spLocks noChangeArrowheads="1"/>
          </p:cNvSpPr>
          <p:nvPr/>
        </p:nvSpPr>
        <p:spPr bwMode="auto">
          <a:xfrm>
            <a:off x="304800" y="5410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lineal</a:t>
            </a:r>
          </a:p>
        </p:txBody>
      </p:sp>
      <p:sp>
        <p:nvSpPr>
          <p:cNvPr id="4123" name="Line 1056"/>
          <p:cNvSpPr>
            <a:spLocks noChangeShapeType="1"/>
          </p:cNvSpPr>
          <p:nvPr/>
        </p:nvSpPr>
        <p:spPr bwMode="auto">
          <a:xfrm>
            <a:off x="838200" y="57150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/>
          <p:cNvSpPr txBox="1">
            <a:spLocks noChangeArrowheads="1"/>
          </p:cNvSpPr>
          <p:nvPr/>
        </p:nvSpPr>
        <p:spPr bwMode="auto">
          <a:xfrm>
            <a:off x="0" y="2286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Para la implementación en  </a:t>
            </a:r>
            <a:r>
              <a:rPr lang="en-US" altLang="es-AR" sz="1800" i="1">
                <a:solidFill>
                  <a:srgbClr val="00B050"/>
                </a:solidFill>
                <a:latin typeface="Times New Roman" pitchFamily="18" charset="0"/>
              </a:rPr>
              <a:t>tiempo real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se debe tener un </a:t>
            </a:r>
            <a:r>
              <a:rPr lang="en-US" altLang="es-AR" sz="1800">
                <a:solidFill>
                  <a:srgbClr val="00B050"/>
                </a:solidFill>
                <a:latin typeface="Times New Roman" pitchFamily="18" charset="0"/>
              </a:rPr>
              <a:t>filtro </a:t>
            </a:r>
            <a:r>
              <a:rPr lang="en-US" altLang="es-AR" sz="1800" u="sng">
                <a:solidFill>
                  <a:srgbClr val="00B050"/>
                </a:solidFill>
                <a:latin typeface="Times New Roman" pitchFamily="18" charset="0"/>
              </a:rPr>
              <a:t>causal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,  </a:t>
            </a:r>
            <a:endParaRPr lang="en-US" altLang="es-AR" sz="18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123" name="Object 2048"/>
          <p:cNvGraphicFramePr>
            <a:graphicFrameLocks noChangeAspect="1"/>
          </p:cNvGraphicFramePr>
          <p:nvPr/>
        </p:nvGraphicFramePr>
        <p:xfrm>
          <a:off x="4572000" y="1219200"/>
          <a:ext cx="2311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115" imgH="203112" progId="Equation.3">
                  <p:embed/>
                </p:oleObj>
              </mc:Choice>
              <mc:Fallback>
                <p:oleObj name="Equation" r:id="rId2" imgW="1117115" imgH="203112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2311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1071"/>
          <p:cNvGrpSpPr>
            <a:grpSpLocks/>
          </p:cNvGrpSpPr>
          <p:nvPr/>
        </p:nvGrpSpPr>
        <p:grpSpPr bwMode="auto">
          <a:xfrm>
            <a:off x="381000" y="838200"/>
            <a:ext cx="3429000" cy="1524000"/>
            <a:chOff x="720" y="1873"/>
            <a:chExt cx="2840" cy="1247"/>
          </a:xfrm>
        </p:grpSpPr>
        <p:sp>
          <p:nvSpPr>
            <p:cNvPr id="5147" name="Line 1028"/>
            <p:cNvSpPr>
              <a:spLocks noChangeShapeType="1"/>
            </p:cNvSpPr>
            <p:nvPr/>
          </p:nvSpPr>
          <p:spPr bwMode="auto">
            <a:xfrm>
              <a:off x="1968" y="211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48" name="Line 1029"/>
            <p:cNvSpPr>
              <a:spLocks noChangeShapeType="1"/>
            </p:cNvSpPr>
            <p:nvPr/>
          </p:nvSpPr>
          <p:spPr bwMode="auto">
            <a:xfrm>
              <a:off x="1056" y="2784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5149" name="Group 1030"/>
            <p:cNvGrpSpPr>
              <a:grpSpLocks/>
            </p:cNvGrpSpPr>
            <p:nvPr/>
          </p:nvGrpSpPr>
          <p:grpSpPr bwMode="auto">
            <a:xfrm>
              <a:off x="1893" y="2460"/>
              <a:ext cx="135" cy="528"/>
              <a:chOff x="1893" y="2460"/>
              <a:chExt cx="135" cy="528"/>
            </a:xfrm>
          </p:grpSpPr>
          <p:graphicFrame>
            <p:nvGraphicFramePr>
              <p:cNvPr id="5175" name="Object 2071"/>
              <p:cNvGraphicFramePr>
                <a:graphicFrameLocks/>
              </p:cNvGraphicFramePr>
              <p:nvPr/>
            </p:nvGraphicFramePr>
            <p:xfrm>
              <a:off x="1893" y="2460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4102" imgH="114102" progId="Equation.2">
                      <p:embed/>
                    </p:oleObj>
                  </mc:Choice>
                  <mc:Fallback>
                    <p:oleObj name="Equation" r:id="rId4" imgW="114102" imgH="114102" progId="Equation.2">
                      <p:embed/>
                      <p:pic>
                        <p:nvPicPr>
                          <p:cNvPr id="0" name="Object 20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3" y="2460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6" name="Line 1032"/>
              <p:cNvSpPr>
                <a:spLocks noChangeShapeType="1"/>
              </p:cNvSpPr>
              <p:nvPr/>
            </p:nvSpPr>
            <p:spPr bwMode="auto">
              <a:xfrm>
                <a:off x="1968" y="2556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0" name="Group 1033"/>
            <p:cNvGrpSpPr>
              <a:grpSpLocks/>
            </p:cNvGrpSpPr>
            <p:nvPr/>
          </p:nvGrpSpPr>
          <p:grpSpPr bwMode="auto">
            <a:xfrm>
              <a:off x="2061" y="2256"/>
              <a:ext cx="135" cy="528"/>
              <a:chOff x="2061" y="2256"/>
              <a:chExt cx="135" cy="528"/>
            </a:xfrm>
          </p:grpSpPr>
          <p:graphicFrame>
            <p:nvGraphicFramePr>
              <p:cNvPr id="5173" name="Object 2070"/>
              <p:cNvGraphicFramePr>
                <a:graphicFrameLocks/>
              </p:cNvGraphicFramePr>
              <p:nvPr/>
            </p:nvGraphicFramePr>
            <p:xfrm>
              <a:off x="2061" y="2256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14102" imgH="114102" progId="Equation.2">
                      <p:embed/>
                    </p:oleObj>
                  </mc:Choice>
                  <mc:Fallback>
                    <p:oleObj name="Equation" r:id="rId6" imgW="114102" imgH="114102" progId="Equation.2">
                      <p:embed/>
                      <p:pic>
                        <p:nvPicPr>
                          <p:cNvPr id="0" name="Object 20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1" y="2256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4" name="Line 1035"/>
              <p:cNvSpPr>
                <a:spLocks noChangeShapeType="1"/>
              </p:cNvSpPr>
              <p:nvPr/>
            </p:nvSpPr>
            <p:spPr bwMode="auto">
              <a:xfrm>
                <a:off x="2136" y="235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1" name="Group 1036"/>
            <p:cNvGrpSpPr>
              <a:grpSpLocks/>
            </p:cNvGrpSpPr>
            <p:nvPr/>
          </p:nvGrpSpPr>
          <p:grpSpPr bwMode="auto">
            <a:xfrm>
              <a:off x="2229" y="2352"/>
              <a:ext cx="135" cy="432"/>
              <a:chOff x="2229" y="2352"/>
              <a:chExt cx="135" cy="432"/>
            </a:xfrm>
          </p:grpSpPr>
          <p:graphicFrame>
            <p:nvGraphicFramePr>
              <p:cNvPr id="5171" name="Object 2069"/>
              <p:cNvGraphicFramePr>
                <a:graphicFrameLocks/>
              </p:cNvGraphicFramePr>
              <p:nvPr/>
            </p:nvGraphicFramePr>
            <p:xfrm>
              <a:off x="2229" y="2352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14102" imgH="114102" progId="Equation.2">
                      <p:embed/>
                    </p:oleObj>
                  </mc:Choice>
                  <mc:Fallback>
                    <p:oleObj name="Equation" r:id="rId7" imgW="114102" imgH="114102" progId="Equation.2">
                      <p:embed/>
                      <p:pic>
                        <p:nvPicPr>
                          <p:cNvPr id="0" name="Object 20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9" y="2352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2" name="Line 1038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2" name="Group 1039"/>
            <p:cNvGrpSpPr>
              <a:grpSpLocks/>
            </p:cNvGrpSpPr>
            <p:nvPr/>
          </p:nvGrpSpPr>
          <p:grpSpPr bwMode="auto">
            <a:xfrm>
              <a:off x="2517" y="2400"/>
              <a:ext cx="135" cy="384"/>
              <a:chOff x="2517" y="2400"/>
              <a:chExt cx="135" cy="384"/>
            </a:xfrm>
          </p:grpSpPr>
          <p:graphicFrame>
            <p:nvGraphicFramePr>
              <p:cNvPr id="5169" name="Object 2068"/>
              <p:cNvGraphicFramePr>
                <a:graphicFrameLocks/>
              </p:cNvGraphicFramePr>
              <p:nvPr/>
            </p:nvGraphicFramePr>
            <p:xfrm>
              <a:off x="2517" y="2400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4102" imgH="114102" progId="Equation.2">
                      <p:embed/>
                    </p:oleObj>
                  </mc:Choice>
                  <mc:Fallback>
                    <p:oleObj name="Equation" r:id="rId8" imgW="114102" imgH="114102" progId="Equation.2">
                      <p:embed/>
                      <p:pic>
                        <p:nvPicPr>
                          <p:cNvPr id="0" name="Object 20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2400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0" name="Line 1041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3" name="Group 1042"/>
            <p:cNvGrpSpPr>
              <a:grpSpLocks/>
            </p:cNvGrpSpPr>
            <p:nvPr/>
          </p:nvGrpSpPr>
          <p:grpSpPr bwMode="auto">
            <a:xfrm>
              <a:off x="2661" y="2784"/>
              <a:ext cx="135" cy="231"/>
              <a:chOff x="2661" y="2784"/>
              <a:chExt cx="135" cy="231"/>
            </a:xfrm>
          </p:grpSpPr>
          <p:graphicFrame>
            <p:nvGraphicFramePr>
              <p:cNvPr id="5167" name="Object 2067"/>
              <p:cNvGraphicFramePr>
                <a:graphicFrameLocks/>
              </p:cNvGraphicFramePr>
              <p:nvPr/>
            </p:nvGraphicFramePr>
            <p:xfrm>
              <a:off x="2661" y="2880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4102" imgH="114102" progId="Equation.2">
                      <p:embed/>
                    </p:oleObj>
                  </mc:Choice>
                  <mc:Fallback>
                    <p:oleObj name="Equation" r:id="rId9" imgW="114102" imgH="114102" progId="Equation.2">
                      <p:embed/>
                      <p:pic>
                        <p:nvPicPr>
                          <p:cNvPr id="0" name="Object 20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1" y="2880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8" name="Line 1044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4" name="Group 1045"/>
            <p:cNvGrpSpPr>
              <a:grpSpLocks/>
            </p:cNvGrpSpPr>
            <p:nvPr/>
          </p:nvGrpSpPr>
          <p:grpSpPr bwMode="auto">
            <a:xfrm>
              <a:off x="2805" y="2544"/>
              <a:ext cx="135" cy="240"/>
              <a:chOff x="2805" y="2544"/>
              <a:chExt cx="135" cy="240"/>
            </a:xfrm>
          </p:grpSpPr>
          <p:graphicFrame>
            <p:nvGraphicFramePr>
              <p:cNvPr id="5165" name="Object 2066"/>
              <p:cNvGraphicFramePr>
                <a:graphicFrameLocks/>
              </p:cNvGraphicFramePr>
              <p:nvPr/>
            </p:nvGraphicFramePr>
            <p:xfrm>
              <a:off x="2805" y="2544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4102" imgH="114102" progId="Equation.2">
                      <p:embed/>
                    </p:oleObj>
                  </mc:Choice>
                  <mc:Fallback>
                    <p:oleObj name="Equation" r:id="rId10" imgW="114102" imgH="114102" progId="Equation.2">
                      <p:embed/>
                      <p:pic>
                        <p:nvPicPr>
                          <p:cNvPr id="0" name="Object 20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5" y="2544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6" name="Line 1047"/>
              <p:cNvSpPr>
                <a:spLocks noChangeShapeType="1"/>
              </p:cNvSpPr>
              <p:nvPr/>
            </p:nvSpPr>
            <p:spPr bwMode="auto">
              <a:xfrm>
                <a:off x="2880" y="264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155" name="Group 1048"/>
            <p:cNvGrpSpPr>
              <a:grpSpLocks/>
            </p:cNvGrpSpPr>
            <p:nvPr/>
          </p:nvGrpSpPr>
          <p:grpSpPr bwMode="auto">
            <a:xfrm>
              <a:off x="2373" y="2784"/>
              <a:ext cx="135" cy="279"/>
              <a:chOff x="2373" y="2784"/>
              <a:chExt cx="135" cy="279"/>
            </a:xfrm>
          </p:grpSpPr>
          <p:graphicFrame>
            <p:nvGraphicFramePr>
              <p:cNvPr id="5163" name="Object 2065"/>
              <p:cNvGraphicFramePr>
                <a:graphicFrameLocks/>
              </p:cNvGraphicFramePr>
              <p:nvPr/>
            </p:nvGraphicFramePr>
            <p:xfrm>
              <a:off x="2373" y="2928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14102" imgH="114102" progId="Equation.2">
                      <p:embed/>
                    </p:oleObj>
                  </mc:Choice>
                  <mc:Fallback>
                    <p:oleObj name="Equation" r:id="rId11" imgW="114102" imgH="114102" progId="Equation.2">
                      <p:embed/>
                      <p:pic>
                        <p:nvPicPr>
                          <p:cNvPr id="0" name="Object 20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2928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4" name="Line 1050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aphicFrame>
          <p:nvGraphicFramePr>
            <p:cNvPr id="5156" name="Object 2058"/>
            <p:cNvGraphicFramePr>
              <a:graphicFrameLocks/>
            </p:cNvGraphicFramePr>
            <p:nvPr/>
          </p:nvGraphicFramePr>
          <p:xfrm>
            <a:off x="1701" y="2736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02" imgH="114102" progId="Equation.2">
                    <p:embed/>
                  </p:oleObj>
                </mc:Choice>
                <mc:Fallback>
                  <p:oleObj name="Equation" r:id="rId12" imgW="114102" imgH="114102" progId="Equation.2">
                    <p:embed/>
                    <p:pic>
                      <p:nvPicPr>
                        <p:cNvPr id="0" name="Object 20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36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7" name="Object 2059"/>
            <p:cNvGraphicFramePr>
              <a:graphicFrameLocks/>
            </p:cNvGraphicFramePr>
            <p:nvPr/>
          </p:nvGraphicFramePr>
          <p:xfrm>
            <a:off x="1509" y="2736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02" imgH="114102" progId="Equation.2">
                    <p:embed/>
                  </p:oleObj>
                </mc:Choice>
                <mc:Fallback>
                  <p:oleObj name="Equation" r:id="rId13" imgW="114102" imgH="114102" progId="Equation.2">
                    <p:embed/>
                    <p:pic>
                      <p:nvPicPr>
                        <p:cNvPr id="0" name="Object 20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2736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2060"/>
            <p:cNvGraphicFramePr>
              <a:graphicFrameLocks/>
            </p:cNvGraphicFramePr>
            <p:nvPr/>
          </p:nvGraphicFramePr>
          <p:xfrm>
            <a:off x="1865" y="1873"/>
            <a:ext cx="3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225" imgH="203024" progId="Equation.2">
                    <p:embed/>
                  </p:oleObj>
                </mc:Choice>
                <mc:Fallback>
                  <p:oleObj name="Equation" r:id="rId14" imgW="317225" imgH="203024" progId="Equation.2">
                    <p:embed/>
                    <p:pic>
                      <p:nvPicPr>
                        <p:cNvPr id="0" name="Object 20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1873"/>
                          <a:ext cx="39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9" name="Object 2061"/>
            <p:cNvGraphicFramePr>
              <a:graphicFrameLocks/>
            </p:cNvGraphicFramePr>
            <p:nvPr/>
          </p:nvGraphicFramePr>
          <p:xfrm>
            <a:off x="3072" y="2880"/>
            <a:ext cx="15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5" imgH="126725" progId="Equation.2">
                    <p:embed/>
                  </p:oleObj>
                </mc:Choice>
                <mc:Fallback>
                  <p:oleObj name="Equation" r:id="rId16" imgW="126725" imgH="126725" progId="Equation.2">
                    <p:embed/>
                    <p:pic>
                      <p:nvPicPr>
                        <p:cNvPr id="0" name="Object 20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80"/>
                          <a:ext cx="151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0" name="Object 2062"/>
            <p:cNvGraphicFramePr>
              <a:graphicFrameLocks/>
            </p:cNvGraphicFramePr>
            <p:nvPr/>
          </p:nvGraphicFramePr>
          <p:xfrm>
            <a:off x="1317" y="2736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02" imgH="114102" progId="Equation.2">
                    <p:embed/>
                  </p:oleObj>
                </mc:Choice>
                <mc:Fallback>
                  <p:oleObj name="Equation" r:id="rId18" imgW="114102" imgH="114102" progId="Equation.2">
                    <p:embed/>
                    <p:pic>
                      <p:nvPicPr>
                        <p:cNvPr id="0" name="Object 20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2736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1" name="Object 2063"/>
            <p:cNvGraphicFramePr>
              <a:graphicFrameLocks noChangeAspect="1"/>
            </p:cNvGraphicFramePr>
            <p:nvPr/>
          </p:nvGraphicFramePr>
          <p:xfrm>
            <a:off x="3072" y="2496"/>
            <a:ext cx="4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338" imgH="88669" progId="Equation.3">
                    <p:embed/>
                  </p:oleObj>
                </mc:Choice>
                <mc:Fallback>
                  <p:oleObj name="Equation" r:id="rId19" imgW="177338" imgH="88669" progId="Equation.3">
                    <p:embed/>
                    <p:pic>
                      <p:nvPicPr>
                        <p:cNvPr id="0" name="Object 2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96"/>
                          <a:ext cx="48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2064"/>
            <p:cNvGraphicFramePr>
              <a:graphicFrameLocks noChangeAspect="1"/>
            </p:cNvGraphicFramePr>
            <p:nvPr/>
          </p:nvGraphicFramePr>
          <p:xfrm>
            <a:off x="720" y="2496"/>
            <a:ext cx="4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7338" imgH="88669" progId="Equation.3">
                    <p:embed/>
                  </p:oleObj>
                </mc:Choice>
                <mc:Fallback>
                  <p:oleObj name="Equation" r:id="rId21" imgW="177338" imgH="88669" progId="Equation.3">
                    <p:embed/>
                    <p:pic>
                      <p:nvPicPr>
                        <p:cNvPr id="0" name="Object 2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96"/>
                          <a:ext cx="48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Text Box 1073"/>
          <p:cNvSpPr txBox="1">
            <a:spLocks noChangeArrowheads="1"/>
          </p:cNvSpPr>
          <p:nvPr/>
        </p:nvSpPr>
        <p:spPr bwMode="auto">
          <a:xfrm>
            <a:off x="4419600" y="1676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since</a:t>
            </a:r>
          </a:p>
        </p:txBody>
      </p:sp>
      <p:grpSp>
        <p:nvGrpSpPr>
          <p:cNvPr id="5126" name="Group 1080"/>
          <p:cNvGrpSpPr>
            <a:grpSpLocks/>
          </p:cNvGrpSpPr>
          <p:nvPr/>
        </p:nvGrpSpPr>
        <p:grpSpPr bwMode="auto">
          <a:xfrm>
            <a:off x="4038600" y="2057400"/>
            <a:ext cx="3124200" cy="1055688"/>
            <a:chOff x="2496" y="1536"/>
            <a:chExt cx="1968" cy="665"/>
          </a:xfrm>
        </p:grpSpPr>
        <p:graphicFrame>
          <p:nvGraphicFramePr>
            <p:cNvPr id="5145" name="Object 2056"/>
            <p:cNvGraphicFramePr>
              <a:graphicFrameLocks noChangeAspect="1"/>
            </p:cNvGraphicFramePr>
            <p:nvPr/>
          </p:nvGraphicFramePr>
          <p:xfrm>
            <a:off x="2496" y="1536"/>
            <a:ext cx="182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409088" imgH="431613" progId="Equation.3">
                    <p:embed/>
                  </p:oleObj>
                </mc:Choice>
                <mc:Fallback>
                  <p:oleObj name="Equation" r:id="rId22" imgW="1409088" imgH="431613" progId="Equation.3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36"/>
                          <a:ext cx="1824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2057"/>
            <p:cNvGraphicFramePr>
              <a:graphicFrameLocks noChangeAspect="1"/>
            </p:cNvGraphicFramePr>
            <p:nvPr/>
          </p:nvGraphicFramePr>
          <p:xfrm>
            <a:off x="3504" y="1584"/>
            <a:ext cx="96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09336" imgH="393529" progId="Equation.3">
                    <p:embed/>
                  </p:oleObj>
                </mc:Choice>
                <mc:Fallback>
                  <p:oleObj name="Equation" r:id="rId24" imgW="609336" imgH="393529" progId="Equation.3">
                    <p:embed/>
                    <p:pic>
                      <p:nvPicPr>
                        <p:cNvPr id="0" name="Object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960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Text Box 1076"/>
          <p:cNvSpPr txBox="1">
            <a:spLocks noChangeArrowheads="1"/>
          </p:cNvSpPr>
          <p:nvPr/>
        </p:nvSpPr>
        <p:spPr bwMode="auto">
          <a:xfrm>
            <a:off x="304800" y="3200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chemeClr val="tx1"/>
                </a:solidFill>
                <a:latin typeface="Times New Roman" pitchFamily="18" charset="0"/>
              </a:rPr>
              <a:t>REALIDAD </a:t>
            </a:r>
            <a:r>
              <a:rPr lang="en-US" altLang="es-AR" sz="1800" b="1">
                <a:solidFill>
                  <a:srgbClr val="FF0000"/>
                </a:solidFill>
                <a:latin typeface="Times New Roman" pitchFamily="18" charset="0"/>
              </a:rPr>
              <a:t>(Malas noticias!): </a:t>
            </a:r>
            <a:r>
              <a:rPr lang="en-US" altLang="es-AR" sz="1800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por el  </a:t>
            </a:r>
            <a:r>
              <a:rPr lang="en-US" altLang="es-AR" sz="1800" i="1" u="sng">
                <a:solidFill>
                  <a:schemeClr val="tx1"/>
                </a:solidFill>
                <a:latin typeface="Times New Roman" pitchFamily="18" charset="0"/>
              </a:rPr>
              <a:t>Teorema de Paley-Wiener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, si h(n) es causal y con energía finita,   </a:t>
            </a:r>
            <a:endParaRPr lang="en-US" altLang="es-AR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128" name="Object 2049"/>
          <p:cNvGraphicFramePr>
            <a:graphicFrameLocks noChangeAspect="1"/>
          </p:cNvGraphicFramePr>
          <p:nvPr/>
        </p:nvGraphicFramePr>
        <p:xfrm>
          <a:off x="3352800" y="3733800"/>
          <a:ext cx="2514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95400" imgH="482600" progId="Equation.3">
                  <p:embed/>
                </p:oleObj>
              </mc:Choice>
              <mc:Fallback>
                <p:oleObj name="Equation" r:id="rId26" imgW="1295400" imgH="4826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2514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078"/>
          <p:cNvSpPr txBox="1">
            <a:spLocks noChangeArrowheads="1"/>
          </p:cNvSpPr>
          <p:nvPr/>
        </p:nvSpPr>
        <p:spPr bwMode="auto">
          <a:xfrm>
            <a:off x="228600" y="4800600"/>
            <a:ext cx="891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Es decir                 no puede ser cero en un intervalo, por ello no puede tener una </a:t>
            </a: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respuesta ideal</a:t>
            </a:r>
          </a:p>
        </p:txBody>
      </p:sp>
      <p:graphicFrame>
        <p:nvGraphicFramePr>
          <p:cNvPr id="5130" name="Object 2050"/>
          <p:cNvGraphicFramePr>
            <a:graphicFrameLocks noChangeAspect="1"/>
          </p:cNvGraphicFramePr>
          <p:nvPr/>
        </p:nvGraphicFramePr>
        <p:xfrm>
          <a:off x="1219200" y="4811713"/>
          <a:ext cx="609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93529" imgH="203112" progId="Equation.3">
                  <p:embed/>
                </p:oleObj>
              </mc:Choice>
              <mc:Fallback>
                <p:oleObj name="Equation" r:id="rId28" imgW="393529" imgH="203112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11713"/>
                        <a:ext cx="6096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Line 1082"/>
          <p:cNvSpPr>
            <a:spLocks noChangeShapeType="1"/>
          </p:cNvSpPr>
          <p:nvPr/>
        </p:nvSpPr>
        <p:spPr bwMode="auto">
          <a:xfrm>
            <a:off x="1066800" y="5410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32" name="Line 1083"/>
          <p:cNvSpPr>
            <a:spLocks noChangeShapeType="1"/>
          </p:cNvSpPr>
          <p:nvPr/>
        </p:nvSpPr>
        <p:spPr bwMode="auto">
          <a:xfrm>
            <a:off x="228600" y="6172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33" name="Line 1084"/>
          <p:cNvSpPr>
            <a:spLocks noChangeShapeType="1"/>
          </p:cNvSpPr>
          <p:nvPr/>
        </p:nvSpPr>
        <p:spPr bwMode="auto">
          <a:xfrm flipV="1">
            <a:off x="6858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34" name="Line 1085"/>
          <p:cNvSpPr>
            <a:spLocks noChangeShapeType="1"/>
          </p:cNvSpPr>
          <p:nvPr/>
        </p:nvSpPr>
        <p:spPr bwMode="auto">
          <a:xfrm>
            <a:off x="685800" y="5791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35" name="Line 1086"/>
          <p:cNvSpPr>
            <a:spLocks noChangeShapeType="1"/>
          </p:cNvSpPr>
          <p:nvPr/>
        </p:nvSpPr>
        <p:spPr bwMode="auto">
          <a:xfrm flipV="1">
            <a:off x="14478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36" name="Line 1089"/>
          <p:cNvSpPr>
            <a:spLocks noChangeShapeType="1"/>
          </p:cNvSpPr>
          <p:nvPr/>
        </p:nvSpPr>
        <p:spPr bwMode="auto">
          <a:xfrm>
            <a:off x="1447800" y="6172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5137" name="Object 2051"/>
          <p:cNvGraphicFramePr>
            <a:graphicFrameLocks noChangeAspect="1"/>
          </p:cNvGraphicFramePr>
          <p:nvPr/>
        </p:nvGraphicFramePr>
        <p:xfrm>
          <a:off x="2362200" y="5943600"/>
          <a:ext cx="5867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213100" imgH="279400" progId="Equation.3">
                  <p:embed/>
                </p:oleObj>
              </mc:Choice>
              <mc:Fallback>
                <p:oleObj name="Equation" r:id="rId30" imgW="3213100" imgH="2794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43600"/>
                        <a:ext cx="5867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Line 1092"/>
          <p:cNvSpPr>
            <a:spLocks noChangeShapeType="1"/>
          </p:cNvSpPr>
          <p:nvPr/>
        </p:nvSpPr>
        <p:spPr bwMode="auto">
          <a:xfrm>
            <a:off x="2209800" y="5715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5139" name="Object 2052"/>
          <p:cNvGraphicFramePr>
            <a:graphicFrameLocks noChangeAspect="1"/>
          </p:cNvGraphicFramePr>
          <p:nvPr/>
        </p:nvGraphicFramePr>
        <p:xfrm>
          <a:off x="1295400" y="6248400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569" imgH="215619" progId="Equation.3">
                  <p:embed/>
                </p:oleObj>
              </mc:Choice>
              <mc:Fallback>
                <p:oleObj name="Equation" r:id="rId32" imgW="177569" imgH="215619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31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53"/>
          <p:cNvGraphicFramePr>
            <a:graphicFrameLocks noChangeAspect="1"/>
          </p:cNvGraphicFramePr>
          <p:nvPr/>
        </p:nvGraphicFramePr>
        <p:xfrm>
          <a:off x="1816100" y="6248400"/>
          <a:ext cx="339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335" imgH="215713" progId="Equation.3">
                  <p:embed/>
                </p:oleObj>
              </mc:Choice>
              <mc:Fallback>
                <p:oleObj name="Equation" r:id="rId34" imgW="190335" imgH="215713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6248400"/>
                        <a:ext cx="339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Line 1097"/>
          <p:cNvSpPr>
            <a:spLocks noChangeShapeType="1"/>
          </p:cNvSpPr>
          <p:nvPr/>
        </p:nvSpPr>
        <p:spPr bwMode="auto">
          <a:xfrm flipH="1">
            <a:off x="1828800" y="5715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142" name="Line 1098"/>
          <p:cNvSpPr>
            <a:spLocks noChangeShapeType="1"/>
          </p:cNvSpPr>
          <p:nvPr/>
        </p:nvSpPr>
        <p:spPr bwMode="auto">
          <a:xfrm>
            <a:off x="3200400" y="571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5143" name="Object 2054"/>
          <p:cNvGraphicFramePr>
            <a:graphicFrameLocks noChangeAspect="1"/>
          </p:cNvGraphicFramePr>
          <p:nvPr/>
        </p:nvGraphicFramePr>
        <p:xfrm>
          <a:off x="5867400" y="63246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77569" imgH="215619" progId="Equation.3">
                  <p:embed/>
                </p:oleObj>
              </mc:Choice>
              <mc:Fallback>
                <p:oleObj name="Equation" r:id="rId36" imgW="177569" imgH="215619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3246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055"/>
          <p:cNvGraphicFramePr>
            <a:graphicFrameLocks noChangeAspect="1"/>
          </p:cNvGraphicFramePr>
          <p:nvPr/>
        </p:nvGraphicFramePr>
        <p:xfrm>
          <a:off x="5934075" y="5715000"/>
          <a:ext cx="269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90335" imgH="215713" progId="Equation.3">
                  <p:embed/>
                </p:oleObj>
              </mc:Choice>
              <mc:Fallback>
                <p:oleObj name="Equation" r:id="rId37" imgW="190335" imgH="215713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5715000"/>
                        <a:ext cx="269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Característica de Filtro Digital No Ideal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352800" y="1143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352800" y="2362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 flipV="1">
            <a:off x="4876800" y="1676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33528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6019800" y="24384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139639" progId="Equation.3">
                  <p:embed/>
                </p:oleObj>
              </mc:Choice>
              <mc:Fallback>
                <p:oleObj name="Equation" r:id="rId2" imgW="152334" imgH="1396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2"/>
          <p:cNvGraphicFramePr>
            <a:graphicFrameLocks noChangeAspect="1"/>
          </p:cNvGraphicFramePr>
          <p:nvPr/>
        </p:nvGraphicFramePr>
        <p:xfrm>
          <a:off x="4267200" y="1143000"/>
          <a:ext cx="933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933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3"/>
          <p:cNvGraphicFramePr>
            <a:graphicFrameLocks noChangeAspect="1"/>
          </p:cNvGraphicFramePr>
          <p:nvPr/>
        </p:nvGraphicFramePr>
        <p:xfrm>
          <a:off x="4648200" y="2438400"/>
          <a:ext cx="4333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713" imgH="241091" progId="Equation.3">
                  <p:embed/>
                </p:oleObj>
              </mc:Choice>
              <mc:Fallback>
                <p:oleObj name="Equation" r:id="rId6" imgW="215713" imgH="2410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4333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5791200" y="1219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2000">
                <a:solidFill>
                  <a:schemeClr val="tx1"/>
                </a:solidFill>
                <a:latin typeface="Times New Roman" pitchFamily="18" charset="0"/>
              </a:rPr>
              <a:t>IDEAL</a:t>
            </a:r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>
            <a:off x="4876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56" name="Line 18"/>
          <p:cNvSpPr>
            <a:spLocks noChangeShapeType="1"/>
          </p:cNvSpPr>
          <p:nvPr/>
        </p:nvSpPr>
        <p:spPr bwMode="auto">
          <a:xfrm flipH="1">
            <a:off x="28956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 flipH="1">
            <a:off x="25146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58" name="Text Box 21"/>
          <p:cNvSpPr txBox="1">
            <a:spLocks noChangeArrowheads="1"/>
          </p:cNvSpPr>
          <p:nvPr/>
        </p:nvSpPr>
        <p:spPr bwMode="auto">
          <a:xfrm>
            <a:off x="6629400" y="23622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Solo Frecuencias Positivas</a:t>
            </a:r>
          </a:p>
        </p:txBody>
      </p:sp>
      <p:pic>
        <p:nvPicPr>
          <p:cNvPr id="6159" name="Picture 23" descr="A:\FI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1524000" y="3505200"/>
            <a:ext cx="579120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Text Box 24"/>
          <p:cNvSpPr txBox="1">
            <a:spLocks noChangeArrowheads="1"/>
          </p:cNvSpPr>
          <p:nvPr/>
        </p:nvSpPr>
        <p:spPr bwMode="auto">
          <a:xfrm>
            <a:off x="6858000" y="4038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2000">
                <a:solidFill>
                  <a:schemeClr val="tx1"/>
                </a:solidFill>
                <a:latin typeface="Times New Roman" pitchFamily="18" charset="0"/>
              </a:rPr>
              <a:t>NO IDEAL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Dos clases de 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Filtros Digitales</a:t>
            </a: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a) </a:t>
            </a: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Respuesta Impulsiva Infinita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(FIR),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no recursivo, de la forma</a:t>
            </a: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9200" y="1304925"/>
          <a:ext cx="6781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203200" progId="Equation.3">
                  <p:embed/>
                </p:oleObj>
              </mc:Choice>
              <mc:Fallback>
                <p:oleObj name="Equation" r:id="rId2" imgW="3022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04925"/>
                        <a:ext cx="6781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1981200"/>
            <a:ext cx="876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Con 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 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orden del filtro.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rgbClr val="00B050"/>
                </a:solidFill>
                <a:latin typeface="Times New Roman" pitchFamily="18" charset="0"/>
              </a:rPr>
              <a:t>Ventajas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:  estable, la fase puede ser lineal, se puede aproximar cualquier tipo de filtro;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rgbClr val="00B050"/>
                </a:solidFill>
                <a:latin typeface="Times New Roman" pitchFamily="18" charset="0"/>
              </a:rPr>
              <a:t>Desventajas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: Se necesitan muchos coeficientes (</a:t>
            </a:r>
            <a:r>
              <a:rPr lang="en-US" altLang="es-AR" sz="1800" b="1" i="1">
                <a:solidFill>
                  <a:srgbClr val="00B050"/>
                </a:solidFill>
                <a:latin typeface="Times New Roman" pitchFamily="18" charset="0"/>
              </a:rPr>
              <a:t>N grande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) para una buena performance;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40386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b) </a:t>
            </a:r>
            <a:r>
              <a:rPr lang="en-US" altLang="es-AR" sz="1800" u="sng">
                <a:solidFill>
                  <a:schemeClr val="tx1"/>
                </a:solidFill>
                <a:latin typeface="Times New Roman" pitchFamily="18" charset="0"/>
              </a:rPr>
              <a:t>Respuesta Impulsiva Infinita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(IIR)</a:t>
            </a:r>
            <a:r>
              <a:rPr lang="en-US" altLang="es-AR" sz="1800">
                <a:solidFill>
                  <a:srgbClr val="00B050"/>
                </a:solidFill>
                <a:latin typeface="Times New Roman" pitchFamily="18" charset="0"/>
              </a:rPr>
              <a:t>,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recursivo, de la forma,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66725" y="4592638"/>
          <a:ext cx="82962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228600" progId="Equation.3">
                  <p:embed/>
                </p:oleObj>
              </mc:Choice>
              <mc:Fallback>
                <p:oleObj name="Equation" r:id="rId4" imgW="4343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592638"/>
                        <a:ext cx="82962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0" y="5334000"/>
            <a:ext cx="9144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rgbClr val="00B050"/>
                </a:solidFill>
                <a:latin typeface="Times New Roman" pitchFamily="18" charset="0"/>
              </a:rPr>
              <a:t>Ventajas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: muy selectivo con pocos coeficientes;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rgbClr val="00B050"/>
                </a:solidFill>
                <a:latin typeface="Times New Roman" pitchFamily="18" charset="0"/>
              </a:rPr>
              <a:t>Desventajas</a:t>
            </a:r>
            <a:r>
              <a:rPr lang="en-US" altLang="es-AR" sz="1800" b="1">
                <a:solidFill>
                  <a:srgbClr val="00B050"/>
                </a:solidFill>
                <a:latin typeface="Times New Roman" pitchFamily="18" charset="0"/>
              </a:rPr>
              <a:t>: no necesariamente estable, fase no lineal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altLang="es-AR" sz="1800" u="sng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" y="3048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b="1">
                <a:solidFill>
                  <a:srgbClr val="C00000"/>
                </a:solidFill>
                <a:latin typeface="Times New Roman" pitchFamily="18" charset="0"/>
              </a:rPr>
              <a:t>Filtros de Respuesta Impulsiva Finita (FIR)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" y="12192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 u="sng">
                <a:solidFill>
                  <a:schemeClr val="tx1"/>
                </a:solidFill>
                <a:latin typeface="Times New Roman" pitchFamily="18" charset="0"/>
              </a:rPr>
              <a:t>Definición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: es un  filtro cuya respuesta impulsiva tiene una duración finita.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124200" y="3352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44196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3005138" y="3905250"/>
            <a:ext cx="214312" cy="838200"/>
            <a:chOff x="1893" y="2460"/>
            <a:chExt cx="135" cy="528"/>
          </a:xfrm>
        </p:grpSpPr>
        <p:graphicFrame>
          <p:nvGraphicFramePr>
            <p:cNvPr id="8252" name="Object 6"/>
            <p:cNvGraphicFramePr>
              <a:graphicFrameLocks/>
            </p:cNvGraphicFramePr>
            <p:nvPr/>
          </p:nvGraphicFramePr>
          <p:xfrm>
            <a:off x="1893" y="246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02" imgH="114102" progId="Equation.2">
                    <p:embed/>
                  </p:oleObj>
                </mc:Choice>
                <mc:Fallback>
                  <p:oleObj name="Equation" r:id="rId2" imgW="114102" imgH="114102" progId="Equation.2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46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3" name="Line 7"/>
            <p:cNvSpPr>
              <a:spLocks noChangeShapeType="1"/>
            </p:cNvSpPr>
            <p:nvPr/>
          </p:nvSpPr>
          <p:spPr bwMode="auto">
            <a:xfrm>
              <a:off x="1968" y="25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271838" y="3581400"/>
            <a:ext cx="214312" cy="838200"/>
            <a:chOff x="2061" y="2256"/>
            <a:chExt cx="135" cy="528"/>
          </a:xfrm>
        </p:grpSpPr>
        <p:graphicFrame>
          <p:nvGraphicFramePr>
            <p:cNvPr id="8250" name="Object 9"/>
            <p:cNvGraphicFramePr>
              <a:graphicFrameLocks/>
            </p:cNvGraphicFramePr>
            <p:nvPr/>
          </p:nvGraphicFramePr>
          <p:xfrm>
            <a:off x="2061" y="2256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02" imgH="114102" progId="Equation.2">
                    <p:embed/>
                  </p:oleObj>
                </mc:Choice>
                <mc:Fallback>
                  <p:oleObj name="Equation" r:id="rId4" imgW="114102" imgH="114102" progId="Equation.2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2256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1" name="Line 10"/>
            <p:cNvSpPr>
              <a:spLocks noChangeShapeType="1"/>
            </p:cNvSpPr>
            <p:nvPr/>
          </p:nvSpPr>
          <p:spPr bwMode="auto">
            <a:xfrm>
              <a:off x="2136" y="235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3538538" y="3733800"/>
            <a:ext cx="214312" cy="685800"/>
            <a:chOff x="2229" y="2352"/>
            <a:chExt cx="135" cy="432"/>
          </a:xfrm>
        </p:grpSpPr>
        <p:graphicFrame>
          <p:nvGraphicFramePr>
            <p:cNvPr id="8248" name="Object 12"/>
            <p:cNvGraphicFramePr>
              <a:graphicFrameLocks/>
            </p:cNvGraphicFramePr>
            <p:nvPr/>
          </p:nvGraphicFramePr>
          <p:xfrm>
            <a:off x="2229" y="2352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02" imgH="114102" progId="Equation.2">
                    <p:embed/>
                  </p:oleObj>
                </mc:Choice>
                <mc:Fallback>
                  <p:oleObj name="Equation" r:id="rId5" imgW="114102" imgH="114102" progId="Equation.2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2352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9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3995738" y="3810000"/>
            <a:ext cx="214312" cy="609600"/>
            <a:chOff x="2517" y="2400"/>
            <a:chExt cx="135" cy="384"/>
          </a:xfrm>
        </p:grpSpPr>
        <p:graphicFrame>
          <p:nvGraphicFramePr>
            <p:cNvPr id="8246" name="Object 15"/>
            <p:cNvGraphicFramePr>
              <a:graphicFrameLocks/>
            </p:cNvGraphicFramePr>
            <p:nvPr/>
          </p:nvGraphicFramePr>
          <p:xfrm>
            <a:off x="2517" y="240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02" imgH="114102" progId="Equation.2">
                    <p:embed/>
                  </p:oleObj>
                </mc:Choice>
                <mc:Fallback>
                  <p:oleObj name="Equation" r:id="rId6" imgW="114102" imgH="114102" progId="Equation.2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40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7" name="Line 16"/>
            <p:cNvSpPr>
              <a:spLocks noChangeShapeType="1"/>
            </p:cNvSpPr>
            <p:nvPr/>
          </p:nvSpPr>
          <p:spPr bwMode="auto">
            <a:xfrm>
              <a:off x="2592" y="24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202" name="Group 20"/>
          <p:cNvGrpSpPr>
            <a:grpSpLocks/>
          </p:cNvGrpSpPr>
          <p:nvPr/>
        </p:nvGrpSpPr>
        <p:grpSpPr bwMode="auto">
          <a:xfrm>
            <a:off x="4224338" y="4419600"/>
            <a:ext cx="214312" cy="366713"/>
            <a:chOff x="2661" y="2784"/>
            <a:chExt cx="135" cy="231"/>
          </a:xfrm>
        </p:grpSpPr>
        <p:graphicFrame>
          <p:nvGraphicFramePr>
            <p:cNvPr id="8244" name="Object 18"/>
            <p:cNvGraphicFramePr>
              <a:graphicFrameLocks/>
            </p:cNvGraphicFramePr>
            <p:nvPr/>
          </p:nvGraphicFramePr>
          <p:xfrm>
            <a:off x="2661" y="288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102" imgH="114102" progId="Equation.2">
                    <p:embed/>
                  </p:oleObj>
                </mc:Choice>
                <mc:Fallback>
                  <p:oleObj name="Equation" r:id="rId7" imgW="114102" imgH="114102" progId="Equation.2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1" y="288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19"/>
            <p:cNvSpPr>
              <a:spLocks noChangeShapeType="1"/>
            </p:cNvSpPr>
            <p:nvPr/>
          </p:nvSpPr>
          <p:spPr bwMode="auto">
            <a:xfrm>
              <a:off x="2736" y="27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452938" y="4038600"/>
            <a:ext cx="214312" cy="381000"/>
            <a:chOff x="2805" y="2544"/>
            <a:chExt cx="135" cy="240"/>
          </a:xfrm>
        </p:grpSpPr>
        <p:graphicFrame>
          <p:nvGraphicFramePr>
            <p:cNvPr id="8242" name="Object 21"/>
            <p:cNvGraphicFramePr>
              <a:graphicFrameLocks/>
            </p:cNvGraphicFramePr>
            <p:nvPr/>
          </p:nvGraphicFramePr>
          <p:xfrm>
            <a:off x="2805" y="2544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02" imgH="114102" progId="Equation.2">
                    <p:embed/>
                  </p:oleObj>
                </mc:Choice>
                <mc:Fallback>
                  <p:oleObj name="Equation" r:id="rId8" imgW="114102" imgH="114102" progId="Equation.2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2544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Line 22"/>
            <p:cNvSpPr>
              <a:spLocks noChangeShapeType="1"/>
            </p:cNvSpPr>
            <p:nvPr/>
          </p:nvSpPr>
          <p:spPr bwMode="auto">
            <a:xfrm>
              <a:off x="2880" y="264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8204" name="Group 26"/>
          <p:cNvGrpSpPr>
            <a:grpSpLocks/>
          </p:cNvGrpSpPr>
          <p:nvPr/>
        </p:nvGrpSpPr>
        <p:grpSpPr bwMode="auto">
          <a:xfrm>
            <a:off x="3767138" y="4419600"/>
            <a:ext cx="214312" cy="442913"/>
            <a:chOff x="2373" y="2784"/>
            <a:chExt cx="135" cy="279"/>
          </a:xfrm>
        </p:grpSpPr>
        <p:graphicFrame>
          <p:nvGraphicFramePr>
            <p:cNvPr id="8240" name="Object 24"/>
            <p:cNvGraphicFramePr>
              <a:graphicFrameLocks/>
            </p:cNvGraphicFramePr>
            <p:nvPr/>
          </p:nvGraphicFramePr>
          <p:xfrm>
            <a:off x="2373" y="292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02" imgH="114102" progId="Equation.2">
                    <p:embed/>
                  </p:oleObj>
                </mc:Choice>
                <mc:Fallback>
                  <p:oleObj name="Equation" r:id="rId9" imgW="114102" imgH="114102" progId="Equation.2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292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1" name="Line 25"/>
            <p:cNvSpPr>
              <a:spLocks noChangeShapeType="1"/>
            </p:cNvSpPr>
            <p:nvPr/>
          </p:nvSpPr>
          <p:spPr bwMode="auto">
            <a:xfrm>
              <a:off x="2448" y="27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aphicFrame>
        <p:nvGraphicFramePr>
          <p:cNvPr id="8205" name="Object 27"/>
          <p:cNvGraphicFramePr>
            <a:graphicFrameLocks/>
          </p:cNvGraphicFramePr>
          <p:nvPr/>
        </p:nvGraphicFramePr>
        <p:xfrm>
          <a:off x="47577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02" imgH="114102" progId="Equation.2">
                  <p:embed/>
                </p:oleObj>
              </mc:Choice>
              <mc:Fallback>
                <p:oleObj name="Equation" r:id="rId10" imgW="114102" imgH="114102" progId="Equation.2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8"/>
          <p:cNvGraphicFramePr>
            <a:graphicFrameLocks/>
          </p:cNvGraphicFramePr>
          <p:nvPr/>
        </p:nvGraphicFramePr>
        <p:xfrm>
          <a:off x="27003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02" imgH="114102" progId="Equation.2">
                  <p:embed/>
                </p:oleObj>
              </mc:Choice>
              <mc:Fallback>
                <p:oleObj name="Equation" r:id="rId11" imgW="114102" imgH="114102" progId="Equation.2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9"/>
          <p:cNvGraphicFramePr>
            <a:graphicFrameLocks/>
          </p:cNvGraphicFramePr>
          <p:nvPr/>
        </p:nvGraphicFramePr>
        <p:xfrm>
          <a:off x="23955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14102" progId="Equation.2">
                  <p:embed/>
                </p:oleObj>
              </mc:Choice>
              <mc:Fallback>
                <p:oleObj name="Equation" r:id="rId12" imgW="114102" imgH="114102" progId="Equation.2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30"/>
          <p:cNvGraphicFramePr>
            <a:graphicFrameLocks/>
          </p:cNvGraphicFramePr>
          <p:nvPr/>
        </p:nvGraphicFramePr>
        <p:xfrm>
          <a:off x="50625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02" imgH="114102" progId="Equation.2">
                  <p:embed/>
                </p:oleObj>
              </mc:Choice>
              <mc:Fallback>
                <p:oleObj name="Equation" r:id="rId13" imgW="114102" imgH="114102" progId="Equation.2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31"/>
          <p:cNvGraphicFramePr>
            <a:graphicFrameLocks/>
          </p:cNvGraphicFramePr>
          <p:nvPr/>
        </p:nvGraphicFramePr>
        <p:xfrm>
          <a:off x="53673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14102" progId="Equation.2">
                  <p:embed/>
                </p:oleObj>
              </mc:Choice>
              <mc:Fallback>
                <p:oleObj name="Equation" r:id="rId14" imgW="114102" imgH="114102" progId="Equation.2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32"/>
          <p:cNvGraphicFramePr>
            <a:graphicFrameLocks/>
          </p:cNvGraphicFramePr>
          <p:nvPr/>
        </p:nvGraphicFramePr>
        <p:xfrm>
          <a:off x="2960688" y="2973388"/>
          <a:ext cx="620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7225" imgH="203024" progId="Equation.2">
                  <p:embed/>
                </p:oleObj>
              </mc:Choice>
              <mc:Fallback>
                <p:oleObj name="Equation" r:id="rId15" imgW="317225" imgH="203024" progId="Equation.2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973388"/>
                        <a:ext cx="620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33"/>
          <p:cNvGraphicFramePr>
            <a:graphicFrameLocks/>
          </p:cNvGraphicFramePr>
          <p:nvPr/>
        </p:nvGraphicFramePr>
        <p:xfrm>
          <a:off x="5965825" y="4570413"/>
          <a:ext cx="2397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725" imgH="126725" progId="Equation.2">
                  <p:embed/>
                </p:oleObj>
              </mc:Choice>
              <mc:Fallback>
                <p:oleObj name="Equation" r:id="rId17" imgW="126725" imgH="126725" progId="Equation.2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4570413"/>
                        <a:ext cx="2397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34"/>
          <p:cNvSpPr>
            <a:spLocks noChangeArrowheads="1"/>
          </p:cNvSpPr>
          <p:nvPr/>
        </p:nvSpPr>
        <p:spPr bwMode="auto">
          <a:xfrm>
            <a:off x="2673350" y="1835150"/>
            <a:ext cx="14351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8213" name="Object 35"/>
          <p:cNvGraphicFramePr>
            <a:graphicFrameLocks/>
          </p:cNvGraphicFramePr>
          <p:nvPr/>
        </p:nvGraphicFramePr>
        <p:xfrm>
          <a:off x="3113088" y="2058988"/>
          <a:ext cx="620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7225" imgH="203024" progId="Equation.2">
                  <p:embed/>
                </p:oleObj>
              </mc:Choice>
              <mc:Fallback>
                <p:oleObj name="Equation" r:id="rId19" imgW="317225" imgH="203024" progId="Equation.2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058988"/>
                        <a:ext cx="620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Line 36"/>
          <p:cNvSpPr>
            <a:spLocks noChangeShapeType="1"/>
          </p:cNvSpPr>
          <p:nvPr/>
        </p:nvSpPr>
        <p:spPr bwMode="auto">
          <a:xfrm>
            <a:off x="1676400" y="2209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15" name="Line 37"/>
          <p:cNvSpPr>
            <a:spLocks noChangeShapeType="1"/>
          </p:cNvSpPr>
          <p:nvPr/>
        </p:nvSpPr>
        <p:spPr bwMode="auto">
          <a:xfrm>
            <a:off x="4114800" y="2209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8216" name="Object 38"/>
          <p:cNvGraphicFramePr>
            <a:graphicFrameLocks/>
          </p:cNvGraphicFramePr>
          <p:nvPr/>
        </p:nvGraphicFramePr>
        <p:xfrm>
          <a:off x="1589088" y="1743075"/>
          <a:ext cx="544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225" imgH="190335" progId="Equation.2">
                  <p:embed/>
                </p:oleObj>
              </mc:Choice>
              <mc:Fallback>
                <p:oleObj name="Equation" r:id="rId21" imgW="317225" imgH="190335" progId="Equation.2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743075"/>
                        <a:ext cx="544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39"/>
          <p:cNvGraphicFramePr>
            <a:graphicFrameLocks/>
          </p:cNvGraphicFramePr>
          <p:nvPr/>
        </p:nvGraphicFramePr>
        <p:xfrm>
          <a:off x="4408488" y="1743075"/>
          <a:ext cx="544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225" imgH="190335" progId="Equation.2">
                  <p:embed/>
                </p:oleObj>
              </mc:Choice>
              <mc:Fallback>
                <p:oleObj name="Equation" r:id="rId23" imgW="317225" imgH="190335" progId="Equation.2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743075"/>
                        <a:ext cx="544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Line 40"/>
          <p:cNvSpPr>
            <a:spLocks noChangeShapeType="1"/>
          </p:cNvSpPr>
          <p:nvPr/>
        </p:nvSpPr>
        <p:spPr bwMode="auto">
          <a:xfrm>
            <a:off x="3124200" y="533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19" name="Line 41"/>
          <p:cNvSpPr>
            <a:spLocks noChangeShapeType="1"/>
          </p:cNvSpPr>
          <p:nvPr/>
        </p:nvSpPr>
        <p:spPr bwMode="auto">
          <a:xfrm>
            <a:off x="4572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20" name="Line 42"/>
          <p:cNvSpPr>
            <a:spLocks noChangeShapeType="1"/>
          </p:cNvSpPr>
          <p:nvPr/>
        </p:nvSpPr>
        <p:spPr bwMode="auto">
          <a:xfrm>
            <a:off x="31242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21" name="Line 43"/>
          <p:cNvSpPr>
            <a:spLocks noChangeShapeType="1"/>
          </p:cNvSpPr>
          <p:nvPr/>
        </p:nvSpPr>
        <p:spPr bwMode="auto">
          <a:xfrm>
            <a:off x="48768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22" name="Line 44"/>
          <p:cNvSpPr>
            <a:spLocks noChangeShapeType="1"/>
          </p:cNvSpPr>
          <p:nvPr/>
        </p:nvSpPr>
        <p:spPr bwMode="auto">
          <a:xfrm>
            <a:off x="16002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23" name="Line 45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24" name="Line 46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8225" name="Object 47"/>
          <p:cNvGraphicFramePr>
            <a:graphicFrameLocks/>
          </p:cNvGraphicFramePr>
          <p:nvPr/>
        </p:nvGraphicFramePr>
        <p:xfrm>
          <a:off x="5291138" y="5495925"/>
          <a:ext cx="10334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33169" imgH="203112" progId="Equation.2">
                  <p:embed/>
                </p:oleObj>
              </mc:Choice>
              <mc:Fallback>
                <p:oleObj name="Equation" r:id="rId25" imgW="533169" imgH="203112" progId="Equation.2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5495925"/>
                        <a:ext cx="10334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48"/>
          <p:cNvGraphicFramePr>
            <a:graphicFrameLocks/>
          </p:cNvGraphicFramePr>
          <p:nvPr/>
        </p:nvGraphicFramePr>
        <p:xfrm>
          <a:off x="1785938" y="5495925"/>
          <a:ext cx="10334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33169" imgH="203112" progId="Equation.2">
                  <p:embed/>
                </p:oleObj>
              </mc:Choice>
              <mc:Fallback>
                <p:oleObj name="Equation" r:id="rId27" imgW="533169" imgH="203112" progId="Equation.2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495925"/>
                        <a:ext cx="10334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49"/>
          <p:cNvGraphicFramePr>
            <a:graphicFrameLocks/>
          </p:cNvGraphicFramePr>
          <p:nvPr/>
        </p:nvGraphicFramePr>
        <p:xfrm>
          <a:off x="20907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02" imgH="114102" progId="Equation.2">
                  <p:embed/>
                </p:oleObj>
              </mc:Choice>
              <mc:Fallback>
                <p:oleObj name="Equation" r:id="rId28" imgW="114102" imgH="114102" progId="Equation.2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50"/>
          <p:cNvGraphicFramePr>
            <a:graphicFrameLocks/>
          </p:cNvGraphicFramePr>
          <p:nvPr/>
        </p:nvGraphicFramePr>
        <p:xfrm>
          <a:off x="17859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14102" imgH="114102" progId="Equation.2">
                  <p:embed/>
                </p:oleObj>
              </mc:Choice>
              <mc:Fallback>
                <p:oleObj name="Equation" r:id="rId29" imgW="114102" imgH="114102" progId="Equation.2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51"/>
          <p:cNvGraphicFramePr>
            <a:graphicFrameLocks/>
          </p:cNvGraphicFramePr>
          <p:nvPr/>
        </p:nvGraphicFramePr>
        <p:xfrm>
          <a:off x="14811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4102" imgH="114102" progId="Equation.2">
                  <p:embed/>
                </p:oleObj>
              </mc:Choice>
              <mc:Fallback>
                <p:oleObj name="Equation" r:id="rId30" imgW="114102" imgH="114102" progId="Equation.2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52"/>
          <p:cNvGraphicFramePr>
            <a:graphicFrameLocks/>
          </p:cNvGraphicFramePr>
          <p:nvPr/>
        </p:nvGraphicFramePr>
        <p:xfrm>
          <a:off x="11763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14102" imgH="114102" progId="Equation.2">
                  <p:embed/>
                </p:oleObj>
              </mc:Choice>
              <mc:Fallback>
                <p:oleObj name="Equation" r:id="rId31" imgW="114102" imgH="114102" progId="Equation.2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53"/>
          <p:cNvGraphicFramePr>
            <a:graphicFrameLocks/>
          </p:cNvGraphicFramePr>
          <p:nvPr/>
        </p:nvGraphicFramePr>
        <p:xfrm>
          <a:off x="8715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4102" imgH="114102" progId="Equation.2">
                  <p:embed/>
                </p:oleObj>
              </mc:Choice>
              <mc:Fallback>
                <p:oleObj name="Equation" r:id="rId32" imgW="114102" imgH="114102" progId="Equation.2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54"/>
          <p:cNvGraphicFramePr>
            <a:graphicFrameLocks/>
          </p:cNvGraphicFramePr>
          <p:nvPr/>
        </p:nvGraphicFramePr>
        <p:xfrm>
          <a:off x="5667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14102" imgH="114102" progId="Equation.2">
                  <p:embed/>
                </p:oleObj>
              </mc:Choice>
              <mc:Fallback>
                <p:oleObj name="Equation" r:id="rId33" imgW="114102" imgH="114102" progId="Equation.2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55"/>
          <p:cNvGraphicFramePr>
            <a:graphicFrameLocks/>
          </p:cNvGraphicFramePr>
          <p:nvPr/>
        </p:nvGraphicFramePr>
        <p:xfrm>
          <a:off x="68913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4102" imgH="114102" progId="Equation.2">
                  <p:embed/>
                </p:oleObj>
              </mc:Choice>
              <mc:Fallback>
                <p:oleObj name="Equation" r:id="rId34" imgW="114102" imgH="114102" progId="Equation.2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56"/>
          <p:cNvGraphicFramePr>
            <a:graphicFrameLocks/>
          </p:cNvGraphicFramePr>
          <p:nvPr/>
        </p:nvGraphicFramePr>
        <p:xfrm>
          <a:off x="65865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4102" imgH="114102" progId="Equation.2">
                  <p:embed/>
                </p:oleObj>
              </mc:Choice>
              <mc:Fallback>
                <p:oleObj name="Equation" r:id="rId35" imgW="114102" imgH="114102" progId="Equation.2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57"/>
          <p:cNvGraphicFramePr>
            <a:graphicFrameLocks/>
          </p:cNvGraphicFramePr>
          <p:nvPr/>
        </p:nvGraphicFramePr>
        <p:xfrm>
          <a:off x="62817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14102" imgH="114102" progId="Equation.2">
                  <p:embed/>
                </p:oleObj>
              </mc:Choice>
              <mc:Fallback>
                <p:oleObj name="Equation" r:id="rId36" imgW="114102" imgH="114102" progId="Equation.2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58"/>
          <p:cNvGraphicFramePr>
            <a:graphicFrameLocks/>
          </p:cNvGraphicFramePr>
          <p:nvPr/>
        </p:nvGraphicFramePr>
        <p:xfrm>
          <a:off x="59769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14102" imgH="114102" progId="Equation.2">
                  <p:embed/>
                </p:oleObj>
              </mc:Choice>
              <mc:Fallback>
                <p:oleObj name="Equation" r:id="rId37" imgW="114102" imgH="114102" progId="Equation.2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59"/>
          <p:cNvGraphicFramePr>
            <a:graphicFrameLocks/>
          </p:cNvGraphicFramePr>
          <p:nvPr/>
        </p:nvGraphicFramePr>
        <p:xfrm>
          <a:off x="5672138" y="43434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14102" imgH="114102" progId="Equation.2">
                  <p:embed/>
                </p:oleObj>
              </mc:Choice>
              <mc:Fallback>
                <p:oleObj name="Equation" r:id="rId38" imgW="114102" imgH="114102" progId="Equation.2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4343400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Rectangle 60"/>
          <p:cNvSpPr>
            <a:spLocks noChangeArrowheads="1"/>
          </p:cNvSpPr>
          <p:nvPr/>
        </p:nvSpPr>
        <p:spPr bwMode="auto">
          <a:xfrm>
            <a:off x="1682750" y="5492750"/>
            <a:ext cx="1206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239" name="Rectangle 61"/>
          <p:cNvSpPr>
            <a:spLocks noChangeArrowheads="1"/>
          </p:cNvSpPr>
          <p:nvPr/>
        </p:nvSpPr>
        <p:spPr bwMode="auto">
          <a:xfrm>
            <a:off x="5187950" y="5492750"/>
            <a:ext cx="1206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AR" altLang="es-AR" sz="18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"/>
          <p:cNvGrpSpPr>
            <a:grpSpLocks/>
          </p:cNvGrpSpPr>
          <p:nvPr/>
        </p:nvGrpSpPr>
        <p:grpSpPr bwMode="auto">
          <a:xfrm>
            <a:off x="76200" y="152400"/>
            <a:ext cx="9066213" cy="641350"/>
            <a:chOff x="48" y="96"/>
            <a:chExt cx="5711" cy="404"/>
          </a:xfrm>
        </p:grpSpPr>
        <p:sp>
          <p:nvSpPr>
            <p:cNvPr id="9244" name="Rectangle 2"/>
            <p:cNvSpPr>
              <a:spLocks noChangeArrowheads="1"/>
            </p:cNvSpPr>
            <p:nvPr/>
          </p:nvSpPr>
          <p:spPr bwMode="auto">
            <a:xfrm>
              <a:off x="48" y="96"/>
              <a:ext cx="57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s-AR" sz="1800" b="1" u="sng">
                  <a:solidFill>
                    <a:schemeClr val="tx1"/>
                  </a:solidFill>
                  <a:latin typeface="Times New Roman" pitchFamily="18" charset="0"/>
                </a:rPr>
                <a:t>Problema</a:t>
              </a:r>
              <a:r>
                <a:rPr lang="en-US" altLang="es-AR" sz="1800" b="1" i="1">
                  <a:solidFill>
                    <a:schemeClr val="tx1"/>
                  </a:solidFill>
                  <a:latin typeface="Times New Roman" pitchFamily="18" charset="0"/>
                </a:rPr>
                <a:t>: </a:t>
              </a:r>
              <a:r>
                <a:rPr lang="en-US" altLang="es-AR" sz="1800" i="1">
                  <a:solidFill>
                    <a:schemeClr val="tx1"/>
                  </a:solidFill>
                  <a:latin typeface="Times New Roman" pitchFamily="18" charset="0"/>
                </a:rPr>
                <a:t>Dada una respuesta en frecuencia deseada  del filtro              , determinar la repuesta impulsiva          .</a:t>
              </a:r>
            </a:p>
          </p:txBody>
        </p:sp>
        <p:graphicFrame>
          <p:nvGraphicFramePr>
            <p:cNvPr id="9245" name="Object 1037"/>
            <p:cNvGraphicFramePr>
              <a:graphicFrameLocks/>
            </p:cNvGraphicFramePr>
            <p:nvPr/>
          </p:nvGraphicFramePr>
          <p:xfrm>
            <a:off x="3840" y="144"/>
            <a:ext cx="48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9696" imgH="203112" progId="Equation.2">
                    <p:embed/>
                  </p:oleObj>
                </mc:Choice>
                <mc:Fallback>
                  <p:oleObj name="Equation" r:id="rId2" imgW="469696" imgH="203112" progId="Equation.2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"/>
                          <a:ext cx="48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1038"/>
            <p:cNvGraphicFramePr>
              <a:graphicFrameLocks/>
            </p:cNvGraphicFramePr>
            <p:nvPr/>
          </p:nvGraphicFramePr>
          <p:xfrm>
            <a:off x="1244" y="298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2">
                    <p:embed/>
                  </p:oleObj>
                </mc:Choice>
                <mc:Fallback>
                  <p:oleObj name="Equation" r:id="rId4" imgW="317225" imgH="203024" progId="Equation.2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298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9144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Recordar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La respuesta en Frecuencia y la respuesta Impulsiva se relacionan por la  DTFT:</a:t>
            </a:r>
          </a:p>
        </p:txBody>
      </p:sp>
      <p:graphicFrame>
        <p:nvGraphicFramePr>
          <p:cNvPr id="9220" name="Object 1024"/>
          <p:cNvGraphicFramePr>
            <a:graphicFrameLocks/>
          </p:cNvGraphicFramePr>
          <p:nvPr/>
        </p:nvGraphicFramePr>
        <p:xfrm>
          <a:off x="1982788" y="1524000"/>
          <a:ext cx="420846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431800" progId="Equation.3">
                  <p:embed/>
                </p:oleObj>
              </mc:Choice>
              <mc:Fallback>
                <p:oleObj name="Equation" r:id="rId6" imgW="2425700" imgH="4318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1524000"/>
                        <a:ext cx="420846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5"/>
          <p:cNvGraphicFramePr>
            <a:graphicFrameLocks/>
          </p:cNvGraphicFramePr>
          <p:nvPr/>
        </p:nvGraphicFramePr>
        <p:xfrm>
          <a:off x="1768475" y="2362200"/>
          <a:ext cx="5083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6700" imgH="482600" progId="Equation.3">
                  <p:embed/>
                </p:oleObj>
              </mc:Choice>
              <mc:Fallback>
                <p:oleObj name="Equation" r:id="rId8" imgW="2806700" imgH="4826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362200"/>
                        <a:ext cx="50831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0" y="3276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Ejemplo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altLang="es-AR" sz="1800" i="1" u="sng">
                <a:solidFill>
                  <a:schemeClr val="tx1"/>
                </a:solidFill>
                <a:latin typeface="Times New Roman" pitchFamily="18" charset="0"/>
              </a:rPr>
              <a:t>Filtro pasa bajo ideal</a:t>
            </a:r>
          </a:p>
        </p:txBody>
      </p:sp>
      <p:grpSp>
        <p:nvGrpSpPr>
          <p:cNvPr id="9223" name="Group 22"/>
          <p:cNvGrpSpPr>
            <a:grpSpLocks/>
          </p:cNvGrpSpPr>
          <p:nvPr/>
        </p:nvGrpSpPr>
        <p:grpSpPr bwMode="auto">
          <a:xfrm>
            <a:off x="76200" y="4830763"/>
            <a:ext cx="2944813" cy="1471612"/>
            <a:chOff x="48" y="3043"/>
            <a:chExt cx="1855" cy="927"/>
          </a:xfrm>
        </p:grpSpPr>
        <p:sp>
          <p:nvSpPr>
            <p:cNvPr id="9232" name="Line 10"/>
            <p:cNvSpPr>
              <a:spLocks noChangeShapeType="1"/>
            </p:cNvSpPr>
            <p:nvPr/>
          </p:nvSpPr>
          <p:spPr bwMode="auto">
            <a:xfrm>
              <a:off x="768" y="326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33" name="Line 11"/>
            <p:cNvSpPr>
              <a:spLocks noChangeShapeType="1"/>
            </p:cNvSpPr>
            <p:nvPr/>
          </p:nvSpPr>
          <p:spPr bwMode="auto">
            <a:xfrm>
              <a:off x="48" y="369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34" name="Rectangle 12"/>
            <p:cNvSpPr>
              <a:spLocks noChangeArrowheads="1"/>
            </p:cNvSpPr>
            <p:nvPr/>
          </p:nvSpPr>
          <p:spPr bwMode="auto">
            <a:xfrm>
              <a:off x="532" y="3508"/>
              <a:ext cx="47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AR" altLang="es-A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>
              <a:off x="1392" y="36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>
              <a:off x="144" y="36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9237" name="Object 1030"/>
            <p:cNvGraphicFramePr>
              <a:graphicFrameLocks/>
            </p:cNvGraphicFramePr>
            <p:nvPr/>
          </p:nvGraphicFramePr>
          <p:xfrm>
            <a:off x="1261" y="3789"/>
            <a:ext cx="27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780" imgH="152268" progId="Equation.2">
                    <p:embed/>
                  </p:oleObj>
                </mc:Choice>
                <mc:Fallback>
                  <p:oleObj name="Equation" r:id="rId10" imgW="253780" imgH="152268" progId="Equation.2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3789"/>
                          <a:ext cx="27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1031"/>
            <p:cNvGraphicFramePr>
              <a:graphicFrameLocks/>
            </p:cNvGraphicFramePr>
            <p:nvPr/>
          </p:nvGraphicFramePr>
          <p:xfrm>
            <a:off x="48" y="3795"/>
            <a:ext cx="26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90" imgH="139639" progId="Equation.2">
                    <p:embed/>
                  </p:oleObj>
                </mc:Choice>
                <mc:Fallback>
                  <p:oleObj name="Equation" r:id="rId12" imgW="253890" imgH="139639" progId="Equation.2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3795"/>
                          <a:ext cx="269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032"/>
            <p:cNvGraphicFramePr>
              <a:graphicFrameLocks/>
            </p:cNvGraphicFramePr>
            <p:nvPr/>
          </p:nvGraphicFramePr>
          <p:xfrm>
            <a:off x="802" y="3763"/>
            <a:ext cx="32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36" imgH="203024" progId="Equation.2">
                    <p:embed/>
                  </p:oleObj>
                </mc:Choice>
                <mc:Fallback>
                  <p:oleObj name="Equation" r:id="rId14" imgW="304536" imgH="203024" progId="Equation.2">
                    <p:embed/>
                    <p:pic>
                      <p:nvPicPr>
                        <p:cNvPr id="0" name="Object 1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3763"/>
                          <a:ext cx="32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1033"/>
            <p:cNvGraphicFramePr>
              <a:graphicFrameLocks/>
            </p:cNvGraphicFramePr>
            <p:nvPr/>
          </p:nvGraphicFramePr>
          <p:xfrm>
            <a:off x="370" y="3763"/>
            <a:ext cx="32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36" imgH="203024" progId="Equation.2">
                    <p:embed/>
                  </p:oleObj>
                </mc:Choice>
                <mc:Fallback>
                  <p:oleObj name="Equation" r:id="rId16" imgW="304536" imgH="203024" progId="Equation.2">
                    <p:embed/>
                    <p:pic>
                      <p:nvPicPr>
                        <p:cNvPr id="0" name="Object 1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3763"/>
                          <a:ext cx="32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1034"/>
            <p:cNvGraphicFramePr>
              <a:graphicFrameLocks/>
            </p:cNvGraphicFramePr>
            <p:nvPr/>
          </p:nvGraphicFramePr>
          <p:xfrm>
            <a:off x="618" y="3043"/>
            <a:ext cx="49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69696" imgH="203112" progId="Equation.2">
                    <p:embed/>
                  </p:oleObj>
                </mc:Choice>
                <mc:Fallback>
                  <p:oleObj name="Equation" r:id="rId18" imgW="469696" imgH="203112" progId="Equation.2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3043"/>
                          <a:ext cx="49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1035"/>
            <p:cNvGraphicFramePr>
              <a:graphicFrameLocks/>
            </p:cNvGraphicFramePr>
            <p:nvPr/>
          </p:nvGraphicFramePr>
          <p:xfrm>
            <a:off x="787" y="3356"/>
            <a:ext cx="15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68" imgH="152268" progId="Equation.2">
                    <p:embed/>
                  </p:oleObj>
                </mc:Choice>
                <mc:Fallback>
                  <p:oleObj name="Equation" r:id="rId20" imgW="152268" imgH="152268" progId="Equation.2">
                    <p:embed/>
                    <p:pic>
                      <p:nvPicPr>
                        <p:cNvPr id="0" name="Object 1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356"/>
                          <a:ext cx="15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1036"/>
            <p:cNvGraphicFramePr>
              <a:graphicFrameLocks/>
            </p:cNvGraphicFramePr>
            <p:nvPr/>
          </p:nvGraphicFramePr>
          <p:xfrm>
            <a:off x="1747" y="3676"/>
            <a:ext cx="15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334" imgH="139639" progId="Equation.2">
                    <p:embed/>
                  </p:oleObj>
                </mc:Choice>
                <mc:Fallback>
                  <p:oleObj name="Equation" r:id="rId22" imgW="152334" imgH="139639" progId="Equation.2">
                    <p:embed/>
                    <p:pic>
                      <p:nvPicPr>
                        <p:cNvPr id="0" name="Object 1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3676"/>
                          <a:ext cx="15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4" name="Object 1026"/>
          <p:cNvGraphicFramePr>
            <a:graphicFrameLocks/>
          </p:cNvGraphicFramePr>
          <p:nvPr/>
        </p:nvGraphicFramePr>
        <p:xfrm>
          <a:off x="1100138" y="3744913"/>
          <a:ext cx="59547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517900" imgH="495300" progId="Equation.DSMT4">
                  <p:embed/>
                </p:oleObj>
              </mc:Choice>
              <mc:Fallback>
                <p:oleObj name="Equation" r:id="rId24" imgW="3517900" imgH="495300" progId="Equation.DSMT4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744913"/>
                        <a:ext cx="59547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24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767263"/>
            <a:ext cx="248443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6" name="Object 1027"/>
          <p:cNvGraphicFramePr>
            <a:graphicFrameLocks/>
          </p:cNvGraphicFramePr>
          <p:nvPr/>
        </p:nvGraphicFramePr>
        <p:xfrm>
          <a:off x="4668838" y="4625975"/>
          <a:ext cx="657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1000" imgH="228600" progId="Equation.3">
                  <p:embed/>
                </p:oleObj>
              </mc:Choice>
              <mc:Fallback>
                <p:oleObj name="Equation" r:id="rId27" imgW="381000" imgH="22860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625975"/>
                        <a:ext cx="657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028"/>
          <p:cNvGraphicFramePr>
            <a:graphicFrameLocks/>
          </p:cNvGraphicFramePr>
          <p:nvPr/>
        </p:nvGraphicFramePr>
        <p:xfrm>
          <a:off x="7696200" y="6510338"/>
          <a:ext cx="207963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26725" imgH="126725" progId="Equation.2">
                  <p:embed/>
                </p:oleObj>
              </mc:Choice>
              <mc:Fallback>
                <p:oleObj name="Equation" r:id="rId29" imgW="126725" imgH="126725" progId="Equation.2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510338"/>
                        <a:ext cx="207963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029"/>
          <p:cNvGraphicFramePr>
            <a:graphicFrameLocks/>
          </p:cNvGraphicFramePr>
          <p:nvPr/>
        </p:nvGraphicFramePr>
        <p:xfrm>
          <a:off x="7983538" y="5478463"/>
          <a:ext cx="703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82391" imgH="393529" progId="Equation.2">
                  <p:embed/>
                </p:oleObj>
              </mc:Choice>
              <mc:Fallback>
                <p:oleObj name="Equation" r:id="rId31" imgW="482391" imgH="393529" progId="Equation.2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5478463"/>
                        <a:ext cx="703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Line 28"/>
          <p:cNvSpPr>
            <a:spLocks noChangeShapeType="1"/>
          </p:cNvSpPr>
          <p:nvPr/>
        </p:nvSpPr>
        <p:spPr bwMode="auto">
          <a:xfrm>
            <a:off x="3048000" y="5486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230" name="Rectangle 29"/>
          <p:cNvSpPr>
            <a:spLocks noChangeArrowheads="1"/>
          </p:cNvSpPr>
          <p:nvPr/>
        </p:nvSpPr>
        <p:spPr bwMode="auto">
          <a:xfrm>
            <a:off x="3200400" y="5105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DTFT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405563" y="4191000"/>
            <a:ext cx="223837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228600"/>
            <a:ext cx="906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 u="sng">
                <a:solidFill>
                  <a:schemeClr val="tx1"/>
                </a:solidFill>
                <a:latin typeface="Times New Roman" pitchFamily="18" charset="0"/>
              </a:rPr>
              <a:t>Notar dos hechos: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" y="685800"/>
            <a:ext cx="891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el filtro es </a:t>
            </a:r>
            <a:r>
              <a:rPr lang="en-US" altLang="es-AR" sz="1800" u="sng">
                <a:solidFill>
                  <a:srgbClr val="C00000"/>
                </a:solidFill>
                <a:latin typeface="Times New Roman" pitchFamily="18" charset="0"/>
              </a:rPr>
              <a:t>no </a:t>
            </a:r>
            <a:r>
              <a:rPr lang="en-US" altLang="es-AR" sz="1800" u="sng">
                <a:solidFill>
                  <a:srgbClr val="FF0000"/>
                </a:solidFill>
                <a:latin typeface="Times New Roman" pitchFamily="18" charset="0"/>
              </a:rPr>
              <a:t>causal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, es decir la respuesta impulsiva 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h(n)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es distinta de cero para </a:t>
            </a: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n&lt;0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6200" y="1219200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la respuesta impulsiva tiene duración </a:t>
            </a:r>
            <a:r>
              <a:rPr lang="en-US" altLang="es-AR" sz="1800" u="sng">
                <a:solidFill>
                  <a:srgbClr val="FF0000"/>
                </a:solidFill>
                <a:latin typeface="Times New Roman" pitchFamily="18" charset="0"/>
              </a:rPr>
              <a:t>infinita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905000"/>
            <a:ext cx="868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AR" altLang="es-AR" sz="1800">
                <a:solidFill>
                  <a:schemeClr val="tx1"/>
                </a:solidFill>
                <a:latin typeface="Times New Roman" pitchFamily="18" charset="0"/>
              </a:rPr>
              <a:t>Esto no es sólo una coincidencia. En general se puede mostrar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6200" y="2438400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Si un filtro es </a:t>
            </a:r>
            <a:r>
              <a:rPr lang="en-US" altLang="es-AR" sz="1800" b="1" u="sng">
                <a:solidFill>
                  <a:schemeClr val="tx1"/>
                </a:solidFill>
                <a:latin typeface="Times New Roman" pitchFamily="18" charset="0"/>
              </a:rPr>
              <a:t>causal </a:t>
            </a: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entonces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200" y="3124200"/>
            <a:ext cx="853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la respuesta en frecuencia no puede ser cero en un intervalo;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4876800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s-AR" sz="1800">
                <a:solidFill>
                  <a:schemeClr val="tx1"/>
                </a:solidFill>
                <a:latin typeface="Times New Roman" pitchFamily="18" charset="0"/>
              </a:rPr>
              <a:t> magnitud y fase no son independientes, es decir no se pueden especificar arbitrariamente  </a:t>
            </a:r>
          </a:p>
        </p:txBody>
      </p:sp>
      <p:grpSp>
        <p:nvGrpSpPr>
          <p:cNvPr id="10249" name="Group 12"/>
          <p:cNvGrpSpPr>
            <a:grpSpLocks/>
          </p:cNvGrpSpPr>
          <p:nvPr/>
        </p:nvGrpSpPr>
        <p:grpSpPr bwMode="auto">
          <a:xfrm>
            <a:off x="2895600" y="3886200"/>
            <a:ext cx="1295400" cy="609600"/>
            <a:chOff x="2016" y="2448"/>
            <a:chExt cx="480" cy="384"/>
          </a:xfrm>
        </p:grpSpPr>
        <p:graphicFrame>
          <p:nvGraphicFramePr>
            <p:cNvPr id="10282" name="Object 1037"/>
            <p:cNvGraphicFramePr>
              <a:graphicFrameLocks/>
            </p:cNvGraphicFramePr>
            <p:nvPr/>
          </p:nvGraphicFramePr>
          <p:xfrm>
            <a:off x="2049" y="2465"/>
            <a:ext cx="39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17" imgH="152334" progId="Equation.2">
                    <p:embed/>
                  </p:oleObj>
                </mc:Choice>
                <mc:Fallback>
                  <p:oleObj name="Equation" r:id="rId2" imgW="190417" imgH="152334" progId="Equation.2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2465"/>
                          <a:ext cx="399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 flipV="1">
              <a:off x="2016" y="2448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>
              <a:off x="2016" y="2448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10250" name="Group 32"/>
          <p:cNvGrpSpPr>
            <a:grpSpLocks/>
          </p:cNvGrpSpPr>
          <p:nvPr/>
        </p:nvGrpSpPr>
        <p:grpSpPr bwMode="auto">
          <a:xfrm>
            <a:off x="228600" y="3703638"/>
            <a:ext cx="2286000" cy="1006475"/>
            <a:chOff x="144" y="2333"/>
            <a:chExt cx="1440" cy="634"/>
          </a:xfrm>
        </p:grpSpPr>
        <p:sp>
          <p:nvSpPr>
            <p:cNvPr id="10263" name="Line 13"/>
            <p:cNvSpPr>
              <a:spLocks noChangeShapeType="1"/>
            </p:cNvSpPr>
            <p:nvPr/>
          </p:nvSpPr>
          <p:spPr bwMode="auto">
            <a:xfrm>
              <a:off x="864" y="235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264" name="Line 14"/>
            <p:cNvSpPr>
              <a:spLocks noChangeShapeType="1"/>
            </p:cNvSpPr>
            <p:nvPr/>
          </p:nvSpPr>
          <p:spPr bwMode="auto">
            <a:xfrm>
              <a:off x="144" y="2736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10265" name="Group 17"/>
            <p:cNvGrpSpPr>
              <a:grpSpLocks/>
            </p:cNvGrpSpPr>
            <p:nvPr/>
          </p:nvGrpSpPr>
          <p:grpSpPr bwMode="auto">
            <a:xfrm>
              <a:off x="789" y="2496"/>
              <a:ext cx="135" cy="240"/>
              <a:chOff x="789" y="2496"/>
              <a:chExt cx="135" cy="240"/>
            </a:xfrm>
          </p:grpSpPr>
          <p:graphicFrame>
            <p:nvGraphicFramePr>
              <p:cNvPr id="10280" name="Object 1036"/>
              <p:cNvGraphicFramePr>
                <a:graphicFrameLocks/>
              </p:cNvGraphicFramePr>
              <p:nvPr/>
            </p:nvGraphicFramePr>
            <p:xfrm>
              <a:off x="789" y="2496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4102" imgH="114102" progId="Equation.2">
                      <p:embed/>
                    </p:oleObj>
                  </mc:Choice>
                  <mc:Fallback>
                    <p:oleObj name="Equation" r:id="rId4" imgW="114102" imgH="114102" progId="Equation.2">
                      <p:embed/>
                      <p:pic>
                        <p:nvPicPr>
                          <p:cNvPr id="0" name="Object 1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9" y="2496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1" name="Line 16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aphicFrame>
          <p:nvGraphicFramePr>
            <p:cNvPr id="10266" name="Object 1026"/>
            <p:cNvGraphicFramePr>
              <a:graphicFrameLocks/>
            </p:cNvGraphicFramePr>
            <p:nvPr/>
          </p:nvGraphicFramePr>
          <p:xfrm>
            <a:off x="933" y="2592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02" imgH="114102" progId="Equation.2">
                    <p:embed/>
                  </p:oleObj>
                </mc:Choice>
                <mc:Fallback>
                  <p:oleObj name="Equation" r:id="rId6" imgW="114102" imgH="114102" progId="Equation.2">
                    <p:embed/>
                    <p:pic>
                      <p:nvPicPr>
                        <p:cNvPr id="0" name="Object 10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2592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Line 19"/>
            <p:cNvSpPr>
              <a:spLocks noChangeShapeType="1"/>
            </p:cNvSpPr>
            <p:nvPr/>
          </p:nvSpPr>
          <p:spPr bwMode="auto">
            <a:xfrm>
              <a:off x="1008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10268" name="Object 1027"/>
            <p:cNvGraphicFramePr>
              <a:graphicFrameLocks/>
            </p:cNvGraphicFramePr>
            <p:nvPr/>
          </p:nvGraphicFramePr>
          <p:xfrm>
            <a:off x="693" y="268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102" imgH="114102" progId="Equation.2">
                    <p:embed/>
                  </p:oleObj>
                </mc:Choice>
                <mc:Fallback>
                  <p:oleObj name="Equation" r:id="rId7" imgW="114102" imgH="114102" progId="Equation.2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68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1028"/>
            <p:cNvGraphicFramePr>
              <a:graphicFrameLocks/>
            </p:cNvGraphicFramePr>
            <p:nvPr/>
          </p:nvGraphicFramePr>
          <p:xfrm>
            <a:off x="1077" y="2544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02" imgH="114102" progId="Equation.2">
                    <p:embed/>
                  </p:oleObj>
                </mc:Choice>
                <mc:Fallback>
                  <p:oleObj name="Equation" r:id="rId8" imgW="114102" imgH="114102" progId="Equation.2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2544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Line 22"/>
            <p:cNvSpPr>
              <a:spLocks noChangeShapeType="1"/>
            </p:cNvSpPr>
            <p:nvPr/>
          </p:nvSpPr>
          <p:spPr bwMode="auto">
            <a:xfrm>
              <a:off x="11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10271" name="Group 25"/>
            <p:cNvGrpSpPr>
              <a:grpSpLocks/>
            </p:cNvGrpSpPr>
            <p:nvPr/>
          </p:nvGrpSpPr>
          <p:grpSpPr bwMode="auto">
            <a:xfrm>
              <a:off x="1029" y="2736"/>
              <a:ext cx="135" cy="231"/>
              <a:chOff x="1029" y="2736"/>
              <a:chExt cx="135" cy="231"/>
            </a:xfrm>
          </p:grpSpPr>
          <p:graphicFrame>
            <p:nvGraphicFramePr>
              <p:cNvPr id="10278" name="Object 1035"/>
              <p:cNvGraphicFramePr>
                <a:graphicFrameLocks/>
              </p:cNvGraphicFramePr>
              <p:nvPr/>
            </p:nvGraphicFramePr>
            <p:xfrm>
              <a:off x="1029" y="2832"/>
              <a:ext cx="135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4102" imgH="114102" progId="Equation.2">
                      <p:embed/>
                    </p:oleObj>
                  </mc:Choice>
                  <mc:Fallback>
                    <p:oleObj name="Equation" r:id="rId9" imgW="114102" imgH="114102" progId="Equation.2">
                      <p:embed/>
                      <p:pic>
                        <p:nvPicPr>
                          <p:cNvPr id="0" name="Object 10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832"/>
                            <a:ext cx="135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9" name="Line 24"/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aphicFrame>
          <p:nvGraphicFramePr>
            <p:cNvPr id="10272" name="Object 1029"/>
            <p:cNvGraphicFramePr>
              <a:graphicFrameLocks/>
            </p:cNvGraphicFramePr>
            <p:nvPr/>
          </p:nvGraphicFramePr>
          <p:xfrm>
            <a:off x="1317" y="268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02" imgH="114102" progId="Equation.2">
                    <p:embed/>
                  </p:oleObj>
                </mc:Choice>
                <mc:Fallback>
                  <p:oleObj name="Equation" r:id="rId10" imgW="114102" imgH="114102" progId="Equation.2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268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1030"/>
            <p:cNvGraphicFramePr>
              <a:graphicFrameLocks/>
            </p:cNvGraphicFramePr>
            <p:nvPr/>
          </p:nvGraphicFramePr>
          <p:xfrm>
            <a:off x="549" y="268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02" imgH="114102" progId="Equation.2">
                    <p:embed/>
                  </p:oleObj>
                </mc:Choice>
                <mc:Fallback>
                  <p:oleObj name="Equation" r:id="rId11" imgW="114102" imgH="114102" progId="Equation.2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268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1031"/>
            <p:cNvGraphicFramePr>
              <a:graphicFrameLocks/>
            </p:cNvGraphicFramePr>
            <p:nvPr/>
          </p:nvGraphicFramePr>
          <p:xfrm>
            <a:off x="905" y="2333"/>
            <a:ext cx="24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203024" progId="Equation.2">
                    <p:embed/>
                  </p:oleObj>
                </mc:Choice>
                <mc:Fallback>
                  <p:oleObj name="Equation" r:id="rId12" imgW="317225" imgH="203024" progId="Equation.2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333"/>
                          <a:ext cx="24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1032"/>
            <p:cNvGraphicFramePr>
              <a:graphicFrameLocks/>
            </p:cNvGraphicFramePr>
            <p:nvPr/>
          </p:nvGraphicFramePr>
          <p:xfrm>
            <a:off x="405" y="268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102" imgH="114102" progId="Equation.2">
                    <p:embed/>
                  </p:oleObj>
                </mc:Choice>
                <mc:Fallback>
                  <p:oleObj name="Equation" r:id="rId14" imgW="114102" imgH="114102" progId="Equation.2">
                    <p:embed/>
                    <p:pic>
                      <p:nvPicPr>
                        <p:cNvPr id="0" name="Object 1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268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Object 1033"/>
            <p:cNvGraphicFramePr>
              <a:graphicFrameLocks/>
            </p:cNvGraphicFramePr>
            <p:nvPr/>
          </p:nvGraphicFramePr>
          <p:xfrm>
            <a:off x="261" y="268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102" imgH="114102" progId="Equation.2">
                    <p:embed/>
                  </p:oleObj>
                </mc:Choice>
                <mc:Fallback>
                  <p:oleObj name="Equation" r:id="rId15" imgW="114102" imgH="114102" progId="Equation.2">
                    <p:embed/>
                    <p:pic>
                      <p:nvPicPr>
                        <p:cNvPr id="0" name="Object 1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268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1034"/>
            <p:cNvGraphicFramePr>
              <a:graphicFrameLocks/>
            </p:cNvGraphicFramePr>
            <p:nvPr/>
          </p:nvGraphicFramePr>
          <p:xfrm>
            <a:off x="204" y="2477"/>
            <a:ext cx="409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9" imgH="203112" progId="Equation.2">
                    <p:embed/>
                  </p:oleObj>
                </mc:Choice>
                <mc:Fallback>
                  <p:oleObj name="Equation" r:id="rId16" imgW="533169" imgH="203112" progId="Equation.2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77"/>
                          <a:ext cx="409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1" name="Group 43"/>
          <p:cNvGrpSpPr>
            <a:grpSpLocks/>
          </p:cNvGrpSpPr>
          <p:nvPr/>
        </p:nvGrpSpPr>
        <p:grpSpPr bwMode="auto">
          <a:xfrm>
            <a:off x="4724400" y="3581400"/>
            <a:ext cx="2667000" cy="901700"/>
            <a:chOff x="3024" y="2312"/>
            <a:chExt cx="1680" cy="568"/>
          </a:xfrm>
        </p:grpSpPr>
        <p:grpSp>
          <p:nvGrpSpPr>
            <p:cNvPr id="10253" name="Group 40"/>
            <p:cNvGrpSpPr>
              <a:grpSpLocks/>
            </p:cNvGrpSpPr>
            <p:nvPr/>
          </p:nvGrpSpPr>
          <p:grpSpPr bwMode="auto">
            <a:xfrm>
              <a:off x="3024" y="2312"/>
              <a:ext cx="1008" cy="568"/>
              <a:chOff x="3024" y="2312"/>
              <a:chExt cx="1008" cy="568"/>
            </a:xfrm>
          </p:grpSpPr>
          <p:sp>
            <p:nvSpPr>
              <p:cNvPr id="10256" name="Line 33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grpSp>
            <p:nvGrpSpPr>
              <p:cNvPr id="10257" name="Group 39"/>
              <p:cNvGrpSpPr>
                <a:grpSpLocks/>
              </p:cNvGrpSpPr>
              <p:nvPr/>
            </p:nvGrpSpPr>
            <p:grpSpPr bwMode="auto">
              <a:xfrm>
                <a:off x="3024" y="2312"/>
                <a:ext cx="1008" cy="424"/>
                <a:chOff x="3024" y="2312"/>
                <a:chExt cx="1008" cy="424"/>
              </a:xfrm>
            </p:grpSpPr>
            <p:sp>
              <p:nvSpPr>
                <p:cNvPr id="10258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2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268" y="2596"/>
                  <a:ext cx="376" cy="1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rgbClr val="7F7F7F"/>
                      </a:solidFill>
                      <a:latin typeface="Century Gothic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Courier New" pitchFamily="49" charset="0"/>
                    <a:buChar char="o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Courier New" pitchFamily="49" charset="0"/>
                    <a:buChar char="o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1600">
                      <a:solidFill>
                        <a:srgbClr val="7F7F7F"/>
                      </a:solidFill>
                      <a:latin typeface="Century Gothic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s-AR" altLang="es-AR" sz="180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2736"/>
                  <a:ext cx="240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261" name="Line 37"/>
                <p:cNvSpPr>
                  <a:spLocks noChangeShapeType="1"/>
                </p:cNvSpPr>
                <p:nvPr/>
              </p:nvSpPr>
              <p:spPr bwMode="auto">
                <a:xfrm>
                  <a:off x="3024" y="2736"/>
                  <a:ext cx="240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graphicFrame>
              <p:nvGraphicFramePr>
                <p:cNvPr id="10262" name="Object 1025"/>
                <p:cNvGraphicFramePr>
                  <a:graphicFrameLocks/>
                </p:cNvGraphicFramePr>
                <p:nvPr/>
              </p:nvGraphicFramePr>
              <p:xfrm>
                <a:off x="3513" y="2312"/>
                <a:ext cx="423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419100" imgH="190500" progId="Equation.2">
                        <p:embed/>
                      </p:oleObj>
                    </mc:Choice>
                    <mc:Fallback>
                      <p:oleObj name="Equation" r:id="rId18" imgW="419100" imgH="190500" progId="Equation.2">
                        <p:embed/>
                        <p:pic>
                          <p:nvPicPr>
                            <p:cNvPr id="0" name="Object 102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3" y="2312"/>
                              <a:ext cx="423" cy="1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0254" name="Object 1024"/>
            <p:cNvGraphicFramePr>
              <a:graphicFrameLocks/>
            </p:cNvGraphicFramePr>
            <p:nvPr/>
          </p:nvGraphicFramePr>
          <p:xfrm>
            <a:off x="4017" y="2448"/>
            <a:ext cx="68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47700" imgH="190500" progId="Equation.2">
                    <p:embed/>
                  </p:oleObj>
                </mc:Choice>
                <mc:Fallback>
                  <p:oleObj name="Equation" r:id="rId20" imgW="647700" imgH="190500" progId="Equation.2">
                    <p:embed/>
                    <p:pic>
                      <p:nvPicPr>
                        <p:cNvPr id="0" name="Object 10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448"/>
                          <a:ext cx="68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42"/>
            <p:cNvSpPr>
              <a:spLocks noChangeShapeType="1"/>
            </p:cNvSpPr>
            <p:nvPr/>
          </p:nvSpPr>
          <p:spPr bwMode="auto">
            <a:xfrm flipH="1">
              <a:off x="3840" y="2640"/>
              <a:ext cx="43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252" name="Rectangle 44"/>
          <p:cNvSpPr>
            <a:spLocks noChangeArrowheads="1"/>
          </p:cNvSpPr>
          <p:nvPr/>
        </p:nvSpPr>
        <p:spPr bwMode="auto">
          <a:xfrm>
            <a:off x="76200" y="55626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AR" sz="1800" i="1">
                <a:solidFill>
                  <a:schemeClr val="tx1"/>
                </a:solidFill>
                <a:latin typeface="Times New Roman" pitchFamily="18" charset="0"/>
              </a:rPr>
              <a:t>Como consecuencia: </a:t>
            </a:r>
            <a:r>
              <a:rPr lang="en-US" altLang="es-AR" sz="1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s-AR" sz="1800" b="1">
                <a:solidFill>
                  <a:srgbClr val="FF0000"/>
                </a:solidFill>
                <a:latin typeface="Times New Roman" pitchFamily="18" charset="0"/>
              </a:rPr>
              <a:t>un filtro ideal no puede ser causal.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3043</TotalTime>
  <Words>943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Century Gothic</vt:lpstr>
      <vt:lpstr>Courier New</vt:lpstr>
      <vt:lpstr>Gill Sans MT</vt:lpstr>
      <vt:lpstr>Palatino Linotype</vt:lpstr>
      <vt:lpstr>Times New Roman</vt:lpstr>
      <vt:lpstr>Trebuchet MS</vt:lpstr>
      <vt:lpstr>Ejecutivo</vt:lpstr>
      <vt:lpstr>Equation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 Cristi</dc:creator>
  <cp:lastModifiedBy>José Ramon Iglesias Gamarra</cp:lastModifiedBy>
  <cp:revision>162</cp:revision>
  <cp:lastPrinted>2002-04-19T16:09:50Z</cp:lastPrinted>
  <dcterms:created xsi:type="dcterms:W3CDTF">1999-03-08T20:29:26Z</dcterms:created>
  <dcterms:modified xsi:type="dcterms:W3CDTF">2023-05-11T14:17:37Z</dcterms:modified>
</cp:coreProperties>
</file>