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0083800" cy="7556500"/>
  <p:notesSz cx="10083800" cy="7556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0" y="1602740"/>
            <a:ext cx="3225800" cy="96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671690"/>
            <a:ext cx="8571230" cy="5426101"/>
          </a:xfrm>
        </p:spPr>
        <p:txBody>
          <a:bodyPr/>
          <a:lstStyle>
            <a:lvl1pPr>
              <a:lnSpc>
                <a:spcPct val="100000"/>
              </a:lnSpc>
              <a:defRPr sz="88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5457472"/>
            <a:ext cx="7058660" cy="1343378"/>
          </a:xfrm>
        </p:spPr>
        <p:txBody>
          <a:bodyPr>
            <a:normAutofit/>
          </a:bodyPr>
          <a:lstStyle>
            <a:lvl1pPr marL="0" indent="0" algn="ctr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190" y="7027545"/>
            <a:ext cx="2319274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0336" y="7027545"/>
            <a:ext cx="2319274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FF63A-46A6-4BE8-AC0C-F33E0B4F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0809" y="1602740"/>
            <a:ext cx="2202180" cy="96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905" y="2590800"/>
            <a:ext cx="8809989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3121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13121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ECBA1-F286-4D1B-AA0C-4865A0F5707B}"/>
              </a:ext>
            </a:extLst>
          </p:cNvPr>
          <p:cNvSpPr txBox="1"/>
          <p:nvPr/>
        </p:nvSpPr>
        <p:spPr>
          <a:xfrm>
            <a:off x="899409" y="4238339"/>
            <a:ext cx="3620094" cy="20168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2888">
              <a:defRPr/>
            </a:pPr>
            <a:r>
              <a:rPr lang="en-US" sz="2885" dirty="0">
                <a:latin typeface="Gill Sans MT" panose="020B0502020104020203" pitchFamily="34" charset="77"/>
              </a:rPr>
              <a:t>Dr. José Ramón Iglesias</a:t>
            </a:r>
          </a:p>
          <a:p>
            <a:pPr defTabSz="732888">
              <a:defRPr/>
            </a:pPr>
            <a:r>
              <a:rPr lang="en-US" sz="1924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732888">
              <a:defRPr/>
            </a:pPr>
            <a:r>
              <a:rPr lang="en-US" sz="1924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732888">
              <a:defRPr/>
            </a:pPr>
            <a:r>
              <a:rPr lang="en-US" sz="1924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732888">
              <a:defRPr/>
            </a:pPr>
            <a:r>
              <a:rPr lang="en-US" sz="1924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732888">
              <a:defRPr/>
            </a:pPr>
            <a:endParaRPr lang="en-US" sz="1924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5006-F207-4BAE-8862-DD8ABD057F21}"/>
              </a:ext>
            </a:extLst>
          </p:cNvPr>
          <p:cNvSpPr txBox="1"/>
          <p:nvPr/>
        </p:nvSpPr>
        <p:spPr>
          <a:xfrm>
            <a:off x="899408" y="2124649"/>
            <a:ext cx="3623108" cy="881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32888">
              <a:defRPr/>
            </a:pPr>
            <a:r>
              <a:rPr lang="en-US" sz="3527" dirty="0"/>
              <a:t>Análisis de Señales</a:t>
            </a:r>
          </a:p>
          <a:p>
            <a:pPr defTabSz="732888">
              <a:defRPr/>
            </a:pPr>
            <a:endParaRPr lang="en-US" sz="1602" dirty="0">
              <a:latin typeface="Gill Sans MT" panose="020B0502020104020203" pitchFamily="34" charset="77"/>
            </a:endParaRPr>
          </a:p>
        </p:txBody>
      </p:sp>
      <p:pic>
        <p:nvPicPr>
          <p:cNvPr id="13316" name="Google Shape;30;p1">
            <a:extLst>
              <a:ext uri="{FF2B5EF4-FFF2-40B4-BE49-F238E27FC236}">
                <a16:creationId xmlns:a16="http://schemas.microsoft.com/office/drawing/2014/main" id="{2746A39E-7AF8-4DE8-9482-3354877F63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0" y="1082234"/>
            <a:ext cx="2767322" cy="90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7F757A9-054C-4335-901E-A74FF4CDF707}"/>
              </a:ext>
            </a:extLst>
          </p:cNvPr>
          <p:cNvSpPr txBox="1"/>
          <p:nvPr/>
        </p:nvSpPr>
        <p:spPr>
          <a:xfrm>
            <a:off x="157495" y="3353814"/>
            <a:ext cx="9768814" cy="4870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2565" b="1" dirty="0">
                <a:latin typeface="Trebuchet MS"/>
                <a:cs typeface="Trebuchet MS"/>
              </a:rPr>
              <a:t>Filtros Digitales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5498465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332479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Efectos de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audio: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chorus,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flanger,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phaser,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reverb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300" y="3257318"/>
            <a:ext cx="7150100" cy="36895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50539" y="2595879"/>
            <a:ext cx="4119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Ejemplo: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Reverberador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Moorer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654050"/>
            <a:ext cx="621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Alto</a:t>
            </a:r>
            <a:r>
              <a:rPr spc="-10" dirty="0"/>
              <a:t> </a:t>
            </a:r>
            <a:r>
              <a:rPr dirty="0"/>
              <a:t>desempeño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filtros digitales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666" y="3139189"/>
            <a:ext cx="5859246" cy="1403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269" y="1459230"/>
            <a:ext cx="8804275" cy="14503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8638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digitales 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vs.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 analógicos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digitales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ampliamente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superior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analógicos.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muchas ocasiones,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motivación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muestrear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señal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emplear un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digital.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6160" y="4879375"/>
            <a:ext cx="6265479" cy="24603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654050"/>
            <a:ext cx="6219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Alto</a:t>
            </a:r>
            <a:r>
              <a:rPr spc="-10" dirty="0"/>
              <a:t> </a:t>
            </a:r>
            <a:r>
              <a:rPr dirty="0"/>
              <a:t>desempeño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5" dirty="0"/>
              <a:t>filtros digitales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8414385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17970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Ejemplo: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sinc enventanado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32001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muestras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Ganancia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banda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pasante: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1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+/-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0.0002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(Variación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0.02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%)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40800"/>
              </a:lnSpc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Banda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transición: 0.1999 a 0.2001 (Ancho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0.0002,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4 Hz a fs=44100)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Atenuación 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banda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atenuada: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0.0002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(Residuo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0.02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%)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164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7457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551" y="3218309"/>
            <a:ext cx="6708295" cy="386624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Caracterización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50" y="1278890"/>
            <a:ext cx="713613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90930">
              <a:lnSpc>
                <a:spcPct val="1408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Hay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formas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equivalentes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caracterizar 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filtro: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impulso</a:t>
            </a:r>
            <a:endParaRPr sz="2000">
              <a:latin typeface="Arial MT"/>
              <a:cs typeface="Arial MT"/>
            </a:endParaRPr>
          </a:p>
          <a:p>
            <a:pPr marL="12700" marR="4298950">
              <a:lnSpc>
                <a:spcPts val="3390"/>
              </a:lnSpc>
              <a:spcBef>
                <a:spcPts val="9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5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191770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23482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27774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931" y="3545730"/>
            <a:ext cx="3171245" cy="26387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161" y="3525410"/>
            <a:ext cx="3188443" cy="2638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0755" y="3525410"/>
            <a:ext cx="3189394" cy="26387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Caracterización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50" y="1278890"/>
            <a:ext cx="8607425" cy="11671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367665" algn="ctr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3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3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impulso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Conociendo la respuesta al impulso, se puede calcular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cualquier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 (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principio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superposición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220" y="2602778"/>
            <a:ext cx="5751282" cy="46630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Caracterización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39" y="46177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189" y="4408169"/>
            <a:ext cx="8347075" cy="259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6965">
              <a:lnSpc>
                <a:spcPct val="1408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caso general, es 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función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toma valores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complejos.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periódica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período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2pi.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93100"/>
              </a:lnSpc>
              <a:spcBef>
                <a:spcPts val="114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función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compleja,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puede representar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notación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cartesiana </a:t>
            </a:r>
            <a:r>
              <a:rPr sz="2000" i="1" spc="-54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parte real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parte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imaginaria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 en</a:t>
            </a:r>
            <a:r>
              <a:rPr sz="2000" spc="5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notación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polar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 la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magnitud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fase.</a:t>
            </a:r>
            <a:endParaRPr sz="2000">
              <a:latin typeface="Arial MT"/>
              <a:cs typeface="Arial MT"/>
            </a:endParaRPr>
          </a:p>
          <a:p>
            <a:pPr marL="12700" marR="1129665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representación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notación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polar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útil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directamente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propiedades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sistema.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50482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54775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39" y="64731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5070" y="2539489"/>
            <a:ext cx="2189498" cy="3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7050" y="1278890"/>
            <a:ext cx="8836025" cy="31546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57810" algn="ctr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Transformada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Fourier de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Tiempo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Discreto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respuesta 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 MT"/>
              <a:cs typeface="Arial MT"/>
            </a:endParaRPr>
          </a:p>
          <a:p>
            <a:pPr marL="48895" marR="991869">
              <a:lnSpc>
                <a:spcPts val="223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transformadas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Fourier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 y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salida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sistema se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relacionan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 MT"/>
              <a:cs typeface="Arial MT"/>
            </a:endParaRPr>
          </a:p>
          <a:p>
            <a:pPr marL="193040">
              <a:lnSpc>
                <a:spcPct val="100000"/>
              </a:lnSpc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Observaciones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8231" y="3712092"/>
            <a:ext cx="2970547" cy="34148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3620" y="1403350"/>
            <a:ext cx="3021965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Escalas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81" y="2677160"/>
            <a:ext cx="9590433" cy="1895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930" y="5039359"/>
            <a:ext cx="3686175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Espectro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calculado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131211"/>
                </a:solidFill>
                <a:latin typeface="Arial MT"/>
                <a:cs typeface="Arial MT"/>
              </a:rPr>
              <a:t>DTFT: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Espectro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calculado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131211"/>
                </a:solidFill>
                <a:latin typeface="Arial MT"/>
                <a:cs typeface="Arial MT"/>
              </a:rPr>
              <a:t>DFT: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1809" y="5941347"/>
            <a:ext cx="670393" cy="363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9850" y="4993594"/>
            <a:ext cx="1043654" cy="4161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3500" y="655320"/>
            <a:ext cx="4863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Caracterización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spc="-10" dirty="0"/>
              <a:t>filtro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894" y="2683219"/>
            <a:ext cx="1832442" cy="8338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6390" y="2167465"/>
            <a:ext cx="5659120" cy="4318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850" y="1348740"/>
            <a:ext cx="6007735" cy="10287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847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</a:t>
            </a:r>
            <a:endParaRPr sz="2000">
              <a:latin typeface="Arial"/>
              <a:cs typeface="Arial"/>
            </a:endParaRPr>
          </a:p>
          <a:p>
            <a:pPr marL="276225" marR="2671445" indent="-264160">
              <a:lnSpc>
                <a:spcPts val="2240"/>
              </a:lnSpc>
              <a:spcBef>
                <a:spcPts val="63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Si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magnitud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fase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cierta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3211" y="4593250"/>
            <a:ext cx="1933091" cy="340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521" y="6179924"/>
            <a:ext cx="2975213" cy="2860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91639" y="4103370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Entrada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790700" y="5615940"/>
            <a:ext cx="77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3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Caracterización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spc="-10" dirty="0"/>
              <a:t>filtro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Caracterización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419" y="1278890"/>
            <a:ext cx="7675245" cy="14427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escalón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Equivalencia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entre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y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 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escalón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obtiene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integración</a:t>
            </a:r>
            <a:r>
              <a:rPr sz="2000" b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discreta</a:t>
            </a:r>
            <a:r>
              <a:rPr sz="2000" b="1" spc="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050" y="3779520"/>
            <a:ext cx="7573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 se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obtiene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mediante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derivación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discreta</a:t>
            </a:r>
            <a:r>
              <a:rPr sz="2000" b="1" spc="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536" y="2843061"/>
            <a:ext cx="2052253" cy="7757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1033" y="4319566"/>
            <a:ext cx="2767710" cy="2995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3200" y="5307486"/>
            <a:ext cx="7265670" cy="17968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654050"/>
            <a:ext cx="4860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Caracterización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spc="-5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278890"/>
            <a:ext cx="8756015" cy="11671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escalón</a:t>
            </a: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Equivalencia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entre 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 y respuesta al escalón: 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 se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obtiene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mediante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integración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discreta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impulso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570" y="2668392"/>
            <a:ext cx="5501639" cy="46772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7220" y="654050"/>
            <a:ext cx="1223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T</a:t>
            </a:r>
            <a:r>
              <a:rPr spc="5" dirty="0"/>
              <a:t>e</a:t>
            </a:r>
            <a:r>
              <a:rPr spc="-10" dirty="0"/>
              <a:t>m</a:t>
            </a:r>
            <a:r>
              <a:rPr spc="5" dirty="0"/>
              <a:t>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4884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278890"/>
            <a:ext cx="8502015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3256279" indent="-431800">
              <a:lnSpc>
                <a:spcPct val="1408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Introducción 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digitales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Clasificación,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Caracterización,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Parámetros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FIR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al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finita)</a:t>
            </a:r>
            <a:endParaRPr sz="2000" dirty="0">
              <a:latin typeface="Arial MT"/>
              <a:cs typeface="Arial MT"/>
            </a:endParaRPr>
          </a:p>
          <a:p>
            <a:pPr marL="12700" marR="5080" indent="431800">
              <a:lnSpc>
                <a:spcPct val="140000"/>
              </a:lnSpc>
              <a:spcBef>
                <a:spcPts val="2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senoc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enventanado,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personalizados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Transformada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Z</a:t>
            </a:r>
            <a:endParaRPr sz="2000" dirty="0">
              <a:latin typeface="Arial MT"/>
              <a:cs typeface="Arial MT"/>
            </a:endParaRPr>
          </a:p>
          <a:p>
            <a:pPr marL="12700" marR="2475865">
              <a:lnSpc>
                <a:spcPts val="3390"/>
              </a:lnSpc>
              <a:spcBef>
                <a:spcPts val="26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IIR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(Respuesta 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 infinita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 recursivos)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fase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Chebyshev</a:t>
            </a:r>
            <a:endParaRPr sz="2000" dirty="0">
              <a:latin typeface="Arial MT"/>
              <a:cs typeface="Arial MT"/>
            </a:endParaRPr>
          </a:p>
          <a:p>
            <a:pPr marL="12700" marR="4045585">
              <a:lnSpc>
                <a:spcPct val="14080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Comparación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5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Ejemplos: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peine,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pasatodo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Aplicaciones: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sínteisis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cuerda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pulsada,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reverberadores,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efectos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456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2016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63220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0614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40" y="44907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40" y="49199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53492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440" y="57797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891030"/>
            <a:ext cx="4335780" cy="31597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45796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Convolución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Convolución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 de entrada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 la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respuesta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al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impulso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este caso,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salida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cada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instante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promedio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ponderado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muestra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actual y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pasadas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de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1795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impulso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finita (FIR)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320" y="1891030"/>
            <a:ext cx="4406900" cy="31597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Ecuación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recurrencia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Mediante la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ecuación en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recurrencia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este caso, 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define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 los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coeficientes de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recursión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. La salida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cada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instante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involucra además de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 de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entrada,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previas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salida.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84150">
              <a:lnSpc>
                <a:spcPct val="100000"/>
              </a:lnSpc>
              <a:spcBef>
                <a:spcPts val="1795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impulso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infinita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(IIR)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231" y="5638772"/>
            <a:ext cx="2714185" cy="10535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836" y="5633720"/>
            <a:ext cx="4776047" cy="7044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5720" y="1386840"/>
            <a:ext cx="2545080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4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IIR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recursión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35356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3379470"/>
            <a:ext cx="8631555" cy="996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0480">
              <a:lnSpc>
                <a:spcPct val="102899"/>
              </a:lnSpc>
              <a:spcBef>
                <a:spcPts val="34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constantes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5" dirty="0">
                <a:solidFill>
                  <a:srgbClr val="131211"/>
                </a:solidFill>
                <a:latin typeface="Arial"/>
                <a:cs typeface="Arial"/>
              </a:rPr>
              <a:t>b</a:t>
            </a:r>
            <a:r>
              <a:rPr sz="1725" i="1" spc="-82" baseline="-31400" dirty="0">
                <a:solidFill>
                  <a:srgbClr val="131211"/>
                </a:solidFill>
                <a:latin typeface="Arial"/>
                <a:cs typeface="Arial"/>
              </a:rPr>
              <a:t>i</a:t>
            </a:r>
            <a:r>
              <a:rPr sz="1725" i="1" spc="-67" baseline="-3140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i=1,...,M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35" dirty="0">
                <a:solidFill>
                  <a:srgbClr val="131211"/>
                </a:solidFill>
                <a:latin typeface="Arial"/>
                <a:cs typeface="Arial"/>
              </a:rPr>
              <a:t>a</a:t>
            </a:r>
            <a:r>
              <a:rPr sz="1725" i="1" spc="-52" baseline="-31400" dirty="0">
                <a:solidFill>
                  <a:srgbClr val="131211"/>
                </a:solidFill>
                <a:latin typeface="Arial"/>
                <a:cs typeface="Arial"/>
              </a:rPr>
              <a:t>j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j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=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1,...,N</a:t>
            </a:r>
            <a:r>
              <a:rPr sz="2000" i="1" spc="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llaman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coeficientes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del 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.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completamente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especificado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 los valores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todos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los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coeficientes.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45923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4437379"/>
            <a:ext cx="858075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87630" algn="just">
              <a:lnSpc>
                <a:spcPct val="1129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Los valores </a:t>
            </a:r>
            <a:r>
              <a:rPr sz="2000" i="1" spc="-55" dirty="0">
                <a:solidFill>
                  <a:srgbClr val="131211"/>
                </a:solidFill>
                <a:latin typeface="Arial"/>
                <a:cs typeface="Arial"/>
              </a:rPr>
              <a:t>b</a:t>
            </a:r>
            <a:r>
              <a:rPr sz="1725" i="1" spc="-82" baseline="-31400" dirty="0">
                <a:solidFill>
                  <a:srgbClr val="131211"/>
                </a:solidFill>
                <a:latin typeface="Arial"/>
                <a:cs typeface="Arial"/>
              </a:rPr>
              <a:t>i</a:t>
            </a:r>
            <a:r>
              <a:rPr sz="1725" i="1" spc="-75" baseline="-3140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llaman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coeficentes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de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prealimentación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feedforward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) y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valores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5" dirty="0">
                <a:solidFill>
                  <a:srgbClr val="131211"/>
                </a:solidFill>
                <a:latin typeface="Arial"/>
                <a:cs typeface="Arial"/>
              </a:rPr>
              <a:t>a</a:t>
            </a:r>
            <a:r>
              <a:rPr sz="1725" i="1" spc="-82" baseline="-31400" dirty="0">
                <a:solidFill>
                  <a:srgbClr val="131211"/>
                </a:solidFill>
                <a:latin typeface="Arial"/>
                <a:cs typeface="Arial"/>
              </a:rPr>
              <a:t>j</a:t>
            </a:r>
            <a:r>
              <a:rPr sz="1725" i="1" spc="-37" baseline="-3140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llaman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coeficentes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de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realimentación</a:t>
            </a:r>
            <a:r>
              <a:rPr sz="2000" i="1" spc="3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backward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  <a:p>
            <a:pPr marL="38100" marR="30480" algn="just">
              <a:lnSpc>
                <a:spcPts val="2230"/>
              </a:lnSpc>
              <a:spcBef>
                <a:spcPts val="167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recursivo si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tiene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algún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realimentación no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nulo.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ese caso,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IIR. 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caso contrario, no hay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realimentación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 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FIR,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equivalentemente, no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recursivo.</a:t>
            </a:r>
            <a:endParaRPr sz="2000">
              <a:latin typeface="Arial MT"/>
              <a:cs typeface="Arial MT"/>
            </a:endParaRPr>
          </a:p>
          <a:p>
            <a:pPr marL="38100" marR="142240" algn="just">
              <a:lnSpc>
                <a:spcPts val="2230"/>
              </a:lnSpc>
              <a:spcBef>
                <a:spcPts val="115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retardo máximo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usado por la ecuación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recurencia se llama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orden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filtro.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orden es 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máximo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entre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N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53962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00" y="63919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677" y="2448436"/>
            <a:ext cx="7759854" cy="76096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530" y="1386840"/>
            <a:ext cx="8120380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4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IIR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Ejemplo: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Cálculo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primer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orden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723" y="2371326"/>
            <a:ext cx="7294717" cy="49308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530" y="1386840"/>
            <a:ext cx="8120380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4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IIR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Ejemplo: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Cálculo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primer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orden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629" y="2910839"/>
            <a:ext cx="3600450" cy="14947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420" y="2513376"/>
            <a:ext cx="2732795" cy="48622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02809" y="49809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027929" y="4895850"/>
            <a:ext cx="4349115" cy="18923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91465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tiene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realimentación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entre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entrada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salida.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115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general,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 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recursivo es una combinación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exponenciales y sinusoides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decrecientes.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809" y="56934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4909" y="1386840"/>
            <a:ext cx="2807335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4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Coeficientes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5759450"/>
            <a:ext cx="8976360" cy="89661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un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FIR, los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prealimentación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ecuación de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recurrencia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son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realimentación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son nulos.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59" y="2762393"/>
            <a:ext cx="8978794" cy="24229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86" y="2475276"/>
            <a:ext cx="2731447" cy="48622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600" y="4603750"/>
            <a:ext cx="3539490" cy="2520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8265" y="2885320"/>
            <a:ext cx="4913680" cy="2992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02279" y="1386840"/>
            <a:ext cx="5468620" cy="23622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120777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4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FIR</a:t>
            </a:r>
            <a:endParaRPr sz="2000">
              <a:latin typeface="Arial"/>
              <a:cs typeface="Arial"/>
            </a:endParaRPr>
          </a:p>
          <a:p>
            <a:pPr marR="1210310" algn="ctr">
              <a:lnSpc>
                <a:spcPct val="100000"/>
              </a:lnSpc>
              <a:spcBef>
                <a:spcPts val="98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Ejemplo: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FIR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segundo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orden</a:t>
            </a:r>
            <a:endParaRPr sz="2000">
              <a:latin typeface="Arial MT"/>
              <a:cs typeface="Arial MT"/>
            </a:endParaRPr>
          </a:p>
          <a:p>
            <a:pPr marL="2936240">
              <a:lnSpc>
                <a:spcPct val="100000"/>
              </a:lnSpc>
              <a:spcBef>
                <a:spcPts val="102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recursión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Arial MT"/>
              <a:cs typeface="Arial MT"/>
            </a:endParaRPr>
          </a:p>
          <a:p>
            <a:pPr marL="2980690">
              <a:lnSpc>
                <a:spcPct val="10000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3643" y="3958082"/>
            <a:ext cx="4875116" cy="2993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10" y="654050"/>
            <a:ext cx="4905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un</a:t>
            </a:r>
            <a:r>
              <a:rPr spc="-5" dirty="0"/>
              <a:t> </a:t>
            </a:r>
            <a:r>
              <a:rPr spc="-10" dirty="0"/>
              <a:t>filtro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850" y="1386840"/>
            <a:ext cx="8599170" cy="28765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25082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Observaciones</a:t>
            </a:r>
            <a:endParaRPr sz="2000">
              <a:latin typeface="Arial"/>
              <a:cs typeface="Arial"/>
            </a:endParaRPr>
          </a:p>
          <a:p>
            <a:pPr marL="12700" marR="67945">
              <a:lnSpc>
                <a:spcPts val="2230"/>
              </a:lnSpc>
              <a:spcBef>
                <a:spcPts val="1195"/>
              </a:spcBef>
            </a:pPr>
            <a:r>
              <a:rPr sz="2000" spc="-60" dirty="0">
                <a:solidFill>
                  <a:srgbClr val="131211"/>
                </a:solidFill>
                <a:latin typeface="Arial MT"/>
                <a:cs typeface="Arial MT"/>
              </a:rPr>
              <a:t>Todo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IIR,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tiene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respuesta 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impulso.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caso en que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está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dado por la ecuación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recurrencia,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expresión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analítica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impulso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puede ser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difícil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calcular.</a:t>
            </a:r>
            <a:endParaRPr sz="2000">
              <a:latin typeface="Arial MT"/>
              <a:cs typeface="Arial MT"/>
            </a:endParaRPr>
          </a:p>
          <a:p>
            <a:pPr marL="12700" marR="127635">
              <a:lnSpc>
                <a:spcPts val="2230"/>
              </a:lnSpc>
              <a:spcBef>
                <a:spcPts val="116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está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definido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recurrencia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(y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tiene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coeficientes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realimentación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no nulos),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IIR.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115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está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definido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impulso,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implementa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mediante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producto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convolución.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00" y="20256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00" y="302260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37350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850" y="654050"/>
            <a:ext cx="2062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</a:t>
            </a:r>
            <a:r>
              <a:rPr spc="-5" dirty="0"/>
              <a:t>u</a:t>
            </a:r>
            <a:r>
              <a:rPr spc="5" dirty="0"/>
              <a:t>sa</a:t>
            </a:r>
            <a:r>
              <a:rPr spc="-5" dirty="0"/>
              <a:t>lid</a:t>
            </a:r>
            <a:r>
              <a:rPr spc="5" dirty="0"/>
              <a:t>a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403350"/>
            <a:ext cx="8605520" cy="23418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710565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causal si cada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efecto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salida ocurre luego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causa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correspondiente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entrada.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Condición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causalidad: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Si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esta condición no se cumple,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salida depende de muestras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futuras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la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849" y="2417535"/>
            <a:ext cx="2285836" cy="3084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780" y="3840771"/>
            <a:ext cx="8207718" cy="11637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295" y="5934300"/>
            <a:ext cx="6920243" cy="2488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7050" y="5290820"/>
            <a:ext cx="69221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ejemplo,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décima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salida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calcula como: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850" y="654050"/>
            <a:ext cx="2062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</a:t>
            </a:r>
            <a:r>
              <a:rPr spc="-5" dirty="0"/>
              <a:t>u</a:t>
            </a:r>
            <a:r>
              <a:rPr spc="5" dirty="0"/>
              <a:t>sa</a:t>
            </a:r>
            <a:r>
              <a:rPr spc="-5" dirty="0"/>
              <a:t>lid</a:t>
            </a:r>
            <a:r>
              <a:rPr spc="5" dirty="0"/>
              <a:t>a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5902959"/>
            <a:ext cx="69221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ejemplo,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décima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salida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calcula como: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" y="1442719"/>
            <a:ext cx="9983470" cy="54000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850" y="654050"/>
            <a:ext cx="2062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</a:t>
            </a:r>
            <a:r>
              <a:rPr spc="-5" dirty="0"/>
              <a:t>u</a:t>
            </a:r>
            <a:r>
              <a:rPr spc="5" dirty="0"/>
              <a:t>sa</a:t>
            </a:r>
            <a:r>
              <a:rPr spc="-5" dirty="0"/>
              <a:t>lid</a:t>
            </a:r>
            <a:r>
              <a:rPr spc="5" dirty="0"/>
              <a:t>a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6070" y="1732279"/>
            <a:ext cx="1846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Observaciones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6771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8450" marR="789305">
              <a:lnSpc>
                <a:spcPts val="2240"/>
              </a:lnSpc>
              <a:spcBef>
                <a:spcPts val="305"/>
              </a:spcBef>
            </a:pPr>
            <a:r>
              <a:rPr dirty="0"/>
              <a:t>Los</a:t>
            </a:r>
            <a:r>
              <a:rPr spc="5" dirty="0"/>
              <a:t> </a:t>
            </a:r>
            <a:r>
              <a:rPr spc="-5" dirty="0"/>
              <a:t>filtros</a:t>
            </a:r>
            <a:r>
              <a:rPr spc="10" dirty="0"/>
              <a:t> </a:t>
            </a:r>
            <a:r>
              <a:rPr spc="-5" dirty="0"/>
              <a:t>no</a:t>
            </a:r>
            <a:r>
              <a:rPr dirty="0"/>
              <a:t> causales son</a:t>
            </a:r>
            <a:r>
              <a:rPr spc="30" dirty="0"/>
              <a:t> </a:t>
            </a:r>
            <a:r>
              <a:rPr i="1" spc="-5" dirty="0">
                <a:latin typeface="Arial"/>
                <a:cs typeface="Arial"/>
              </a:rPr>
              <a:t>irrealizables</a:t>
            </a:r>
            <a:r>
              <a:rPr i="1" spc="10" dirty="0">
                <a:latin typeface="Arial"/>
                <a:cs typeface="Arial"/>
              </a:rPr>
              <a:t> </a:t>
            </a:r>
            <a:r>
              <a:rPr dirty="0"/>
              <a:t>en </a:t>
            </a:r>
            <a:r>
              <a:rPr spc="-5" dirty="0"/>
              <a:t>la</a:t>
            </a:r>
            <a:r>
              <a:rPr dirty="0"/>
              <a:t> práctica.</a:t>
            </a:r>
            <a:r>
              <a:rPr spc="-15" dirty="0"/>
              <a:t> </a:t>
            </a:r>
            <a:r>
              <a:rPr spc="5" dirty="0"/>
              <a:t>No</a:t>
            </a:r>
            <a:r>
              <a:rPr spc="-10" dirty="0"/>
              <a:t> </a:t>
            </a:r>
            <a:r>
              <a:rPr dirty="0"/>
              <a:t>es posible </a:t>
            </a:r>
            <a:r>
              <a:rPr spc="-545" dirty="0"/>
              <a:t> </a:t>
            </a:r>
            <a:r>
              <a:rPr dirty="0"/>
              <a:t>construir</a:t>
            </a:r>
            <a:r>
              <a:rPr spc="-10" dirty="0"/>
              <a:t> </a:t>
            </a:r>
            <a:r>
              <a:rPr spc="-5" dirty="0"/>
              <a:t>un</a:t>
            </a:r>
            <a:r>
              <a:rPr dirty="0"/>
              <a:t> </a:t>
            </a:r>
            <a:r>
              <a:rPr spc="-5" dirty="0"/>
              <a:t>filtro</a:t>
            </a:r>
            <a:r>
              <a:rPr dirty="0"/>
              <a:t> </a:t>
            </a:r>
            <a:r>
              <a:rPr spc="-5" dirty="0"/>
              <a:t>no</a:t>
            </a:r>
            <a:r>
              <a:rPr dirty="0"/>
              <a:t> causal</a:t>
            </a:r>
            <a:r>
              <a:rPr spc="-5" dirty="0"/>
              <a:t> </a:t>
            </a:r>
            <a:r>
              <a:rPr dirty="0"/>
              <a:t>que opere </a:t>
            </a:r>
            <a:r>
              <a:rPr spc="-5" dirty="0"/>
              <a:t>en</a:t>
            </a:r>
            <a:r>
              <a:rPr dirty="0"/>
              <a:t> </a:t>
            </a:r>
            <a:r>
              <a:rPr spc="-5" dirty="0"/>
              <a:t>tiempo</a:t>
            </a:r>
            <a:r>
              <a:rPr dirty="0"/>
              <a:t> </a:t>
            </a:r>
            <a:r>
              <a:rPr spc="-5" dirty="0"/>
              <a:t>real.</a:t>
            </a:r>
          </a:p>
          <a:p>
            <a:pPr marL="298450" marR="5080">
              <a:lnSpc>
                <a:spcPts val="2230"/>
              </a:lnSpc>
              <a:spcBef>
                <a:spcPts val="1150"/>
              </a:spcBef>
            </a:pPr>
            <a:r>
              <a:rPr dirty="0"/>
              <a:t>Cuando se </a:t>
            </a:r>
            <a:r>
              <a:rPr spc="-5" dirty="0"/>
              <a:t>trabaja en </a:t>
            </a:r>
            <a:r>
              <a:rPr dirty="0"/>
              <a:t>una computadora, </a:t>
            </a:r>
            <a:r>
              <a:rPr spc="-5" dirty="0"/>
              <a:t>la </a:t>
            </a:r>
            <a:r>
              <a:rPr dirty="0"/>
              <a:t>señal de </a:t>
            </a:r>
            <a:r>
              <a:rPr spc="-5" dirty="0"/>
              <a:t>entrada </a:t>
            </a:r>
            <a:r>
              <a:rPr dirty="0"/>
              <a:t>y de salida del </a:t>
            </a:r>
            <a:r>
              <a:rPr spc="-545" dirty="0"/>
              <a:t> </a:t>
            </a:r>
            <a:r>
              <a:rPr spc="-5" dirty="0"/>
              <a:t>filtro </a:t>
            </a:r>
            <a:r>
              <a:rPr dirty="0"/>
              <a:t>son secuencias de números almacenadas </a:t>
            </a:r>
            <a:r>
              <a:rPr spc="-5" dirty="0"/>
              <a:t>en </a:t>
            </a:r>
            <a:r>
              <a:rPr dirty="0"/>
              <a:t>memoria. </a:t>
            </a:r>
            <a:r>
              <a:rPr spc="-5" dirty="0"/>
              <a:t>En </a:t>
            </a:r>
            <a:r>
              <a:rPr dirty="0"/>
              <a:t>este caso, </a:t>
            </a:r>
            <a:r>
              <a:rPr spc="5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salida puede</a:t>
            </a:r>
            <a:r>
              <a:rPr spc="-10" dirty="0"/>
              <a:t> </a:t>
            </a:r>
            <a:r>
              <a:rPr dirty="0"/>
              <a:t>depender</a:t>
            </a:r>
            <a:r>
              <a:rPr spc="-5" dirty="0"/>
              <a:t> de</a:t>
            </a:r>
            <a:r>
              <a:rPr dirty="0"/>
              <a:t> cualquier</a:t>
            </a:r>
            <a:r>
              <a:rPr spc="-5" dirty="0"/>
              <a:t> muestra</a:t>
            </a:r>
            <a:r>
              <a:rPr dirty="0"/>
              <a:t> de </a:t>
            </a:r>
            <a:r>
              <a:rPr spc="-5" dirty="0"/>
              <a:t>la</a:t>
            </a:r>
            <a:r>
              <a:rPr dirty="0"/>
              <a:t> </a:t>
            </a:r>
            <a:r>
              <a:rPr spc="-5" dirty="0"/>
              <a:t>entrada.</a:t>
            </a:r>
          </a:p>
          <a:p>
            <a:pPr marL="298450" marR="128270">
              <a:lnSpc>
                <a:spcPts val="2230"/>
              </a:lnSpc>
              <a:spcBef>
                <a:spcPts val="1150"/>
              </a:spcBef>
            </a:pPr>
            <a:r>
              <a:rPr b="1" dirty="0">
                <a:latin typeface="Arial"/>
                <a:cs typeface="Arial"/>
              </a:rPr>
              <a:t>Retardo </a:t>
            </a:r>
            <a:r>
              <a:rPr b="1" spc="-5" dirty="0">
                <a:latin typeface="Arial"/>
                <a:cs typeface="Arial"/>
              </a:rPr>
              <a:t>de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los filtros </a:t>
            </a:r>
            <a:r>
              <a:rPr b="1" dirty="0">
                <a:latin typeface="Arial"/>
                <a:cs typeface="Arial"/>
              </a:rPr>
              <a:t>causales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Los</a:t>
            </a:r>
            <a:r>
              <a:rPr spc="5" dirty="0"/>
              <a:t> </a:t>
            </a:r>
            <a:r>
              <a:rPr spc="-5" dirty="0"/>
              <a:t>filtros</a:t>
            </a:r>
            <a:r>
              <a:rPr spc="5" dirty="0"/>
              <a:t> </a:t>
            </a:r>
            <a:r>
              <a:rPr dirty="0"/>
              <a:t>causales producen</a:t>
            </a:r>
            <a:r>
              <a:rPr spc="5" dirty="0"/>
              <a:t> </a:t>
            </a:r>
            <a:r>
              <a:rPr spc="-5" dirty="0"/>
              <a:t>un</a:t>
            </a:r>
            <a:r>
              <a:rPr spc="5" dirty="0"/>
              <a:t> </a:t>
            </a:r>
            <a:r>
              <a:rPr spc="-5" dirty="0"/>
              <a:t>retardo </a:t>
            </a:r>
            <a:r>
              <a:rPr spc="-540" dirty="0"/>
              <a:t> </a:t>
            </a:r>
            <a:r>
              <a:rPr dirty="0"/>
              <a:t>de </a:t>
            </a:r>
            <a:r>
              <a:rPr spc="-5" dirty="0"/>
              <a:t>la</a:t>
            </a:r>
            <a:r>
              <a:rPr dirty="0"/>
              <a:t> salida</a:t>
            </a:r>
            <a:r>
              <a:rPr spc="5" dirty="0"/>
              <a:t> </a:t>
            </a:r>
            <a:r>
              <a:rPr spc="-5" dirty="0"/>
              <a:t>respecto</a:t>
            </a:r>
            <a:r>
              <a:rPr dirty="0"/>
              <a:t> a </a:t>
            </a:r>
            <a:r>
              <a:rPr spc="-5" dirty="0"/>
              <a:t>la</a:t>
            </a:r>
            <a:r>
              <a:rPr spc="5" dirty="0"/>
              <a:t> </a:t>
            </a:r>
            <a:r>
              <a:rPr spc="-5" dirty="0"/>
              <a:t>entrada. Si la</a:t>
            </a:r>
            <a:r>
              <a:rPr dirty="0"/>
              <a:t> respuesta</a:t>
            </a:r>
            <a:r>
              <a:rPr spc="5" dirty="0"/>
              <a:t> </a:t>
            </a:r>
            <a:r>
              <a:rPr dirty="0"/>
              <a:t>al</a:t>
            </a:r>
            <a:r>
              <a:rPr spc="-10" dirty="0"/>
              <a:t> </a:t>
            </a:r>
            <a:r>
              <a:rPr dirty="0"/>
              <a:t>impulso del</a:t>
            </a:r>
            <a:r>
              <a:rPr spc="-5" dirty="0"/>
              <a:t> filtro</a:t>
            </a:r>
            <a:r>
              <a:rPr dirty="0"/>
              <a:t> </a:t>
            </a:r>
            <a:r>
              <a:rPr spc="-5" dirty="0"/>
              <a:t>es </a:t>
            </a:r>
            <a:r>
              <a:rPr dirty="0"/>
              <a:t> simétrica,</a:t>
            </a:r>
            <a:r>
              <a:rPr spc="-5" dirty="0"/>
              <a:t> el retardo</a:t>
            </a:r>
            <a:r>
              <a:rPr dirty="0"/>
              <a:t> es</a:t>
            </a:r>
            <a:r>
              <a:rPr spc="-10" dirty="0"/>
              <a:t> </a:t>
            </a:r>
            <a:r>
              <a:rPr dirty="0"/>
              <a:t>la </a:t>
            </a:r>
            <a:r>
              <a:rPr spc="-5" dirty="0"/>
              <a:t>muestra</a:t>
            </a:r>
            <a:r>
              <a:rPr dirty="0"/>
              <a:t> del</a:t>
            </a:r>
            <a:r>
              <a:rPr spc="-5" dirty="0"/>
              <a:t> </a:t>
            </a:r>
            <a:r>
              <a:rPr dirty="0"/>
              <a:t>centro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simetría.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33896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3853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07819"/>
            <a:ext cx="9086215" cy="48780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¿Que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un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filtro?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Cualquier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atraviesa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 puede ser considerado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 filtro.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No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pensamos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algo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como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señal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no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modificada.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  <a:spcBef>
                <a:spcPts val="17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“When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you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think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about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it, everything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filter”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(Julius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Smith)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0160" algn="ctr">
              <a:lnSpc>
                <a:spcPct val="100000"/>
              </a:lnSpc>
              <a:spcBef>
                <a:spcPts val="183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</a:t>
            </a:r>
            <a:r>
              <a:rPr sz="2000" b="1" spc="-4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digital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digital,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opera sobre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señales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digitales.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operación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matemática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toma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secuencia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números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(la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entrada)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 la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modifica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produciendo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otra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secuencia de números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(la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salida)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 el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objetivo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resaltar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atenuar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ciertas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características.</a:t>
            </a:r>
            <a:endParaRPr sz="2000">
              <a:latin typeface="Arial MT"/>
              <a:cs typeface="Arial MT"/>
            </a:endParaRPr>
          </a:p>
          <a:p>
            <a:pPr marL="12700" marR="6350" algn="just">
              <a:lnSpc>
                <a:spcPts val="2230"/>
              </a:lnSpc>
              <a:spcBef>
                <a:spcPts val="116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Puede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existir</a:t>
            </a:r>
            <a:r>
              <a:rPr sz="2000" spc="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</a:t>
            </a:r>
            <a:r>
              <a:rPr sz="2000" spc="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fórmula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papel,</a:t>
            </a:r>
            <a:r>
              <a:rPr sz="2000" spc="5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loop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programa</a:t>
            </a:r>
            <a:r>
              <a:rPr sz="2000" spc="5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computadora,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circuito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integrado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un chip.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979" y="654050"/>
            <a:ext cx="2014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Estabilidad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403350"/>
            <a:ext cx="8587105" cy="20586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estable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(BIBO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estable), si para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toda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 acotada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salida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acotada.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Condición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estabilidad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BIBO: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sumatoria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converga,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tiene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ocurrir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4823459"/>
            <a:ext cx="892873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son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estables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porque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sumatoria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contiene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una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cantidad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finita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sumandos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finitos.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IIR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pueden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estables 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inestables.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1185" y="2171700"/>
            <a:ext cx="1945985" cy="812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7578" y="3740996"/>
            <a:ext cx="6062686" cy="2878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160" y="654050"/>
            <a:ext cx="6743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Información</a:t>
            </a:r>
            <a:r>
              <a:rPr spc="-10" dirty="0"/>
              <a:t> </a:t>
            </a:r>
            <a:r>
              <a:rPr dirty="0"/>
              <a:t>contenida</a:t>
            </a:r>
            <a:r>
              <a:rPr spc="-10" dirty="0"/>
              <a:t> </a:t>
            </a:r>
            <a:r>
              <a:rPr dirty="0"/>
              <a:t>en</a:t>
            </a:r>
            <a:r>
              <a:rPr spc="-5" dirty="0"/>
              <a:t> las</a:t>
            </a:r>
            <a:r>
              <a:rPr dirty="0"/>
              <a:t> señales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607819"/>
            <a:ext cx="9042400" cy="473202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Información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el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dominio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del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tiempo</a:t>
            </a:r>
            <a:endParaRPr sz="2000">
              <a:latin typeface="Arial"/>
              <a:cs typeface="Arial"/>
            </a:endParaRPr>
          </a:p>
          <a:p>
            <a:pPr marL="12700" marR="9017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descripción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momento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ocurrencia de eventos y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magnitud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evento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está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codificada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dominio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decir,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forma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onda.</a:t>
            </a:r>
            <a:endParaRPr sz="2000">
              <a:latin typeface="Arial MT"/>
              <a:cs typeface="Arial MT"/>
            </a:endParaRPr>
          </a:p>
          <a:p>
            <a:pPr marL="12700" marR="627380">
              <a:lnSpc>
                <a:spcPts val="2230"/>
              </a:lnSpc>
              <a:spcBef>
                <a:spcPts val="116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modificaciones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información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dominio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están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mejor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especificadas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la 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Información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el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dominio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 de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la frecuencia</a:t>
            </a:r>
            <a:endParaRPr sz="2000">
              <a:latin typeface="Arial"/>
              <a:cs typeface="Arial"/>
            </a:endParaRPr>
          </a:p>
          <a:p>
            <a:pPr marL="12700" marR="7366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descripción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características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eventos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naturaleza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oscilatoria está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representada 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dominio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la frecuencia.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información 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este caso,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no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está contenida en las muestras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individuales, está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contenida 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relación entre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116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modificaciones</a:t>
            </a:r>
            <a:r>
              <a:rPr sz="2000" spc="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información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el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dominio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están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mejor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especificadas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la 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frecuencia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654050"/>
            <a:ext cx="6644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Parámetros</a:t>
            </a:r>
            <a:r>
              <a:rPr spc="-10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dominio </a:t>
            </a:r>
            <a:r>
              <a:rPr dirty="0"/>
              <a:t>del</a:t>
            </a:r>
            <a:r>
              <a:rPr spc="-10" dirty="0"/>
              <a:t> </a:t>
            </a:r>
            <a:r>
              <a:rPr spc="-5" dirty="0"/>
              <a:t>tiempo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084" y="1729505"/>
            <a:ext cx="6188750" cy="50638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689" y="654050"/>
            <a:ext cx="6644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Parámetros</a:t>
            </a:r>
            <a:r>
              <a:rPr spc="-10" dirty="0"/>
              <a:t> </a:t>
            </a:r>
            <a:r>
              <a:rPr dirty="0"/>
              <a:t>en</a:t>
            </a:r>
            <a:r>
              <a:rPr spc="-10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dominio </a:t>
            </a:r>
            <a:r>
              <a:rPr dirty="0"/>
              <a:t>del</a:t>
            </a:r>
            <a:r>
              <a:rPr spc="-10" dirty="0"/>
              <a:t> </a:t>
            </a:r>
            <a:r>
              <a:rPr spc="-5" dirty="0"/>
              <a:t>tiempo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173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2279"/>
            <a:ext cx="8576310" cy="1610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Tiempo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subida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cantidad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pasar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10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%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90%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amplitud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respuesta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escalón.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tiempo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subida debe ser rádido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identificar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eventos cercanos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tiempo.</a:t>
            </a:r>
            <a:endParaRPr sz="2000">
              <a:latin typeface="Arial MT"/>
              <a:cs typeface="Arial MT"/>
            </a:endParaRPr>
          </a:p>
          <a:p>
            <a:pPr marL="12700" marR="811530">
              <a:lnSpc>
                <a:spcPts val="2240"/>
              </a:lnSpc>
              <a:spcBef>
                <a:spcPts val="114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Sobretiro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434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Amplitud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pico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sobrepasa 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amplitud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 escalón.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Sobretiros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grandes producen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distorsión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forma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 onda.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8143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139" y="654050"/>
            <a:ext cx="4526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45" dirty="0"/>
              <a:t> </a:t>
            </a:r>
            <a:r>
              <a:rPr spc="-5" dirty="0"/>
              <a:t>en</a:t>
            </a:r>
            <a:r>
              <a:rPr spc="-40" dirty="0"/>
              <a:t> </a:t>
            </a:r>
            <a:r>
              <a:rPr dirty="0"/>
              <a:t>frecuencia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1530350"/>
            <a:ext cx="7904480" cy="52185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139" y="654050"/>
            <a:ext cx="4526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45" dirty="0"/>
              <a:t> </a:t>
            </a:r>
            <a:r>
              <a:rPr spc="-5" dirty="0"/>
              <a:t>en</a:t>
            </a:r>
            <a:r>
              <a:rPr spc="-40" dirty="0"/>
              <a:t> </a:t>
            </a:r>
            <a:r>
              <a:rPr dirty="0"/>
              <a:t>frecuencia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607819"/>
            <a:ext cx="7872730" cy="14503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35331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selectores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objetivo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permitir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pasar inalterada cierta banda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 y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bloquear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completamente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resto.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Hay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cuatro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tipos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básicos: pasabjos,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pasaltos,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pasabanda 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suprimebanda.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3463290"/>
            <a:ext cx="8637270" cy="24561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Clasificación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las</a:t>
            </a:r>
            <a:r>
              <a:rPr sz="2000" b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regiones</a:t>
            </a:r>
            <a:r>
              <a:rPr sz="2000" b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filtros</a:t>
            </a:r>
            <a:r>
              <a:rPr sz="2000" b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selectores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Banda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pasante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Rango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 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permite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pasar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sin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alterar.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Banda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atenuada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Rango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bloquea.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Banda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transición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Región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banda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pasante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banda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atenuada.</a:t>
            </a:r>
            <a:endParaRPr sz="2000">
              <a:latin typeface="Arial MT"/>
              <a:cs typeface="Arial MT"/>
            </a:endParaRPr>
          </a:p>
          <a:p>
            <a:pPr marL="12700" marR="543560">
              <a:lnSpc>
                <a:spcPts val="2240"/>
              </a:lnSpc>
              <a:spcBef>
                <a:spcPts val="1185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Frecuencia de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corte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 Frecuencia entre la banda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banda de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transición.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0210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5313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9606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911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310" y="654050"/>
            <a:ext cx="76428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Parámetros</a:t>
            </a:r>
            <a:r>
              <a:rPr dirty="0"/>
              <a:t> en </a:t>
            </a:r>
            <a:r>
              <a:rPr spc="-5" dirty="0"/>
              <a:t>el</a:t>
            </a:r>
            <a:r>
              <a:rPr dirty="0"/>
              <a:t> </a:t>
            </a:r>
            <a:r>
              <a:rPr spc="-5" dirty="0"/>
              <a:t>dominio</a:t>
            </a:r>
            <a:r>
              <a:rPr dirty="0"/>
              <a:t> de</a:t>
            </a:r>
            <a:r>
              <a:rPr spc="-5" dirty="0"/>
              <a:t> la</a:t>
            </a:r>
            <a:r>
              <a:rPr spc="5" dirty="0"/>
              <a:t> </a:t>
            </a:r>
            <a:r>
              <a:rPr spc="-5" dirty="0"/>
              <a:t>frecuencia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988" y="1636786"/>
            <a:ext cx="7891843" cy="4710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310" y="654050"/>
            <a:ext cx="76428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Parámetros</a:t>
            </a:r>
            <a:r>
              <a:rPr dirty="0"/>
              <a:t> en </a:t>
            </a:r>
            <a:r>
              <a:rPr spc="-5" dirty="0"/>
              <a:t>el</a:t>
            </a:r>
            <a:r>
              <a:rPr dirty="0"/>
              <a:t> </a:t>
            </a:r>
            <a:r>
              <a:rPr spc="-5" dirty="0"/>
              <a:t>dominio</a:t>
            </a:r>
            <a:r>
              <a:rPr dirty="0"/>
              <a:t> de</a:t>
            </a:r>
            <a:r>
              <a:rPr spc="-5" dirty="0"/>
              <a:t> la</a:t>
            </a:r>
            <a:r>
              <a:rPr spc="5" dirty="0"/>
              <a:t> </a:t>
            </a:r>
            <a:r>
              <a:rPr spc="-5" dirty="0"/>
              <a:t>frecuencia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732279"/>
            <a:ext cx="8081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Parámetros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miden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calidad 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como selector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6771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8450" marR="5080">
              <a:lnSpc>
                <a:spcPct val="93100"/>
              </a:lnSpc>
              <a:spcBef>
                <a:spcPts val="265"/>
              </a:spcBef>
            </a:pPr>
            <a:r>
              <a:rPr b="1" dirty="0">
                <a:latin typeface="Arial"/>
                <a:cs typeface="Arial"/>
              </a:rPr>
              <a:t>Roll-off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el</a:t>
            </a:r>
            <a:r>
              <a:rPr spc="-10" dirty="0"/>
              <a:t> </a:t>
            </a:r>
            <a:r>
              <a:rPr dirty="0"/>
              <a:t>ancho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la</a:t>
            </a:r>
            <a:r>
              <a:rPr spc="5" dirty="0"/>
              <a:t> </a:t>
            </a:r>
            <a:r>
              <a:rPr dirty="0"/>
              <a:t>banda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transición.</a:t>
            </a:r>
            <a:r>
              <a:rPr dirty="0"/>
              <a:t> Un</a:t>
            </a:r>
            <a:r>
              <a:rPr spc="-10" dirty="0"/>
              <a:t> </a:t>
            </a:r>
            <a:r>
              <a:rPr spc="-5" dirty="0"/>
              <a:t>filtro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roll-off</a:t>
            </a:r>
            <a:r>
              <a:rPr spc="-5" dirty="0"/>
              <a:t> </a:t>
            </a:r>
            <a:r>
              <a:rPr dirty="0"/>
              <a:t>rápido </a:t>
            </a:r>
            <a:r>
              <a:rPr spc="5" dirty="0"/>
              <a:t> </a:t>
            </a:r>
            <a:r>
              <a:rPr spc="-5" dirty="0"/>
              <a:t>significa</a:t>
            </a:r>
            <a:r>
              <a:rPr dirty="0"/>
              <a:t> que </a:t>
            </a:r>
            <a:r>
              <a:rPr spc="-5" dirty="0"/>
              <a:t>la</a:t>
            </a:r>
            <a:r>
              <a:rPr spc="5" dirty="0"/>
              <a:t> </a:t>
            </a:r>
            <a:r>
              <a:rPr dirty="0"/>
              <a:t>banda</a:t>
            </a:r>
            <a:r>
              <a:rPr spc="-10" dirty="0"/>
              <a:t> </a:t>
            </a:r>
            <a:r>
              <a:rPr dirty="0"/>
              <a:t>de </a:t>
            </a:r>
            <a:r>
              <a:rPr spc="-5" dirty="0"/>
              <a:t>transición</a:t>
            </a:r>
            <a:r>
              <a:rPr spc="5" dirty="0"/>
              <a:t> </a:t>
            </a:r>
            <a:r>
              <a:rPr dirty="0"/>
              <a:t>es angosta.</a:t>
            </a:r>
            <a:r>
              <a:rPr spc="-10" dirty="0"/>
              <a:t> </a:t>
            </a:r>
            <a:r>
              <a:rPr dirty="0"/>
              <a:t>Para separar</a:t>
            </a:r>
            <a:r>
              <a:rPr spc="-5" dirty="0"/>
              <a:t> </a:t>
            </a:r>
            <a:r>
              <a:rPr dirty="0"/>
              <a:t>componentes </a:t>
            </a:r>
            <a:r>
              <a:rPr spc="-54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frecuencia cercanos,</a:t>
            </a:r>
            <a:r>
              <a:rPr spc="-15" dirty="0"/>
              <a:t> </a:t>
            </a:r>
            <a:r>
              <a:rPr dirty="0"/>
              <a:t>el</a:t>
            </a:r>
            <a:r>
              <a:rPr spc="-5" dirty="0"/>
              <a:t> </a:t>
            </a:r>
            <a:r>
              <a:rPr spc="-10" dirty="0"/>
              <a:t>roll-off</a:t>
            </a:r>
            <a:r>
              <a:rPr spc="-15" dirty="0"/>
              <a:t> </a:t>
            </a:r>
            <a:r>
              <a:rPr dirty="0"/>
              <a:t>debe ser</a:t>
            </a:r>
            <a:r>
              <a:rPr spc="-5" dirty="0"/>
              <a:t> </a:t>
            </a:r>
            <a:r>
              <a:rPr dirty="0"/>
              <a:t>rápido.</a:t>
            </a:r>
          </a:p>
          <a:p>
            <a:pPr marL="298450" marR="361950">
              <a:lnSpc>
                <a:spcPts val="2230"/>
              </a:lnSpc>
              <a:spcBef>
                <a:spcPts val="1195"/>
              </a:spcBef>
              <a:tabLst>
                <a:tab pos="3788410" algn="l"/>
              </a:tabLst>
            </a:pPr>
            <a:r>
              <a:rPr b="1" spc="-5" dirty="0">
                <a:latin typeface="Arial"/>
                <a:cs typeface="Arial"/>
              </a:rPr>
              <a:t>Ripple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la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banda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pasante</a:t>
            </a:r>
            <a:r>
              <a:rPr dirty="0"/>
              <a:t>:	oscilaciones en </a:t>
            </a:r>
            <a:r>
              <a:rPr spc="-5" dirty="0"/>
              <a:t>la </a:t>
            </a:r>
            <a:r>
              <a:rPr dirty="0"/>
              <a:t>banda pasante de </a:t>
            </a:r>
            <a:r>
              <a:rPr spc="-5" dirty="0"/>
              <a:t>la </a:t>
            </a:r>
            <a:r>
              <a:rPr dirty="0"/>
              <a:t> respuesta en </a:t>
            </a:r>
            <a:r>
              <a:rPr spc="-5" dirty="0"/>
              <a:t>magnitud.</a:t>
            </a:r>
            <a:r>
              <a:rPr spc="-15" dirty="0"/>
              <a:t> </a:t>
            </a:r>
            <a:r>
              <a:rPr spc="-5" dirty="0"/>
              <a:t>Para</a:t>
            </a:r>
            <a:r>
              <a:rPr spc="5" dirty="0"/>
              <a:t> </a:t>
            </a:r>
            <a:r>
              <a:rPr dirty="0"/>
              <a:t>no </a:t>
            </a:r>
            <a:r>
              <a:rPr spc="-5" dirty="0"/>
              <a:t>alterar</a:t>
            </a:r>
            <a:r>
              <a:rPr dirty="0"/>
              <a:t> </a:t>
            </a:r>
            <a:r>
              <a:rPr spc="-5" dirty="0"/>
              <a:t>la</a:t>
            </a:r>
            <a:r>
              <a:rPr spc="5" dirty="0"/>
              <a:t> </a:t>
            </a:r>
            <a:r>
              <a:rPr spc="-5" dirty="0"/>
              <a:t>magnitud</a:t>
            </a:r>
            <a:r>
              <a:rPr spc="-10" dirty="0"/>
              <a:t> </a:t>
            </a:r>
            <a:r>
              <a:rPr dirty="0"/>
              <a:t>de los componentes </a:t>
            </a:r>
            <a:r>
              <a:rPr spc="-540" dirty="0"/>
              <a:t> </a:t>
            </a:r>
            <a:r>
              <a:rPr dirty="0"/>
              <a:t>espectrales</a:t>
            </a:r>
            <a:r>
              <a:rPr spc="-5" dirty="0"/>
              <a:t> </a:t>
            </a:r>
            <a:r>
              <a:rPr dirty="0"/>
              <a:t>de </a:t>
            </a:r>
            <a:r>
              <a:rPr spc="-5" dirty="0"/>
              <a:t>la</a:t>
            </a:r>
            <a:r>
              <a:rPr dirty="0"/>
              <a:t> banda</a:t>
            </a:r>
            <a:r>
              <a:rPr spc="-5" dirty="0"/>
              <a:t> </a:t>
            </a:r>
            <a:r>
              <a:rPr dirty="0"/>
              <a:t>pasante,</a:t>
            </a:r>
            <a:r>
              <a:rPr spc="-5" dirty="0"/>
              <a:t> el filtro</a:t>
            </a:r>
            <a:r>
              <a:rPr dirty="0"/>
              <a:t> no</a:t>
            </a:r>
            <a:r>
              <a:rPr spc="-5" dirty="0"/>
              <a:t> debe</a:t>
            </a:r>
            <a:r>
              <a:rPr dirty="0"/>
              <a:t> </a:t>
            </a:r>
            <a:r>
              <a:rPr spc="-5" dirty="0"/>
              <a:t>tener </a:t>
            </a:r>
            <a:r>
              <a:rPr dirty="0"/>
              <a:t>ripple.</a:t>
            </a:r>
          </a:p>
          <a:p>
            <a:pPr marL="298450" marR="73660">
              <a:lnSpc>
                <a:spcPts val="2230"/>
              </a:lnSpc>
              <a:spcBef>
                <a:spcPts val="1150"/>
              </a:spcBef>
            </a:pPr>
            <a:r>
              <a:rPr b="1" dirty="0">
                <a:latin typeface="Arial"/>
                <a:cs typeface="Arial"/>
              </a:rPr>
              <a:t>Atenuación en la banda atenuada</a:t>
            </a:r>
            <a:r>
              <a:rPr dirty="0"/>
              <a:t>: </a:t>
            </a:r>
            <a:r>
              <a:rPr spc="-5" dirty="0"/>
              <a:t>Es </a:t>
            </a:r>
            <a:r>
              <a:rPr dirty="0"/>
              <a:t>deseable buena </a:t>
            </a:r>
            <a:r>
              <a:rPr spc="-5" dirty="0"/>
              <a:t>atenuación </a:t>
            </a:r>
            <a:r>
              <a:rPr dirty="0"/>
              <a:t>en </a:t>
            </a:r>
            <a:r>
              <a:rPr spc="-5" dirty="0"/>
              <a:t>la </a:t>
            </a:r>
            <a:r>
              <a:rPr dirty="0"/>
              <a:t> banda</a:t>
            </a:r>
            <a:r>
              <a:rPr spc="-5" dirty="0"/>
              <a:t> </a:t>
            </a:r>
            <a:r>
              <a:rPr dirty="0"/>
              <a:t>atenuada</a:t>
            </a:r>
            <a:r>
              <a:rPr spc="-5" dirty="0"/>
              <a:t> </a:t>
            </a:r>
            <a:r>
              <a:rPr dirty="0"/>
              <a:t>para </a:t>
            </a:r>
            <a:r>
              <a:rPr spc="-5" dirty="0"/>
              <a:t>eliminar</a:t>
            </a:r>
            <a:r>
              <a:rPr spc="-10" dirty="0"/>
              <a:t> </a:t>
            </a:r>
            <a:r>
              <a:rPr spc="-5" dirty="0"/>
              <a:t>los </a:t>
            </a:r>
            <a:r>
              <a:rPr dirty="0"/>
              <a:t>componentes espectrales</a:t>
            </a:r>
            <a:r>
              <a:rPr spc="-5" dirty="0"/>
              <a:t> en </a:t>
            </a:r>
            <a:r>
              <a:rPr dirty="0"/>
              <a:t>esa región.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440" y="36728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685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654050"/>
            <a:ext cx="7129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32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32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5950" y="1732279"/>
            <a:ext cx="3763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DFT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la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respuesta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al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impulso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87" y="2899316"/>
            <a:ext cx="4605807" cy="37210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9362" y="2858369"/>
            <a:ext cx="4607181" cy="37666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654050"/>
            <a:ext cx="7129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32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32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00" y="1732279"/>
            <a:ext cx="448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Se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mantiene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la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región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no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redundante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87" y="2899316"/>
            <a:ext cx="4605807" cy="37210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9362" y="2858369"/>
            <a:ext cx="4607181" cy="37666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607819"/>
            <a:ext cx="8539480" cy="30226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299085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Separación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señales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fueron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combinadas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desafortunadamente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(ruido,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interferencias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provenientes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otros sistemas)</a:t>
            </a:r>
            <a:endParaRPr sz="2000">
              <a:latin typeface="Arial MT"/>
              <a:cs typeface="Arial MT"/>
            </a:endParaRPr>
          </a:p>
          <a:p>
            <a:pPr marL="12700" marR="203200">
              <a:lnSpc>
                <a:spcPts val="2230"/>
              </a:lnSpc>
              <a:spcBef>
                <a:spcPts val="116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Recuperación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señales distorsionadas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alguna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forma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(por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ejemplo, al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trasmitidas)</a:t>
            </a:r>
            <a:endParaRPr sz="2000">
              <a:latin typeface="Arial MT"/>
              <a:cs typeface="Arial MT"/>
            </a:endParaRPr>
          </a:p>
          <a:p>
            <a:pPr marL="12700" marR="768350">
              <a:lnSpc>
                <a:spcPts val="2230"/>
              </a:lnSpc>
              <a:spcBef>
                <a:spcPts val="1150"/>
              </a:spcBef>
            </a:pP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Síntesis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de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sonido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creación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modificación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moldear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espectros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 formas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onda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lograr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efecto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auditivo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buscado.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Efectos de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audio: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chorus,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flanger,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phaser,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reverb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2466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603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67284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3853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654050"/>
            <a:ext cx="7129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32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32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6710" y="1732279"/>
            <a:ext cx="4300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Representación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magnitud</a:t>
            </a:r>
            <a:r>
              <a:rPr sz="2000" b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y</a:t>
            </a:r>
            <a:r>
              <a:rPr sz="2000" b="1" spc="-4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fase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87" y="2899316"/>
            <a:ext cx="4605807" cy="37210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5023" y="2858369"/>
            <a:ext cx="4608588" cy="37666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19" y="654050"/>
            <a:ext cx="7129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32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32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9390" y="1732279"/>
            <a:ext cx="2058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Relleno</a:t>
            </a:r>
            <a:r>
              <a:rPr sz="2000" b="1" spc="-3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ceros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9066" y="2858369"/>
            <a:ext cx="4608164" cy="37666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005" y="2858369"/>
            <a:ext cx="4605378" cy="37666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173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2279"/>
            <a:ext cx="8636635" cy="1893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18110">
              <a:lnSpc>
                <a:spcPts val="2230"/>
              </a:lnSpc>
              <a:spcBef>
                <a:spcPts val="315"/>
              </a:spcBef>
            </a:pPr>
            <a:r>
              <a:rPr sz="2000" spc="-50" dirty="0">
                <a:solidFill>
                  <a:srgbClr val="131211"/>
                </a:solidFill>
                <a:latin typeface="Arial MT"/>
                <a:cs typeface="Arial MT"/>
              </a:rPr>
              <a:t>Todos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tipos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selección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frecuencias (pasalto,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pasabanda y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suprimebanda)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pueden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diseñarse 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pasabajos.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93100"/>
              </a:lnSpc>
              <a:spcBef>
                <a:spcPts val="1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Hay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concentrarse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solo 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técnicas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diseño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pasabajos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 cumplan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requerimientos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exigidos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por la aplicación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(ripple,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roll-off,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retardo).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otras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variantes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selectores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frecuencias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diseñados a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pasabajos,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tendrán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mismas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características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calidad.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53110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Diseño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Pasa-bajos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8420" y="1732279"/>
            <a:ext cx="233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Inversión</a:t>
            </a:r>
            <a:r>
              <a:rPr sz="2000" b="1" spc="-9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6929"/>
            <a:ext cx="10079990" cy="54495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420" y="1732279"/>
            <a:ext cx="233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Inversión</a:t>
            </a:r>
            <a:r>
              <a:rPr sz="2000" b="1" spc="-9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55" y="2159000"/>
            <a:ext cx="4312895" cy="3165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424" y="5400040"/>
            <a:ext cx="4379096" cy="15784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45250" y="2482850"/>
            <a:ext cx="2046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paralelo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8824" y="3820868"/>
            <a:ext cx="3907603" cy="7644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7979" y="6010482"/>
            <a:ext cx="2442044" cy="3765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51319" y="3202940"/>
            <a:ext cx="143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678930" y="5363209"/>
            <a:ext cx="1581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7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420" y="1732279"/>
            <a:ext cx="2339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Inversión</a:t>
            </a:r>
            <a:r>
              <a:rPr sz="2000" b="1" spc="-9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6771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2590800"/>
            <a:ext cx="8646795" cy="36029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26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motivación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inversión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espectral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proviene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observar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resta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entre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señal original y la señal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filtrada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pasabajos,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contiene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solo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componentes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altos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frecuencia. Por lo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tanto,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procedimiento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 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pasa-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alto.</a:t>
            </a:r>
            <a:endParaRPr sz="2000">
              <a:latin typeface="Arial MT"/>
              <a:cs typeface="Arial MT"/>
            </a:endParaRPr>
          </a:p>
          <a:p>
            <a:pPr marL="12700" marR="781050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espectro se 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vuelta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arriba hacia abajo, cambiando las bandas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pasantes en bandas atenuadas y las bandas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atenuadas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bandas 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pasantes.</a:t>
            </a:r>
            <a:endParaRPr sz="2000">
              <a:latin typeface="Arial MT"/>
              <a:cs typeface="Arial MT"/>
            </a:endParaRPr>
          </a:p>
          <a:p>
            <a:pPr marL="12700" marR="1585595">
              <a:lnSpc>
                <a:spcPts val="2230"/>
              </a:lnSpc>
              <a:spcBef>
                <a:spcPts val="115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Cambia pasabajos 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pasaaltos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 viceversa, y pasabandas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suprimebandas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viceversa.</a:t>
            </a:r>
            <a:endParaRPr sz="2000">
              <a:latin typeface="Arial MT"/>
              <a:cs typeface="Arial MT"/>
            </a:endParaRPr>
          </a:p>
          <a:p>
            <a:pPr marL="12700" marR="539115">
              <a:lnSpc>
                <a:spcPts val="2240"/>
              </a:lnSpc>
              <a:spcBef>
                <a:spcPts val="114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frecuencia de corte 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pasa-altos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misma 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pasa-bajos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original.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9560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9517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6654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32279"/>
            <a:ext cx="8916035" cy="246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Inversión</a:t>
            </a:r>
            <a:r>
              <a:rPr sz="2000" b="1" spc="-5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12700" marR="5080" algn="just">
              <a:lnSpc>
                <a:spcPct val="93100"/>
              </a:lnSpc>
            </a:pP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Restricción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 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fase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 la banda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pasante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pasa-bajos debe ser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igual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fase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misma región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 del pasa-todo.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caso contrario, no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puede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efectuar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resta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componentes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espectrales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 muestra.</a:t>
            </a:r>
            <a:endParaRPr sz="2000">
              <a:latin typeface="Arial MT"/>
              <a:cs typeface="Arial MT"/>
            </a:endParaRPr>
          </a:p>
          <a:p>
            <a:pPr marL="12700" marR="388620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otras palabras, 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pasa-bajos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debe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 de fase nula 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lineal.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Eso se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logra haciendo que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respuesta 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simétrica.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Diseño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Pasa-bajos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8890" y="1732279"/>
            <a:ext cx="2440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Reversión</a:t>
            </a:r>
            <a:r>
              <a:rPr sz="2000" b="1" spc="-7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6929"/>
            <a:ext cx="10079990" cy="54495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9450" y="1223009"/>
            <a:ext cx="61747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Reversión</a:t>
            </a:r>
            <a:r>
              <a:rPr sz="2000" b="1" spc="-3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Propiedad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desplazamiento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DFT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9910" y="4072890"/>
            <a:ext cx="3716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Reversión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eje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773" y="2377668"/>
            <a:ext cx="5113507" cy="14553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312" y="4721023"/>
            <a:ext cx="3955121" cy="21936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Diseño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32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Pasa-bajos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8890" y="1732279"/>
            <a:ext cx="2440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Reversión</a:t>
            </a:r>
            <a:r>
              <a:rPr sz="2000" b="1" spc="-7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8200"/>
            <a:ext cx="10079990" cy="5448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8542655" cy="11671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30226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Separación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i="1" spc="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señales</a:t>
            </a:r>
            <a:r>
              <a:rPr sz="2000" i="1" spc="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que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fueron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combinadas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desafortunadamente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(ruido,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interferencias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provenientes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otros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sistema)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48" y="2760967"/>
            <a:ext cx="7349450" cy="42995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284" y="2604839"/>
            <a:ext cx="7590187" cy="4441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02379" y="1607819"/>
            <a:ext cx="2472055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Reversión</a:t>
            </a:r>
            <a:r>
              <a:rPr sz="2000" b="1" spc="-9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Deducción</a:t>
            </a:r>
            <a:r>
              <a:rPr sz="2000" spc="-5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alternativa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654050"/>
            <a:ext cx="5385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Pasa-bajos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8890" y="1732279"/>
            <a:ext cx="2440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Reversión</a:t>
            </a:r>
            <a:r>
              <a:rPr sz="2000" b="1" spc="-7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espectral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6771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2590800"/>
            <a:ext cx="7849234" cy="13271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142240">
              <a:lnSpc>
                <a:spcPts val="2240"/>
              </a:lnSpc>
              <a:spcBef>
                <a:spcPts val="30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espectro de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 se desplaza circularmente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N/2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Equivalentemente, el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espectro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 da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vuelta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izquierda a derecha.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115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corte 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pasaaltos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es</a:t>
            </a:r>
            <a:r>
              <a:rPr sz="2000" spc="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pi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–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la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frecuencia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de corte del </a:t>
            </a:r>
            <a:r>
              <a:rPr sz="2000" i="1" spc="-54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pasabajos.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38962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654050"/>
            <a:ext cx="41675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Pasa-banda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0860" y="1732279"/>
            <a:ext cx="5244465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Pasa-bajos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y</a:t>
            </a:r>
            <a:r>
              <a:rPr sz="2000" b="1" spc="-5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pasa-altos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2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serie</a:t>
            </a:r>
            <a:endParaRPr sz="2000">
              <a:latin typeface="Arial"/>
              <a:cs typeface="Arial"/>
            </a:endParaRPr>
          </a:p>
          <a:p>
            <a:pPr marL="3693160" marR="5080" indent="-129539">
              <a:lnSpc>
                <a:spcPct val="236300"/>
              </a:lnSpc>
              <a:spcBef>
                <a:spcPts val="23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spc="-6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serie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8930" y="5363209"/>
            <a:ext cx="1581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7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883" y="2607843"/>
            <a:ext cx="4624503" cy="1531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80" y="4809490"/>
            <a:ext cx="4697675" cy="16828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4077" y="6081123"/>
            <a:ext cx="2875192" cy="3472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2064" y="3947394"/>
            <a:ext cx="3720465" cy="7994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654050"/>
            <a:ext cx="41675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Pasa-banda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289" y="1785207"/>
            <a:ext cx="8254796" cy="48702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0" y="654050"/>
            <a:ext cx="4685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Diseño</a:t>
            </a:r>
            <a:r>
              <a:rPr sz="3200" spc="-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3200" spc="-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suprime-banda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139" y="2380790"/>
            <a:ext cx="4192930" cy="28671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8464" y="5515764"/>
            <a:ext cx="4537923" cy="15292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80360" y="1732279"/>
            <a:ext cx="4314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Pasa-bajos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 y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pasa-altos </a:t>
            </a:r>
            <a:r>
              <a:rPr sz="2000" b="1" dirty="0">
                <a:solidFill>
                  <a:srgbClr val="131211"/>
                </a:solidFill>
                <a:latin typeface="Arial"/>
                <a:cs typeface="Arial"/>
              </a:rPr>
              <a:t>en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 paralelo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654050"/>
            <a:ext cx="4685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Diseño</a:t>
            </a:r>
            <a:r>
              <a:rPr spc="-4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suprime-banda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289" y="1785207"/>
            <a:ext cx="8228756" cy="48702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889" y="654050"/>
            <a:ext cx="3958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Clasificación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40" dirty="0"/>
              <a:t> </a:t>
            </a:r>
            <a:r>
              <a:rPr spc="-5" dirty="0"/>
              <a:t>filtros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83" y="2218689"/>
            <a:ext cx="8684969" cy="304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93040">
              <a:lnSpc>
                <a:spcPts val="3590"/>
              </a:lnSpc>
              <a:spcBef>
                <a:spcPts val="425"/>
              </a:spcBef>
            </a:pPr>
            <a:r>
              <a:rPr spc="-5" dirty="0"/>
              <a:t>Filtros </a:t>
            </a:r>
            <a:r>
              <a:rPr dirty="0"/>
              <a:t>de </a:t>
            </a:r>
            <a:r>
              <a:rPr spc="5" dirty="0"/>
              <a:t> </a:t>
            </a:r>
            <a:r>
              <a:rPr spc="-5" dirty="0"/>
              <a:t>media</a:t>
            </a:r>
            <a:r>
              <a:rPr spc="-65" dirty="0"/>
              <a:t> </a:t>
            </a:r>
            <a:r>
              <a:rPr spc="-5" dirty="0"/>
              <a:t>móvil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389" y="654050"/>
            <a:ext cx="5860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20" dirty="0"/>
              <a:t> </a:t>
            </a:r>
            <a:r>
              <a:rPr dirty="0"/>
              <a:t>por</a:t>
            </a:r>
            <a:r>
              <a:rPr spc="-20" dirty="0"/>
              <a:t> </a:t>
            </a:r>
            <a:r>
              <a:rPr dirty="0"/>
              <a:t>convolución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32279"/>
            <a:ext cx="887158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un filtro de media móvil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largo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, la salida actual consiste en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promedio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últimas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3531870"/>
            <a:ext cx="8725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cálculo 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n=80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salida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largo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M=5.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4873" y="4252690"/>
            <a:ext cx="4785223" cy="5420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4644" y="2523057"/>
            <a:ext cx="2611286" cy="8176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479" y="654050"/>
            <a:ext cx="3915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25" dirty="0"/>
              <a:t> </a:t>
            </a:r>
            <a:r>
              <a:rPr dirty="0"/>
              <a:t>al</a:t>
            </a:r>
            <a:r>
              <a:rPr spc="-35" dirty="0"/>
              <a:t> </a:t>
            </a:r>
            <a:r>
              <a:rPr spc="-5" dirty="0"/>
              <a:t>impulso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72870"/>
            <a:ext cx="3880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media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2843529"/>
            <a:ext cx="6943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al impulso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h[n]</a:t>
            </a:r>
            <a:r>
              <a:rPr sz="2000" i="1" spc="-1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(convolución):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757" y="1850491"/>
            <a:ext cx="4624873" cy="755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7353" y="3316728"/>
            <a:ext cx="3565347" cy="80210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8347075" cy="11671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10668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Recuperación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señales distorsionadas</a:t>
            </a:r>
            <a:r>
              <a:rPr sz="2000" i="1" spc="5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alguna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forma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(por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ejemplo, al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trasmitidas)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48" y="2760967"/>
            <a:ext cx="7349450" cy="42995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233" y="4831621"/>
            <a:ext cx="4158074" cy="2444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479" y="654050"/>
            <a:ext cx="3915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25" dirty="0"/>
              <a:t> </a:t>
            </a:r>
            <a:r>
              <a:rPr dirty="0"/>
              <a:t>al</a:t>
            </a:r>
            <a:r>
              <a:rPr spc="-35" dirty="0"/>
              <a:t> </a:t>
            </a:r>
            <a:r>
              <a:rPr spc="-5" dirty="0"/>
              <a:t>impulso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050" y="4427220"/>
            <a:ext cx="7212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Por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tanto,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media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874" y="5512114"/>
            <a:ext cx="3904046" cy="9564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050" y="1372870"/>
            <a:ext cx="38817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media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050" y="2843529"/>
            <a:ext cx="6943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h[n]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(convolución):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5757" y="1850491"/>
            <a:ext cx="4624873" cy="7559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8623" y="3316728"/>
            <a:ext cx="3565347" cy="8021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479" y="654050"/>
            <a:ext cx="3915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25" dirty="0"/>
              <a:t> </a:t>
            </a:r>
            <a:r>
              <a:rPr dirty="0"/>
              <a:t>al</a:t>
            </a:r>
            <a:r>
              <a:rPr spc="-35" dirty="0"/>
              <a:t> </a:t>
            </a:r>
            <a:r>
              <a:rPr spc="-5" dirty="0"/>
              <a:t>impulso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372870"/>
            <a:ext cx="4872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Planteo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alternativo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(promediado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simétrico):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2843529"/>
            <a:ext cx="865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Ejemplo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cálculo 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muestra</a:t>
            </a:r>
            <a:r>
              <a:rPr sz="2000" spc="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n=80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salida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un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largo</a:t>
            </a:r>
            <a:r>
              <a:rPr sz="2000" spc="3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M=5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050" y="4462779"/>
            <a:ext cx="4636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impulso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este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caso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87" y="3537197"/>
            <a:ext cx="4453187" cy="5034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9474" y="1858503"/>
            <a:ext cx="3246352" cy="8211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338" y="5552550"/>
            <a:ext cx="4459990" cy="9870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8233" y="4831621"/>
            <a:ext cx="4158074" cy="24446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210" y="654050"/>
            <a:ext cx="3917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40" dirty="0"/>
              <a:t> </a:t>
            </a:r>
            <a:r>
              <a:rPr dirty="0"/>
              <a:t>al</a:t>
            </a:r>
            <a:r>
              <a:rPr spc="-50" dirty="0"/>
              <a:t> </a:t>
            </a:r>
            <a:r>
              <a:rPr dirty="0"/>
              <a:t>escalón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0310" y="6838950"/>
            <a:ext cx="5297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subida es</a:t>
            </a:r>
            <a:r>
              <a:rPr sz="2000" spc="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sobretiro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es nulo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19" y="1549235"/>
            <a:ext cx="8226662" cy="48734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220" y="3152184"/>
            <a:ext cx="6704657" cy="39031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139" y="654050"/>
            <a:ext cx="4526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Respuesta</a:t>
            </a:r>
            <a:r>
              <a:rPr spc="-45" dirty="0"/>
              <a:t> </a:t>
            </a:r>
            <a:r>
              <a:rPr spc="-5" dirty="0"/>
              <a:t>en</a:t>
            </a:r>
            <a:r>
              <a:rPr spc="-40" dirty="0"/>
              <a:t> </a:t>
            </a:r>
            <a:r>
              <a:rPr dirty="0"/>
              <a:t>frecuencia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060" y="1374854"/>
            <a:ext cx="2957777" cy="8109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7050" y="1546859"/>
            <a:ext cx="8725535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53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Seno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cardinal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discreto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</a:pP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Mal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 como pasa-bajos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(roll-off lento,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mala atenuación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banda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atenuada).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139" y="654050"/>
            <a:ext cx="4526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3200" spc="-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3200" spc="-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31211"/>
                </a:solidFill>
                <a:latin typeface="Arial MT"/>
                <a:cs typeface="Arial MT"/>
              </a:rPr>
              <a:t>frecuencia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8779" y="1295400"/>
            <a:ext cx="4283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respuesta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frecuencia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699" y="1749630"/>
            <a:ext cx="6656552" cy="55130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150" y="654050"/>
            <a:ext cx="5383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Implementación</a:t>
            </a:r>
            <a:r>
              <a:rPr spc="-10" dirty="0"/>
              <a:t> </a:t>
            </a:r>
            <a:r>
              <a:rPr dirty="0"/>
              <a:t>por</a:t>
            </a:r>
            <a:r>
              <a:rPr spc="-15" dirty="0"/>
              <a:t> </a:t>
            </a:r>
            <a:r>
              <a:rPr spc="-5" dirty="0"/>
              <a:t>recursión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32279"/>
            <a:ext cx="6943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Cálculo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dos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muestras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adyacentes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orden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M=7: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50" y="3712209"/>
            <a:ext cx="7629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puede calcular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y[81]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y[80]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realizando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menos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cuentas: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664" y="2389678"/>
            <a:ext cx="5817879" cy="10594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451" y="4340203"/>
            <a:ext cx="2749323" cy="4755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7050" y="5152390"/>
            <a:ext cx="6626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Ecuación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recurrencia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genérica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media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501" y="5832043"/>
            <a:ext cx="6100802" cy="64729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050" y="654050"/>
            <a:ext cx="394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Aplicación:</a:t>
            </a:r>
            <a:r>
              <a:rPr spc="-35" dirty="0"/>
              <a:t> </a:t>
            </a:r>
            <a:r>
              <a:rPr dirty="0"/>
              <a:t>suavizado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354" y="2160855"/>
            <a:ext cx="7596950" cy="4521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7050" y="1403350"/>
            <a:ext cx="6034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óptimo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para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eliminación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de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ruido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blanco.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36269" y="51612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119" y="5074920"/>
            <a:ext cx="3573145" cy="10439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amplitud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ruido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reduce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la raíz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cuadrada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subida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269" y="58737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379" y="654050"/>
            <a:ext cx="2470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</a:t>
            </a:r>
            <a:r>
              <a:rPr spc="-5" dirty="0"/>
              <a:t>n</a:t>
            </a:r>
            <a:r>
              <a:rPr spc="5" dirty="0"/>
              <a:t>c</a:t>
            </a:r>
            <a:r>
              <a:rPr spc="-5" dirty="0"/>
              <a:t>l</a:t>
            </a:r>
            <a:r>
              <a:rPr spc="5" dirty="0"/>
              <a:t>us</a:t>
            </a:r>
            <a:r>
              <a:rPr spc="-15" dirty="0"/>
              <a:t>i</a:t>
            </a:r>
            <a:r>
              <a:rPr spc="5" dirty="0"/>
              <a:t>one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490" y="1732279"/>
            <a:ext cx="4530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Características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media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267715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2465070"/>
            <a:ext cx="8463915" cy="2028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465">
              <a:lnSpc>
                <a:spcPct val="141200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La salida actual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promedio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las últimas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 muestras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 la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entrada.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Su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 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óptimo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para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eliminar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ruido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blanco.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filtro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mas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veloz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gracias 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su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implementación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recurrencia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(2 sumas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y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multiplicación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en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cada paso).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Pobre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desempeño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como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pasa-bajos.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1064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535679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424815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8120" y="654050"/>
            <a:ext cx="2060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Bibliografía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1737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32279"/>
            <a:ext cx="862520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Smith, 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S.W.,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“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The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Scientist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&amp;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Engineer's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Guide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to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Digital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Signal</a:t>
            </a:r>
            <a:r>
              <a:rPr sz="2000" i="1" spc="-1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Processing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”,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1997,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California</a:t>
            </a:r>
            <a:r>
              <a:rPr sz="2000" spc="-3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Technical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Pub.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869" y="2476500"/>
            <a:ext cx="13144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80" dirty="0">
                <a:solidFill>
                  <a:srgbClr val="131211"/>
                </a:solidFill>
                <a:latin typeface="Trebuchet MS"/>
                <a:cs typeface="Trebuchet MS"/>
              </a:rPr>
              <a:t>–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spc="280" dirty="0">
                <a:solidFill>
                  <a:srgbClr val="131211"/>
                </a:solidFill>
                <a:latin typeface="Trebuchet MS"/>
                <a:cs typeface="Trebuchet MS"/>
              </a:rPr>
              <a:t>–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6889" y="2358390"/>
            <a:ext cx="4730115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0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Cap. 14: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Introducción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a los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digitales </a:t>
            </a:r>
            <a:r>
              <a:rPr sz="2000" spc="-54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Cap.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15: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de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media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móvil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370459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3619500"/>
            <a:ext cx="8374380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Smith,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Julius, “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Introduction to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Digital Filters with Audio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Applications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”, 2007, </a:t>
            </a:r>
            <a:r>
              <a:rPr sz="2000" spc="-55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W3K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Publishing.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9869" y="4363720"/>
            <a:ext cx="131445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80" dirty="0">
                <a:solidFill>
                  <a:srgbClr val="131211"/>
                </a:solidFill>
                <a:latin typeface="Trebuchet MS"/>
                <a:cs typeface="Trebuchet MS"/>
              </a:rPr>
              <a:t>–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00" spc="280" dirty="0">
                <a:solidFill>
                  <a:srgbClr val="131211"/>
                </a:solidFill>
                <a:latin typeface="Trebuchet MS"/>
                <a:cs typeface="Trebuchet MS"/>
              </a:rPr>
              <a:t>–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500" spc="280" dirty="0">
                <a:solidFill>
                  <a:srgbClr val="131211"/>
                </a:solidFill>
                <a:latin typeface="Trebuchet MS"/>
                <a:cs typeface="Trebuchet MS"/>
              </a:rPr>
              <a:t>–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6889" y="4245610"/>
            <a:ext cx="5791835" cy="11988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Cap.</a:t>
            </a:r>
            <a:r>
              <a:rPr sz="2000" spc="-2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1: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El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pasabajos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mas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simple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28299"/>
              </a:lnSpc>
            </a:pP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Cap. 4: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lineales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invariantes en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el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tiempo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Cap.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5:</a:t>
            </a:r>
            <a:r>
              <a:rPr sz="2000" spc="-2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Representaciones en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el dominio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tiempo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8347075" cy="116713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10668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Recuperación 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señales distorsionadas</a:t>
            </a:r>
            <a:r>
              <a:rPr sz="2000" i="1" spc="50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alguna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forma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(por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ejemplo, al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ser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trasmitidas)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48" y="2760967"/>
            <a:ext cx="7349450" cy="42995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289" y="1248410"/>
            <a:ext cx="8654415" cy="16776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413384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30"/>
              </a:lnSpc>
              <a:spcBef>
                <a:spcPts val="1195"/>
              </a:spcBef>
            </a:pP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Síntesis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 de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sonido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-1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creación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señales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con espectros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complejos 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partir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del </a:t>
            </a:r>
            <a:r>
              <a:rPr sz="2000" spc="-54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fitrado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señales simples con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filtros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simples.</a:t>
            </a:r>
            <a:endParaRPr sz="2000">
              <a:latin typeface="Arial MT"/>
              <a:cs typeface="Arial MT"/>
            </a:endParaRPr>
          </a:p>
          <a:p>
            <a:pPr marR="271145" algn="ctr">
              <a:lnSpc>
                <a:spcPct val="100000"/>
              </a:lnSpc>
              <a:spcBef>
                <a:spcPts val="1575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Ejemplo:</a:t>
            </a:r>
            <a:r>
              <a:rPr sz="2000" b="1" spc="-3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Filtro</a:t>
            </a:r>
            <a:r>
              <a:rPr sz="2000" b="1" spc="-2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peine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371" y="4730021"/>
            <a:ext cx="6039925" cy="2469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4170" y="3311350"/>
            <a:ext cx="4479289" cy="8948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653" y="3742472"/>
            <a:ext cx="5741813" cy="33984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679" y="654050"/>
            <a:ext cx="2240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3289" y="1248410"/>
            <a:ext cx="8152765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80010" algn="ctr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131211"/>
                </a:solidFill>
                <a:latin typeface="Arial"/>
                <a:cs typeface="Arial"/>
              </a:rPr>
              <a:t>Aplicaciones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Síntesis</a:t>
            </a:r>
            <a:r>
              <a:rPr sz="2000" i="1" spc="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de</a:t>
            </a:r>
            <a:r>
              <a:rPr sz="2000" i="1" spc="-5" dirty="0">
                <a:solidFill>
                  <a:srgbClr val="131211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31211"/>
                </a:solidFill>
                <a:latin typeface="Arial"/>
                <a:cs typeface="Arial"/>
              </a:rPr>
              <a:t>sonido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:</a:t>
            </a:r>
            <a:r>
              <a:rPr sz="2000" spc="-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síntesis</a:t>
            </a:r>
            <a:r>
              <a:rPr sz="2000" spc="10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cuerda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pulsada a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partir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de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31211"/>
                </a:solidFill>
                <a:latin typeface="Arial MT"/>
                <a:cs typeface="Arial MT"/>
              </a:rPr>
              <a:t>un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filtro</a:t>
            </a:r>
            <a:r>
              <a:rPr sz="2000" spc="5" dirty="0">
                <a:solidFill>
                  <a:srgbClr val="131211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31211"/>
                </a:solidFill>
                <a:latin typeface="Arial MT"/>
                <a:cs typeface="Arial MT"/>
              </a:rPr>
              <a:t>peine.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1887220"/>
            <a:ext cx="1168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0" dirty="0">
                <a:solidFill>
                  <a:srgbClr val="131211"/>
                </a:solidFill>
                <a:latin typeface="Trebuchet MS"/>
                <a:cs typeface="Trebuchet MS"/>
              </a:rPr>
              <a:t>●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7679" y="2215076"/>
            <a:ext cx="4234180" cy="1359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078220" y="7440562"/>
            <a:ext cx="4010025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2816</Words>
  <Application>Microsoft Office PowerPoint</Application>
  <PresentationFormat>Custom</PresentationFormat>
  <Paragraphs>350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Arial MT</vt:lpstr>
      <vt:lpstr>Calibri</vt:lpstr>
      <vt:lpstr>Gill Sans MT</vt:lpstr>
      <vt:lpstr>Times New Roman</vt:lpstr>
      <vt:lpstr>Trebuchet MS</vt:lpstr>
      <vt:lpstr>Office Theme</vt:lpstr>
      <vt:lpstr>PowerPoint Presentation</vt:lpstr>
      <vt:lpstr>Temas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Alto desempeño de filtros digitales</vt:lpstr>
      <vt:lpstr>Alto desempeño de filtros digitales</vt:lpstr>
      <vt:lpstr>Caracterización de un filtro</vt:lpstr>
      <vt:lpstr>Caracterización de un filtro</vt:lpstr>
      <vt:lpstr>Caracterización de un filtro</vt:lpstr>
      <vt:lpstr>Caracterización de un filtro</vt:lpstr>
      <vt:lpstr>Caracterización de un filtro</vt:lpstr>
      <vt:lpstr>Caracterización de un filtro</vt:lpstr>
      <vt:lpstr>Caracterización de un filtro</vt:lpstr>
      <vt:lpstr>Implementación de un filtro</vt:lpstr>
      <vt:lpstr>Implementación de un filtro</vt:lpstr>
      <vt:lpstr>Implementación de un filtro</vt:lpstr>
      <vt:lpstr>Implementación de un filtro</vt:lpstr>
      <vt:lpstr>Implementación de un filtro</vt:lpstr>
      <vt:lpstr>Implementación de un filtro</vt:lpstr>
      <vt:lpstr>Implementación de un filtro</vt:lpstr>
      <vt:lpstr>Causalidad</vt:lpstr>
      <vt:lpstr>Causalidad</vt:lpstr>
      <vt:lpstr>Causalidad</vt:lpstr>
      <vt:lpstr>Estabilidad</vt:lpstr>
      <vt:lpstr>Información contenida en las señales</vt:lpstr>
      <vt:lpstr>Parámetros en el dominio del tiempo</vt:lpstr>
      <vt:lpstr>Parámetros en el dominio del tiempo</vt:lpstr>
      <vt:lpstr>Respuesta en frecuencia</vt:lpstr>
      <vt:lpstr>Respuesta en frecuencia</vt:lpstr>
      <vt:lpstr>Parámetros en el dominio de la frecuencia</vt:lpstr>
      <vt:lpstr>Parámetros en el dominio de la frecuencia</vt:lpstr>
      <vt:lpstr>PowerPoint Presentation</vt:lpstr>
      <vt:lpstr>PowerPoint Presentation</vt:lpstr>
      <vt:lpstr>PowerPoint Presentation</vt:lpstr>
      <vt:lpstr>PowerPoint Presentation</vt:lpstr>
      <vt:lpstr>Diseño a partir de Pasa-bajos</vt:lpstr>
      <vt:lpstr>PowerPoint Presentation</vt:lpstr>
      <vt:lpstr>Diseño a partir de Pasa-bajos</vt:lpstr>
      <vt:lpstr>Diseño a partir de Pasa-bajos</vt:lpstr>
      <vt:lpstr>Diseño a partir de Pasa-bajos</vt:lpstr>
      <vt:lpstr>PowerPoint Presentation</vt:lpstr>
      <vt:lpstr>Diseño a partir de Pasa-bajos</vt:lpstr>
      <vt:lpstr>PowerPoint Presentation</vt:lpstr>
      <vt:lpstr>Diseño a partir de Pasa-bajos</vt:lpstr>
      <vt:lpstr>Diseño a partir de Pasa-bajos</vt:lpstr>
      <vt:lpstr>Diseño de Pasa-banda</vt:lpstr>
      <vt:lpstr>Diseño de Pasa-banda</vt:lpstr>
      <vt:lpstr>PowerPoint Presentation</vt:lpstr>
      <vt:lpstr>Diseño de suprime-banda</vt:lpstr>
      <vt:lpstr>Clasificación de filtros</vt:lpstr>
      <vt:lpstr>Filtros de  media móvil</vt:lpstr>
      <vt:lpstr>Implementación por convolución</vt:lpstr>
      <vt:lpstr>Respuesta al impulso</vt:lpstr>
      <vt:lpstr>Respuesta al impulso</vt:lpstr>
      <vt:lpstr>Respuesta al impulso</vt:lpstr>
      <vt:lpstr>Respuesta al escalón</vt:lpstr>
      <vt:lpstr>Respuesta en frecuencia</vt:lpstr>
      <vt:lpstr>PowerPoint Presentation</vt:lpstr>
      <vt:lpstr>Implementación por recursión</vt:lpstr>
      <vt:lpstr>Aplicación: suavizado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 Filtros Digitales</dc:title>
  <cp:lastModifiedBy>José Ramon Iglesias Gamarra</cp:lastModifiedBy>
  <cp:revision>2</cp:revision>
  <dcterms:created xsi:type="dcterms:W3CDTF">2023-05-11T14:24:43Z</dcterms:created>
  <dcterms:modified xsi:type="dcterms:W3CDTF">2023-05-11T14:28:34Z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2011-10-20T00:00:00Z</vt:filetime>
  </property>
  <property fmtid="{D5CDD505-2E9C-101B-9397-08002B2CF9AE}" pid="3" name="Creator">
    <vt:lpwstr>Impress</vt:lpwstr>
  </property>
  <property fmtid="{D5CDD505-2E9C-101B-9397-08002B2CF9AE}" pid="4" name="LastSaved">
    <vt:filetime>2011-10-20T00:00:00Z</vt:filetime>
  </property>
</Properties>
</file>