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  <p:sldMasterId id="2147483686" r:id="rId2"/>
    <p:sldMasterId id="2147483687" r:id="rId3"/>
  </p:sldMasterIdLst>
  <p:notesMasterIdLst>
    <p:notesMasterId r:id="rId36"/>
  </p:notesMasterIdLst>
  <p:sldIdLst>
    <p:sldId id="322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</p:sldIdLst>
  <p:sldSz cx="9144000" cy="5143500" type="screen16x9"/>
  <p:notesSz cx="6858000" cy="9144000"/>
  <p:embeddedFontLst>
    <p:embeddedFont>
      <p:font typeface="Alfa Slab One" panose="020B0604020202020204" charset="0"/>
      <p:regular r:id="rId37"/>
    </p:embeddedFont>
    <p:embeddedFont>
      <p:font typeface="Gill Sans MT" panose="020B0502020104020203" pitchFamily="34" charset="0"/>
      <p:regular r:id="rId38"/>
      <p:bold r:id="rId39"/>
      <p:italic r:id="rId40"/>
      <p:boldItalic r:id="rId41"/>
    </p:embeddedFont>
    <p:embeddedFont>
      <p:font typeface="Proxima Nova" panose="020B0604020202020204" charset="0"/>
      <p:regular r:id="rId42"/>
      <p:bold r:id="rId43"/>
      <p:italic r:id="rId44"/>
      <p:boldItalic r:id="rId45"/>
    </p:embeddedFont>
    <p:embeddedFont>
      <p:font typeface="Raleway" pitchFamily="2" charset="0"/>
      <p:regular r:id="rId46"/>
      <p:bold r:id="rId47"/>
      <p:italic r:id="rId48"/>
      <p:boldItalic r:id="rId49"/>
    </p:embeddedFont>
    <p:embeddedFont>
      <p:font typeface="Trebuchet MS" panose="020B0603020202020204" pitchFamily="34" charset="0"/>
      <p:regular r:id="rId50"/>
      <p:bold r:id="rId51"/>
      <p:italic r:id="rId52"/>
      <p:boldItalic r:id="rId5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96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font" Target="fonts/font3.fntdata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font" Target="fonts/font6.fntdata"/><Relationship Id="rId47" Type="http://schemas.openxmlformats.org/officeDocument/2006/relationships/font" Target="fonts/font11.fntdata"/><Relationship Id="rId50" Type="http://schemas.openxmlformats.org/officeDocument/2006/relationships/font" Target="fonts/font14.fntdata"/><Relationship Id="rId55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3" Type="http://schemas.openxmlformats.org/officeDocument/2006/relationships/font" Target="fonts/font17.fntdata"/><Relationship Id="rId5" Type="http://schemas.openxmlformats.org/officeDocument/2006/relationships/slide" Target="slides/slide2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font" Target="fonts/font7.fntdata"/><Relationship Id="rId48" Type="http://schemas.openxmlformats.org/officeDocument/2006/relationships/font" Target="fonts/font12.fntdata"/><Relationship Id="rId56" Type="http://schemas.openxmlformats.org/officeDocument/2006/relationships/theme" Target="theme/theme1.xml"/><Relationship Id="rId8" Type="http://schemas.openxmlformats.org/officeDocument/2006/relationships/slide" Target="slides/slide5.xml"/><Relationship Id="rId51" Type="http://schemas.openxmlformats.org/officeDocument/2006/relationships/font" Target="fonts/font15.fntdata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font" Target="fonts/font2.fntdata"/><Relationship Id="rId46" Type="http://schemas.openxmlformats.org/officeDocument/2006/relationships/font" Target="fonts/font10.fntdata"/><Relationship Id="rId20" Type="http://schemas.openxmlformats.org/officeDocument/2006/relationships/slide" Target="slides/slide17.xml"/><Relationship Id="rId41" Type="http://schemas.openxmlformats.org/officeDocument/2006/relationships/font" Target="fonts/font5.fntdata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notesMaster" Target="notesMasters/notesMaster1.xml"/><Relationship Id="rId49" Type="http://schemas.openxmlformats.org/officeDocument/2006/relationships/font" Target="fonts/font13.fntdata"/><Relationship Id="rId57" Type="http://schemas.openxmlformats.org/officeDocument/2006/relationships/tableStyles" Target="tableStyles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font" Target="fonts/font8.fntdata"/><Relationship Id="rId52" Type="http://schemas.openxmlformats.org/officeDocument/2006/relationships/font" Target="fonts/font1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5f114b47f1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g5f114b47f1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5f114b47f1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g5f114b47f1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5f114b47f1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g5f114b47f1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5f114b47f1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g5f114b47f1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5f114b47f1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g5f114b47f1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5f114b47f1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g5f114b47f1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f114b47f1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g5f114b47f1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5f114b47f1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g5f114b47f1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5f114b47f1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g5f114b47f1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96a5319b0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96a5319b0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96a5319b0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96a5319b01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96a5319b0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g96a5319b0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5f114b47f1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g5f114b47f1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5f114b47f1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g5f114b47f1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5f114b47f1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g5f114b47f1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5f114b47f1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g5f114b47f1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5f114b47f1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g5f114b47f1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5f114b47f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5f114b47f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5f114b47f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g5f114b47f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13ef1f2a3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g13ef1f2a3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5f114b47f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5f114b47f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5f114b47f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5f114b47f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5f114b47f1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5f114b47f1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f2b64a7b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f2b64a7b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5f114b47f1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5f114b47f1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414000" y="221400"/>
            <a:ext cx="8163000" cy="81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/>
          </p:nvPr>
        </p:nvSpPr>
        <p:spPr>
          <a:xfrm>
            <a:off x="414000" y="221400"/>
            <a:ext cx="8163000" cy="81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2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>
            <a:spLocks noGrp="1"/>
          </p:cNvSpPr>
          <p:nvPr>
            <p:ph type="title"/>
          </p:nvPr>
        </p:nvSpPr>
        <p:spPr>
          <a:xfrm>
            <a:off x="414000" y="221400"/>
            <a:ext cx="8163000" cy="81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2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4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14000" y="221400"/>
            <a:ext cx="8163000" cy="81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2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body" idx="3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4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5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6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414000" y="221400"/>
            <a:ext cx="8163000" cy="81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>
            <a:spLocks noGrp="1"/>
          </p:cNvSpPr>
          <p:nvPr>
            <p:ph type="title"/>
          </p:nvPr>
        </p:nvSpPr>
        <p:spPr>
          <a:xfrm>
            <a:off x="414000" y="221400"/>
            <a:ext cx="8163000" cy="81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subTitle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>
            <a:spLocks noGrp="1"/>
          </p:cNvSpPr>
          <p:nvPr>
            <p:ph type="title"/>
          </p:nvPr>
        </p:nvSpPr>
        <p:spPr>
          <a:xfrm>
            <a:off x="414000" y="221400"/>
            <a:ext cx="8163000" cy="81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9"/>
          <p:cNvSpPr txBox="1">
            <a:spLocks noGrp="1"/>
          </p:cNvSpPr>
          <p:nvPr>
            <p:ph type="title"/>
          </p:nvPr>
        </p:nvSpPr>
        <p:spPr>
          <a:xfrm>
            <a:off x="414000" y="221400"/>
            <a:ext cx="8163000" cy="81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>
            <a:spLocks noGrp="1"/>
          </p:cNvSpPr>
          <p:nvPr>
            <p:ph type="subTitle" idx="1"/>
          </p:nvPr>
        </p:nvSpPr>
        <p:spPr>
          <a:xfrm>
            <a:off x="414000" y="221400"/>
            <a:ext cx="8163000" cy="378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 txBox="1">
            <a:spLocks noGrp="1"/>
          </p:cNvSpPr>
          <p:nvPr>
            <p:ph type="title"/>
          </p:nvPr>
        </p:nvSpPr>
        <p:spPr>
          <a:xfrm>
            <a:off x="414000" y="221400"/>
            <a:ext cx="8163000" cy="81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2"/>
          <p:cNvSpPr txBox="1">
            <a:spLocks noGrp="1"/>
          </p:cNvSpPr>
          <p:nvPr>
            <p:ph type="title"/>
          </p:nvPr>
        </p:nvSpPr>
        <p:spPr>
          <a:xfrm>
            <a:off x="414000" y="221400"/>
            <a:ext cx="8163000" cy="81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2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2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body" idx="3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>
            <a:spLocks noGrp="1"/>
          </p:cNvSpPr>
          <p:nvPr>
            <p:ph type="title"/>
          </p:nvPr>
        </p:nvSpPr>
        <p:spPr>
          <a:xfrm>
            <a:off x="414000" y="221400"/>
            <a:ext cx="8163000" cy="81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3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3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4"/>
          <p:cNvSpPr txBox="1">
            <a:spLocks noGrp="1"/>
          </p:cNvSpPr>
          <p:nvPr>
            <p:ph type="title"/>
          </p:nvPr>
        </p:nvSpPr>
        <p:spPr>
          <a:xfrm>
            <a:off x="414000" y="221400"/>
            <a:ext cx="8163000" cy="81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4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4"/>
          <p:cNvSpPr txBox="1">
            <a:spLocks noGrp="1"/>
          </p:cNvSpPr>
          <p:nvPr>
            <p:ph type="body" idx="2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>
            <a:spLocks noGrp="1"/>
          </p:cNvSpPr>
          <p:nvPr>
            <p:ph type="title"/>
          </p:nvPr>
        </p:nvSpPr>
        <p:spPr>
          <a:xfrm>
            <a:off x="414000" y="221400"/>
            <a:ext cx="8163000" cy="81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5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5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5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5"/>
          <p:cNvSpPr txBox="1">
            <a:spLocks noGrp="1"/>
          </p:cNvSpPr>
          <p:nvPr>
            <p:ph type="body" idx="4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>
            <a:spLocks noGrp="1"/>
          </p:cNvSpPr>
          <p:nvPr>
            <p:ph type="title"/>
          </p:nvPr>
        </p:nvSpPr>
        <p:spPr>
          <a:xfrm>
            <a:off x="414000" y="221400"/>
            <a:ext cx="8163000" cy="81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6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6"/>
          <p:cNvSpPr txBox="1">
            <a:spLocks noGrp="1"/>
          </p:cNvSpPr>
          <p:nvPr>
            <p:ph type="body" idx="2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6"/>
          <p:cNvSpPr txBox="1">
            <a:spLocks noGrp="1"/>
          </p:cNvSpPr>
          <p:nvPr>
            <p:ph type="body" idx="3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6"/>
          <p:cNvSpPr txBox="1">
            <a:spLocks noGrp="1"/>
          </p:cNvSpPr>
          <p:nvPr>
            <p:ph type="body" idx="4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6"/>
          <p:cNvSpPr txBox="1">
            <a:spLocks noGrp="1"/>
          </p:cNvSpPr>
          <p:nvPr>
            <p:ph type="body" idx="5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6"/>
          <p:cNvSpPr txBox="1">
            <a:spLocks noGrp="1"/>
          </p:cNvSpPr>
          <p:nvPr>
            <p:ph type="body" idx="6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Font typeface="Raleway"/>
              <a:buNone/>
              <a:defRPr sz="3600" b="1"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Raleway"/>
              <a:buNone/>
              <a:defRPr sz="36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Raleway"/>
              <a:buNone/>
              <a:defRPr sz="36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Raleway"/>
              <a:buNone/>
              <a:defRPr sz="36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Raleway"/>
              <a:buNone/>
              <a:defRPr sz="36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Raleway"/>
              <a:buNone/>
              <a:defRPr sz="36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Raleway"/>
              <a:buNone/>
              <a:defRPr sz="36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Raleway"/>
              <a:buNone/>
              <a:defRPr sz="36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Raleway"/>
              <a:buNone/>
              <a:defRPr sz="36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14" name="Google Shape;114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0"/>
          <p:cNvSpPr txBox="1">
            <a:spLocks noGrp="1"/>
          </p:cNvSpPr>
          <p:nvPr>
            <p:ph type="title"/>
          </p:nvPr>
        </p:nvSpPr>
        <p:spPr>
          <a:xfrm>
            <a:off x="414000" y="221400"/>
            <a:ext cx="8163000" cy="81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30"/>
          <p:cNvSpPr txBox="1">
            <a:spLocks noGrp="1"/>
          </p:cNvSpPr>
          <p:nvPr>
            <p:ph type="subTitle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1"/>
          <p:cNvSpPr txBox="1">
            <a:spLocks noGrp="1"/>
          </p:cNvSpPr>
          <p:nvPr>
            <p:ph type="title"/>
          </p:nvPr>
        </p:nvSpPr>
        <p:spPr>
          <a:xfrm>
            <a:off x="414000" y="221400"/>
            <a:ext cx="8163000" cy="81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31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2"/>
          <p:cNvSpPr txBox="1">
            <a:spLocks noGrp="1"/>
          </p:cNvSpPr>
          <p:nvPr>
            <p:ph type="title"/>
          </p:nvPr>
        </p:nvSpPr>
        <p:spPr>
          <a:xfrm>
            <a:off x="414000" y="221400"/>
            <a:ext cx="8163000" cy="81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32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32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414000" y="221400"/>
            <a:ext cx="8163000" cy="81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3"/>
          <p:cNvSpPr txBox="1">
            <a:spLocks noGrp="1"/>
          </p:cNvSpPr>
          <p:nvPr>
            <p:ph type="title"/>
          </p:nvPr>
        </p:nvSpPr>
        <p:spPr>
          <a:xfrm>
            <a:off x="414000" y="221400"/>
            <a:ext cx="8163000" cy="81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4"/>
          <p:cNvSpPr txBox="1">
            <a:spLocks noGrp="1"/>
          </p:cNvSpPr>
          <p:nvPr>
            <p:ph type="subTitle" idx="1"/>
          </p:nvPr>
        </p:nvSpPr>
        <p:spPr>
          <a:xfrm>
            <a:off x="414000" y="221400"/>
            <a:ext cx="8163000" cy="378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5"/>
          <p:cNvSpPr txBox="1">
            <a:spLocks noGrp="1"/>
          </p:cNvSpPr>
          <p:nvPr>
            <p:ph type="title"/>
          </p:nvPr>
        </p:nvSpPr>
        <p:spPr>
          <a:xfrm>
            <a:off x="414000" y="221400"/>
            <a:ext cx="8163000" cy="81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35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35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35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6"/>
          <p:cNvSpPr txBox="1">
            <a:spLocks noGrp="1"/>
          </p:cNvSpPr>
          <p:nvPr>
            <p:ph type="title"/>
          </p:nvPr>
        </p:nvSpPr>
        <p:spPr>
          <a:xfrm>
            <a:off x="414000" y="221400"/>
            <a:ext cx="8163000" cy="81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36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36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36"/>
          <p:cNvSpPr txBox="1">
            <a:spLocks noGrp="1"/>
          </p:cNvSpPr>
          <p:nvPr>
            <p:ph type="body" idx="3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7"/>
          <p:cNvSpPr txBox="1">
            <a:spLocks noGrp="1"/>
          </p:cNvSpPr>
          <p:nvPr>
            <p:ph type="title"/>
          </p:nvPr>
        </p:nvSpPr>
        <p:spPr>
          <a:xfrm>
            <a:off x="414000" y="221400"/>
            <a:ext cx="8163000" cy="81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37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37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37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8"/>
          <p:cNvSpPr txBox="1">
            <a:spLocks noGrp="1"/>
          </p:cNvSpPr>
          <p:nvPr>
            <p:ph type="title"/>
          </p:nvPr>
        </p:nvSpPr>
        <p:spPr>
          <a:xfrm>
            <a:off x="414000" y="221400"/>
            <a:ext cx="8163000" cy="81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38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38"/>
          <p:cNvSpPr txBox="1">
            <a:spLocks noGrp="1"/>
          </p:cNvSpPr>
          <p:nvPr>
            <p:ph type="body" idx="2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9"/>
          <p:cNvSpPr txBox="1">
            <a:spLocks noGrp="1"/>
          </p:cNvSpPr>
          <p:nvPr>
            <p:ph type="title"/>
          </p:nvPr>
        </p:nvSpPr>
        <p:spPr>
          <a:xfrm>
            <a:off x="414000" y="221400"/>
            <a:ext cx="8163000" cy="81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39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39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39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39"/>
          <p:cNvSpPr txBox="1">
            <a:spLocks noGrp="1"/>
          </p:cNvSpPr>
          <p:nvPr>
            <p:ph type="body" idx="4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0"/>
          <p:cNvSpPr txBox="1">
            <a:spLocks noGrp="1"/>
          </p:cNvSpPr>
          <p:nvPr>
            <p:ph type="title"/>
          </p:nvPr>
        </p:nvSpPr>
        <p:spPr>
          <a:xfrm>
            <a:off x="414000" y="221400"/>
            <a:ext cx="8163000" cy="81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40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40"/>
          <p:cNvSpPr txBox="1">
            <a:spLocks noGrp="1"/>
          </p:cNvSpPr>
          <p:nvPr>
            <p:ph type="body" idx="2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40"/>
          <p:cNvSpPr txBox="1">
            <a:spLocks noGrp="1"/>
          </p:cNvSpPr>
          <p:nvPr>
            <p:ph type="body" idx="3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40"/>
          <p:cNvSpPr txBox="1">
            <a:spLocks noGrp="1"/>
          </p:cNvSpPr>
          <p:nvPr>
            <p:ph type="body" idx="4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40"/>
          <p:cNvSpPr txBox="1">
            <a:spLocks noGrp="1"/>
          </p:cNvSpPr>
          <p:nvPr>
            <p:ph type="body" idx="5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40"/>
          <p:cNvSpPr txBox="1">
            <a:spLocks noGrp="1"/>
          </p:cNvSpPr>
          <p:nvPr>
            <p:ph type="body" idx="6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>
            <a:spLocks noGrp="1"/>
          </p:cNvSpPr>
          <p:nvPr>
            <p:ph type="title"/>
          </p:nvPr>
        </p:nvSpPr>
        <p:spPr>
          <a:xfrm>
            <a:off x="414000" y="221400"/>
            <a:ext cx="8163000" cy="81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>
            <a:spLocks noGrp="1"/>
          </p:cNvSpPr>
          <p:nvPr>
            <p:ph type="title"/>
          </p:nvPr>
        </p:nvSpPr>
        <p:spPr>
          <a:xfrm>
            <a:off x="414000" y="221400"/>
            <a:ext cx="8163000" cy="81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>
            <a:spLocks noGrp="1"/>
          </p:cNvSpPr>
          <p:nvPr>
            <p:ph type="subTitle" idx="1"/>
          </p:nvPr>
        </p:nvSpPr>
        <p:spPr>
          <a:xfrm>
            <a:off x="414000" y="221400"/>
            <a:ext cx="8163000" cy="378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414000" y="221400"/>
            <a:ext cx="8163000" cy="81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8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9"/>
          <p:cNvSpPr txBox="1">
            <a:spLocks noGrp="1"/>
          </p:cNvSpPr>
          <p:nvPr>
            <p:ph type="title"/>
          </p:nvPr>
        </p:nvSpPr>
        <p:spPr>
          <a:xfrm>
            <a:off x="414000" y="221400"/>
            <a:ext cx="8163000" cy="81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body" idx="3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 txBox="1">
            <a:spLocks noGrp="1"/>
          </p:cNvSpPr>
          <p:nvPr>
            <p:ph type="title"/>
          </p:nvPr>
        </p:nvSpPr>
        <p:spPr>
          <a:xfrm>
            <a:off x="414000" y="221400"/>
            <a:ext cx="8163000" cy="81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4278240" y="2751120"/>
            <a:ext cx="587160" cy="3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00" cap="flat" cmpd="sng">
            <a:solidFill>
              <a:srgbClr val="4285F4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311760" y="595800"/>
            <a:ext cx="8520120" cy="195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6280200" y="-57960"/>
            <a:ext cx="2900520" cy="308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Aprendizaje NO supervisado</a:t>
            </a: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5722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8"/>
          <p:cNvSpPr txBox="1">
            <a:spLocks noGrp="1"/>
          </p:cNvSpPr>
          <p:nvPr>
            <p:ph type="title"/>
          </p:nvPr>
        </p:nvSpPr>
        <p:spPr>
          <a:xfrm>
            <a:off x="414000" y="221400"/>
            <a:ext cx="8163000" cy="81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17" name="Google Shape;117;p28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" name="Google Shape;118;p28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876E2BE-1E76-0F44-8020-A654157CDF76}"/>
              </a:ext>
            </a:extLst>
          </p:cNvPr>
          <p:cNvSpPr txBox="1"/>
          <p:nvPr/>
        </p:nvSpPr>
        <p:spPr>
          <a:xfrm>
            <a:off x="1663818" y="2894244"/>
            <a:ext cx="2656496" cy="1211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14350"/>
            <a:r>
              <a:rPr lang="en-US" sz="2025" dirty="0">
                <a:latin typeface="Gill Sans MT" panose="020B0502020104020203" pitchFamily="34" charset="77"/>
              </a:rPr>
              <a:t>Dr. José Ramón Iglesias</a:t>
            </a:r>
          </a:p>
          <a:p>
            <a:pPr defTabSz="514350"/>
            <a:r>
              <a:rPr lang="en-US" sz="1050" dirty="0">
                <a:solidFill>
                  <a:prstClr val="white">
                    <a:lumMod val="50000"/>
                  </a:prstClr>
                </a:solidFill>
                <a:latin typeface="Gill Sans MT" panose="020B0502020104020203" pitchFamily="34" charset="77"/>
              </a:rPr>
              <a:t>DSP-ASIC BUILDER GROUP</a:t>
            </a:r>
          </a:p>
          <a:p>
            <a:pPr defTabSz="514350"/>
            <a:r>
              <a:rPr lang="en-US" sz="1050" dirty="0">
                <a:solidFill>
                  <a:prstClr val="white">
                    <a:lumMod val="50000"/>
                  </a:prstClr>
                </a:solidFill>
                <a:latin typeface="Gill Sans MT" panose="020B0502020104020203" pitchFamily="34" charset="77"/>
              </a:rPr>
              <a:t>Director Semillero TRIAC</a:t>
            </a:r>
          </a:p>
          <a:p>
            <a:pPr defTabSz="514350"/>
            <a:r>
              <a:rPr lang="en-US" sz="1050" dirty="0">
                <a:solidFill>
                  <a:prstClr val="white">
                    <a:lumMod val="50000"/>
                  </a:prstClr>
                </a:solidFill>
                <a:latin typeface="Gill Sans MT" panose="020B0502020104020203" pitchFamily="34" charset="77"/>
              </a:rPr>
              <a:t>Ingenieria Electronica</a:t>
            </a:r>
          </a:p>
          <a:p>
            <a:pPr defTabSz="514350"/>
            <a:r>
              <a:rPr lang="en-US" sz="1050" dirty="0">
                <a:solidFill>
                  <a:prstClr val="white">
                    <a:lumMod val="50000"/>
                  </a:prstClr>
                </a:solidFill>
                <a:latin typeface="Gill Sans MT" panose="020B0502020104020203" pitchFamily="34" charset="77"/>
              </a:rPr>
              <a:t>Universidad Popular del Cesar</a:t>
            </a:r>
          </a:p>
          <a:p>
            <a:pPr defTabSz="514350"/>
            <a:endParaRPr lang="en-US" sz="1050" dirty="0">
              <a:solidFill>
                <a:prstClr val="white">
                  <a:lumMod val="50000"/>
                </a:prstClr>
              </a:solidFill>
              <a:latin typeface="Gill Sans MT" panose="020B0502020104020203" pitchFamily="34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0B8274-BF81-6D48-B1EC-87E4CF24BC51}"/>
              </a:ext>
            </a:extLst>
          </p:cNvPr>
          <p:cNvSpPr txBox="1"/>
          <p:nvPr/>
        </p:nvSpPr>
        <p:spPr>
          <a:xfrm>
            <a:off x="1889184" y="1315456"/>
            <a:ext cx="5365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14350"/>
            <a:r>
              <a:rPr lang="en-US" sz="2475" dirty="0" err="1">
                <a:latin typeface="Arial" panose="020B0604020202020204" pitchFamily="34" charset="0"/>
                <a:cs typeface="Arial" panose="020B0604020202020204" pitchFamily="34" charset="0"/>
              </a:rPr>
              <a:t>Ciencia</a:t>
            </a:r>
            <a:r>
              <a:rPr lang="en-US" sz="2475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475" dirty="0" err="1">
                <a:latin typeface="Arial" panose="020B0604020202020204" pitchFamily="34" charset="0"/>
                <a:cs typeface="Arial" panose="020B0604020202020204" pitchFamily="34" charset="0"/>
              </a:rPr>
              <a:t>Datos</a:t>
            </a:r>
            <a:r>
              <a:rPr lang="en-US" sz="2475" dirty="0"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lang="en-US" sz="2475" dirty="0" err="1">
                <a:latin typeface="Arial" panose="020B0604020202020204" pitchFamily="34" charset="0"/>
                <a:cs typeface="Arial" panose="020B0604020202020204" pitchFamily="34" charset="0"/>
              </a:rPr>
              <a:t>BigData</a:t>
            </a:r>
            <a:endParaRPr lang="en-US" sz="247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514350"/>
            <a:endParaRPr lang="en-US" sz="1125" dirty="0">
              <a:latin typeface="Gill Sans MT" panose="020B0502020104020203" pitchFamily="34" charset="77"/>
            </a:endParaRPr>
          </a:p>
        </p:txBody>
      </p:sp>
      <p:pic>
        <p:nvPicPr>
          <p:cNvPr id="5" name="Google Shape;30;p1">
            <a:extLst>
              <a:ext uri="{FF2B5EF4-FFF2-40B4-BE49-F238E27FC236}">
                <a16:creationId xmlns:a16="http://schemas.microsoft.com/office/drawing/2014/main" id="{4339DFEC-8BF3-4650-90E0-2B129334669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46153" y="679742"/>
            <a:ext cx="1942857" cy="63571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1">
            <a:extLst>
              <a:ext uri="{FF2B5EF4-FFF2-40B4-BE49-F238E27FC236}">
                <a16:creationId xmlns:a16="http://schemas.microsoft.com/office/drawing/2014/main" id="{F0B24A3F-60C1-46BB-9F38-67F6A9D0EA23}"/>
              </a:ext>
            </a:extLst>
          </p:cNvPr>
          <p:cNvSpPr txBox="1"/>
          <p:nvPr/>
        </p:nvSpPr>
        <p:spPr>
          <a:xfrm>
            <a:off x="1143001" y="2273300"/>
            <a:ext cx="685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800" b="1" dirty="0">
                <a:latin typeface="Trebuchet MS"/>
                <a:cs typeface="Trebuchet MS"/>
              </a:rPr>
              <a:t>Aprendizaje No Supervisado</a:t>
            </a:r>
          </a:p>
        </p:txBody>
      </p:sp>
    </p:spTree>
    <p:extLst>
      <p:ext uri="{BB962C8B-B14F-4D97-AF65-F5344CB8AC3E}">
        <p14:creationId xmlns:p14="http://schemas.microsoft.com/office/powerpoint/2010/main" val="2424940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50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72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 b="0" i="0" u="none" strike="noStrike" cap="non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ANOVA, testeo de hipótesis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72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 b="0" i="0" u="none" strike="noStrike" cap="non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Proyecciones (</a:t>
            </a:r>
            <a:r>
              <a:rPr lang="en-US" sz="1800" b="0" i="1" u="none" strike="noStrike" cap="non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embeddings</a:t>
            </a:r>
            <a:r>
              <a:rPr lang="en-US" sz="1800" b="0" i="0" u="none" strike="noStrike" cap="non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72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 b="0" i="0" u="none" strike="noStrike" cap="non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Reglas de asociación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72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 b="0" i="0" u="none" strike="noStrike" cap="non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Vecinos más cercanos (recomendación)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72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 b="0" i="0" u="none" strike="noStrike" cap="non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Clustering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72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 b="0" i="0" u="none" strike="noStrike" cap="non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Detección de Anomalías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71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 b="0" i="0" u="none" strike="noStrike" cap="non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Propiedades de Grafos</a:t>
            </a:r>
            <a:endParaRPr sz="1800" b="0" i="0" u="none" strike="noStrike" cap="non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34272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Modelos de lenguaje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7" name="Google Shape;227;p50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i="0" u="none" strike="noStrike" cap="non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Tecnologías relacionadas</a:t>
            </a: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5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i="0" u="none" strike="noStrike" cap="non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Problemas metodológicos</a:t>
            </a: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51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72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 b="0" i="0" u="none" strike="noStrike" cap="non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No hay evaluación intrínseca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4272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 b="0" i="0" u="none" strike="noStrike" cap="non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Evaluación indirecta, por impacto en otras aplicaciones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4272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 b="0" i="0" u="none" strike="noStrike" cap="non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Evaluación interpretativa subjetiva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72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 b="0" i="0" u="none" strike="noStrike" cap="non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Evaluación anecdótica, nunca exhaustiva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72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 b="0" i="0" u="none" strike="noStrike" cap="non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Medidas de calidad de utilidad cuestionable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La clave está en </a:t>
            </a:r>
            <a:endParaRPr sz="1800" b="0" i="0" u="none" strike="noStrike" cap="non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 b="0" i="0" u="none" strike="noStrike" cap="non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hacer </a:t>
            </a:r>
            <a:r>
              <a:rPr lang="en-US" sz="1800" b="1" i="0" u="none" strike="noStrike" cap="non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buenas preguntas</a:t>
            </a:r>
            <a:r>
              <a:rPr lang="en-US" sz="1800" b="0" i="0" u="none" strike="noStrike" cap="non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 b="0" i="0" u="none" strike="noStrike" cap="non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exprimir los datos buscando respuestas,</a:t>
            </a:r>
            <a:endParaRPr sz="1800" b="0" i="0" u="none" strike="noStrike" cap="non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cuestionar todas las respuestas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342720" algn="l" rtl="0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 b="0" i="0" u="none" strike="noStrike" cap="non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Un espacio de búsqueda muy grande → mínimos locales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52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i="0" u="none" strike="noStrike" cap="non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Aplicaciones clásicas</a:t>
            </a: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5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72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 b="0" i="0" u="none" strike="noStrike" cap="non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Análisis del carrito de la compra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71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 b="0" i="0" u="none" strike="noStrike" cap="non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Segmentación de mercado (clientes)</a:t>
            </a:r>
            <a:endParaRPr sz="1800" b="0" i="0" u="none" strike="noStrike" cap="non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34272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Caracterización epidemiológica de población (enfermos)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34272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 b="0" i="0" u="none" strike="noStrike" cap="non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Caracterización de comportamiento de usuarios </a:t>
            </a: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(web, celular, redes sociales, electricidad)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72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 b="0" i="0" u="none" strike="noStrike" cap="non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Detección de fallos en líneas de producción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72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 b="0" i="0" u="none" strike="noStrike" cap="non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Detección de fraude (tarjetas de crédito, impuestos)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72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 b="0" i="0" u="none" strike="noStrike" cap="non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Detección de temas en documentos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72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 b="0" i="0" u="none" strike="noStrike" cap="non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Detección de tipos de objetos en imágenes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72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 b="0" i="0" u="none" strike="noStrike" cap="non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Detección de comunidades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53"/>
          <p:cNvSpPr txBox="1"/>
          <p:nvPr/>
        </p:nvSpPr>
        <p:spPr>
          <a:xfrm>
            <a:off x="414000" y="221400"/>
            <a:ext cx="8163000" cy="81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rgbClr val="FFFFFF"/>
                </a:solidFill>
                <a:latin typeface="Alfa Slab One"/>
                <a:ea typeface="Alfa Slab One"/>
                <a:cs typeface="Alfa Slab One"/>
                <a:sym typeface="Alfa Slab One"/>
              </a:rPr>
              <a:t>Mapa de ruta</a:t>
            </a: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53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AutoNum type="arabicPeriod"/>
            </a:pPr>
            <a:r>
              <a:rPr lang="en-US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Perspectiva general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AutoNum type="arabicPeriod"/>
            </a:pPr>
            <a:r>
              <a:rPr lang="en-US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Clustering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oto Sans Symbols"/>
              <a:buAutoNum type="arabicPeriod"/>
            </a:pPr>
            <a:r>
              <a:rPr lang="en-US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Embeddings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roxima Nova"/>
              <a:buAutoNum type="arabicPeriod"/>
            </a:pPr>
            <a:r>
              <a:rPr lang="en-US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Aprendizaje Semi-supervisado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y muy brevemente: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AutoNum type="arabicPeriod"/>
            </a:pPr>
            <a:r>
              <a:rPr lang="en-US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Reglas de Asociación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34272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oto Sans Symbols"/>
              <a:buAutoNum type="arabicPeriod"/>
            </a:pPr>
            <a:r>
              <a:rPr lang="en-US" sz="18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K-nn y recomendación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71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oto Sans Symbols"/>
              <a:buAutoNum type="arabicPeriod"/>
            </a:pPr>
            <a:r>
              <a:rPr lang="en-US" sz="18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Grafos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Entregable: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72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Clustering en el dataset de FIFA</a:t>
            </a:r>
            <a:endParaRPr sz="1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54"/>
          <p:cNvSpPr txBox="1"/>
          <p:nvPr/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Perspectiva general</a:t>
            </a: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54"/>
          <p:cNvSpPr txBox="1"/>
          <p:nvPr/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Clustering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Agrupar mis datos, viendo qué elementos son semejantes entre sí 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55"/>
          <p:cNvSpPr txBox="1"/>
          <p:nvPr/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Perspectiva general</a:t>
            </a: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55"/>
          <p:cNvSpPr txBox="1"/>
          <p:nvPr/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Clustering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Agrupar mis datos, viendo qué elementos son semejantes entre sí 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58" name="Google Shape;258;p55"/>
          <p:cNvPicPr preferRelativeResize="0"/>
          <p:nvPr/>
        </p:nvPicPr>
        <p:blipFill rotWithShape="1">
          <a:blip r:embed="rId3">
            <a:alphaModFix/>
          </a:blip>
          <a:srcRect t="11401" r="4479" b="5195"/>
          <a:stretch/>
        </p:blipFill>
        <p:spPr>
          <a:xfrm>
            <a:off x="2917950" y="2376675"/>
            <a:ext cx="2911350" cy="254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56"/>
          <p:cNvSpPr txBox="1"/>
          <p:nvPr/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Perspectiva general</a:t>
            </a: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56"/>
          <p:cNvSpPr txBox="1"/>
          <p:nvPr/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Clustering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Agrupar mis datos, viendo qué elementos son semejantes entre sí 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65" name="Google Shape;265;p56"/>
          <p:cNvPicPr preferRelativeResize="0"/>
          <p:nvPr/>
        </p:nvPicPr>
        <p:blipFill rotWithShape="1">
          <a:blip r:embed="rId3">
            <a:alphaModFix/>
          </a:blip>
          <a:srcRect t="11401" r="4479" b="5195"/>
          <a:stretch/>
        </p:blipFill>
        <p:spPr>
          <a:xfrm>
            <a:off x="2917950" y="2376675"/>
            <a:ext cx="2911350" cy="2542175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56"/>
          <p:cNvSpPr/>
          <p:nvPr/>
        </p:nvSpPr>
        <p:spPr>
          <a:xfrm>
            <a:off x="2810201" y="3298925"/>
            <a:ext cx="1827725" cy="1692725"/>
          </a:xfrm>
          <a:custGeom>
            <a:avLst/>
            <a:gdLst/>
            <a:ahLst/>
            <a:cxnLst/>
            <a:rect l="l" t="t" r="r" b="b"/>
            <a:pathLst>
              <a:path w="73109" h="67709" extrusionOk="0">
                <a:moveTo>
                  <a:pt x="36576" y="0"/>
                </a:moveTo>
                <a:cubicBezTo>
                  <a:pt x="25947" y="0"/>
                  <a:pt x="13420" y="3054"/>
                  <a:pt x="6779" y="11352"/>
                </a:cubicBezTo>
                <a:cubicBezTo>
                  <a:pt x="1307" y="18189"/>
                  <a:pt x="631" y="28135"/>
                  <a:pt x="631" y="36892"/>
                </a:cubicBezTo>
                <a:cubicBezTo>
                  <a:pt x="631" y="41149"/>
                  <a:pt x="-715" y="45624"/>
                  <a:pt x="631" y="49662"/>
                </a:cubicBezTo>
                <a:cubicBezTo>
                  <a:pt x="2656" y="55736"/>
                  <a:pt x="9772" y="59238"/>
                  <a:pt x="15766" y="61486"/>
                </a:cubicBezTo>
                <a:cubicBezTo>
                  <a:pt x="29883" y="66781"/>
                  <a:pt x="45825" y="69169"/>
                  <a:pt x="60697" y="66689"/>
                </a:cubicBezTo>
                <a:cubicBezTo>
                  <a:pt x="72303" y="64754"/>
                  <a:pt x="75297" y="44271"/>
                  <a:pt x="71576" y="33108"/>
                </a:cubicBezTo>
                <a:cubicBezTo>
                  <a:pt x="69034" y="25482"/>
                  <a:pt x="61772" y="20157"/>
                  <a:pt x="55495" y="15135"/>
                </a:cubicBezTo>
                <a:cubicBezTo>
                  <a:pt x="49792" y="10573"/>
                  <a:pt x="44134" y="5082"/>
                  <a:pt x="37049" y="3311"/>
                </a:cubicBezTo>
                <a:cubicBezTo>
                  <a:pt x="35265" y="2865"/>
                  <a:pt x="34158" y="473"/>
                  <a:pt x="32319" y="473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s-CO"/>
          </a:p>
        </p:txBody>
      </p:sp>
      <p:sp>
        <p:nvSpPr>
          <p:cNvPr id="267" name="Google Shape;267;p56"/>
          <p:cNvSpPr/>
          <p:nvPr/>
        </p:nvSpPr>
        <p:spPr>
          <a:xfrm>
            <a:off x="3900358" y="2398328"/>
            <a:ext cx="2008050" cy="1788750"/>
          </a:xfrm>
          <a:custGeom>
            <a:avLst/>
            <a:gdLst/>
            <a:ahLst/>
            <a:cxnLst/>
            <a:rect l="l" t="t" r="r" b="b"/>
            <a:pathLst>
              <a:path w="80322" h="71550" extrusionOk="0">
                <a:moveTo>
                  <a:pt x="11889" y="44538"/>
                </a:moveTo>
                <a:cubicBezTo>
                  <a:pt x="5050" y="34963"/>
                  <a:pt x="-2706" y="22121"/>
                  <a:pt x="1011" y="10957"/>
                </a:cubicBezTo>
                <a:cubicBezTo>
                  <a:pt x="2217" y="7336"/>
                  <a:pt x="6424" y="5203"/>
                  <a:pt x="9997" y="3863"/>
                </a:cubicBezTo>
                <a:cubicBezTo>
                  <a:pt x="20368" y="-26"/>
                  <a:pt x="32028" y="1025"/>
                  <a:pt x="43104" y="1025"/>
                </a:cubicBezTo>
                <a:cubicBezTo>
                  <a:pt x="49261" y="1025"/>
                  <a:pt x="56625" y="-1723"/>
                  <a:pt x="61550" y="1971"/>
                </a:cubicBezTo>
                <a:cubicBezTo>
                  <a:pt x="71375" y="9340"/>
                  <a:pt x="76543" y="22219"/>
                  <a:pt x="79523" y="34133"/>
                </a:cubicBezTo>
                <a:cubicBezTo>
                  <a:pt x="82040" y="44194"/>
                  <a:pt x="77217" y="56977"/>
                  <a:pt x="69118" y="63456"/>
                </a:cubicBezTo>
                <a:cubicBezTo>
                  <a:pt x="59362" y="71261"/>
                  <a:pt x="44347" y="73108"/>
                  <a:pt x="32226" y="70078"/>
                </a:cubicBezTo>
                <a:cubicBezTo>
                  <a:pt x="29167" y="69313"/>
                  <a:pt x="28444" y="65032"/>
                  <a:pt x="26551" y="62510"/>
                </a:cubicBezTo>
                <a:cubicBezTo>
                  <a:pt x="22794" y="57504"/>
                  <a:pt x="16788" y="54639"/>
                  <a:pt x="12362" y="50213"/>
                </a:cubicBezTo>
                <a:cubicBezTo>
                  <a:pt x="10809" y="48660"/>
                  <a:pt x="11961" y="45047"/>
                  <a:pt x="9997" y="44065"/>
                </a:cubicBezTo>
              </a:path>
            </a:pathLst>
          </a:custGeom>
          <a:noFill/>
          <a:ln w="38100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s-CO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57"/>
          <p:cNvSpPr txBox="1"/>
          <p:nvPr/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Perspectiva general</a:t>
            </a: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57"/>
          <p:cNvSpPr txBox="1"/>
          <p:nvPr/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Clustering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Agrupar mis datos, viendo qué elementos son semejantes entre sí 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74" name="Google Shape;274;p57"/>
          <p:cNvPicPr preferRelativeResize="0"/>
          <p:nvPr/>
        </p:nvPicPr>
        <p:blipFill rotWithShape="1">
          <a:blip r:embed="rId3">
            <a:alphaModFix/>
          </a:blip>
          <a:srcRect t="11401" r="4479" b="5195"/>
          <a:stretch/>
        </p:blipFill>
        <p:spPr>
          <a:xfrm>
            <a:off x="2917950" y="2376675"/>
            <a:ext cx="2911350" cy="2542175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57"/>
          <p:cNvSpPr/>
          <p:nvPr/>
        </p:nvSpPr>
        <p:spPr>
          <a:xfrm>
            <a:off x="2810201" y="3298925"/>
            <a:ext cx="1827725" cy="1692725"/>
          </a:xfrm>
          <a:custGeom>
            <a:avLst/>
            <a:gdLst/>
            <a:ahLst/>
            <a:cxnLst/>
            <a:rect l="l" t="t" r="r" b="b"/>
            <a:pathLst>
              <a:path w="73109" h="67709" extrusionOk="0">
                <a:moveTo>
                  <a:pt x="36576" y="0"/>
                </a:moveTo>
                <a:cubicBezTo>
                  <a:pt x="25947" y="0"/>
                  <a:pt x="13420" y="3054"/>
                  <a:pt x="6779" y="11352"/>
                </a:cubicBezTo>
                <a:cubicBezTo>
                  <a:pt x="1307" y="18189"/>
                  <a:pt x="631" y="28135"/>
                  <a:pt x="631" y="36892"/>
                </a:cubicBezTo>
                <a:cubicBezTo>
                  <a:pt x="631" y="41149"/>
                  <a:pt x="-715" y="45624"/>
                  <a:pt x="631" y="49662"/>
                </a:cubicBezTo>
                <a:cubicBezTo>
                  <a:pt x="2656" y="55736"/>
                  <a:pt x="9772" y="59238"/>
                  <a:pt x="15766" y="61486"/>
                </a:cubicBezTo>
                <a:cubicBezTo>
                  <a:pt x="29883" y="66781"/>
                  <a:pt x="45825" y="69169"/>
                  <a:pt x="60697" y="66689"/>
                </a:cubicBezTo>
                <a:cubicBezTo>
                  <a:pt x="72303" y="64754"/>
                  <a:pt x="75297" y="44271"/>
                  <a:pt x="71576" y="33108"/>
                </a:cubicBezTo>
                <a:cubicBezTo>
                  <a:pt x="69034" y="25482"/>
                  <a:pt x="61772" y="20157"/>
                  <a:pt x="55495" y="15135"/>
                </a:cubicBezTo>
                <a:cubicBezTo>
                  <a:pt x="49792" y="10573"/>
                  <a:pt x="44134" y="5082"/>
                  <a:pt x="37049" y="3311"/>
                </a:cubicBezTo>
                <a:cubicBezTo>
                  <a:pt x="35265" y="2865"/>
                  <a:pt x="34158" y="473"/>
                  <a:pt x="32319" y="473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s-CO"/>
          </a:p>
        </p:txBody>
      </p:sp>
      <p:sp>
        <p:nvSpPr>
          <p:cNvPr id="276" name="Google Shape;276;p57"/>
          <p:cNvSpPr/>
          <p:nvPr/>
        </p:nvSpPr>
        <p:spPr>
          <a:xfrm>
            <a:off x="3900358" y="2398328"/>
            <a:ext cx="2008050" cy="1788750"/>
          </a:xfrm>
          <a:custGeom>
            <a:avLst/>
            <a:gdLst/>
            <a:ahLst/>
            <a:cxnLst/>
            <a:rect l="l" t="t" r="r" b="b"/>
            <a:pathLst>
              <a:path w="80322" h="71550" extrusionOk="0">
                <a:moveTo>
                  <a:pt x="11889" y="44538"/>
                </a:moveTo>
                <a:cubicBezTo>
                  <a:pt x="5050" y="34963"/>
                  <a:pt x="-2706" y="22121"/>
                  <a:pt x="1011" y="10957"/>
                </a:cubicBezTo>
                <a:cubicBezTo>
                  <a:pt x="2217" y="7336"/>
                  <a:pt x="6424" y="5203"/>
                  <a:pt x="9997" y="3863"/>
                </a:cubicBezTo>
                <a:cubicBezTo>
                  <a:pt x="20368" y="-26"/>
                  <a:pt x="32028" y="1025"/>
                  <a:pt x="43104" y="1025"/>
                </a:cubicBezTo>
                <a:cubicBezTo>
                  <a:pt x="49261" y="1025"/>
                  <a:pt x="56625" y="-1723"/>
                  <a:pt x="61550" y="1971"/>
                </a:cubicBezTo>
                <a:cubicBezTo>
                  <a:pt x="71375" y="9340"/>
                  <a:pt x="76543" y="22219"/>
                  <a:pt x="79523" y="34133"/>
                </a:cubicBezTo>
                <a:cubicBezTo>
                  <a:pt x="82040" y="44194"/>
                  <a:pt x="77217" y="56977"/>
                  <a:pt x="69118" y="63456"/>
                </a:cubicBezTo>
                <a:cubicBezTo>
                  <a:pt x="59362" y="71261"/>
                  <a:pt x="44347" y="73108"/>
                  <a:pt x="32226" y="70078"/>
                </a:cubicBezTo>
                <a:cubicBezTo>
                  <a:pt x="29167" y="69313"/>
                  <a:pt x="28444" y="65032"/>
                  <a:pt x="26551" y="62510"/>
                </a:cubicBezTo>
                <a:cubicBezTo>
                  <a:pt x="22794" y="57504"/>
                  <a:pt x="16788" y="54639"/>
                  <a:pt x="12362" y="50213"/>
                </a:cubicBezTo>
                <a:cubicBezTo>
                  <a:pt x="10809" y="48660"/>
                  <a:pt x="11961" y="45047"/>
                  <a:pt x="9997" y="44065"/>
                </a:cubicBezTo>
              </a:path>
            </a:pathLst>
          </a:custGeom>
          <a:noFill/>
          <a:ln w="38100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s-CO"/>
          </a:p>
        </p:txBody>
      </p:sp>
      <p:sp>
        <p:nvSpPr>
          <p:cNvPr id="277" name="Google Shape;277;p57"/>
          <p:cNvSpPr txBox="1"/>
          <p:nvPr/>
        </p:nvSpPr>
        <p:spPr>
          <a:xfrm>
            <a:off x="6526925" y="3157050"/>
            <a:ext cx="2459400" cy="9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Tengo clases!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gratis!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8"/>
          <p:cNvSpPr txBox="1"/>
          <p:nvPr/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Perspectiva general</a:t>
            </a: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58"/>
          <p:cNvSpPr txBox="1"/>
          <p:nvPr/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Clustering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Agrupar mis datos, viendo qué elementos son semejantes entre sí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¿Con qué caracterizo a mis datos?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Medida de distancia, criterio de aglomeración o separación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¿Cuántos grupos?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¿Cómo evalúo?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Medidas geométricas 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Inspeccionar el contenido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Medir la correspondencia del contenido por correspondencia con algún conocimiento del dominio (pares de elementos bandera, clases)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59"/>
          <p:cNvSpPr txBox="1"/>
          <p:nvPr/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Perspectiva general</a:t>
            </a: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59"/>
          <p:cNvSpPr txBox="1"/>
          <p:nvPr/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Selección</a:t>
            </a: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US" sz="18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de Características</a:t>
            </a:r>
            <a:endParaRPr sz="1800">
              <a:solidFill>
                <a:srgbClr val="FF5722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Eliminar características que introducen ruido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Eliminar características redundantes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Quedarse con las características más determinantes 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→ ¿cómo determinamos cuán determinantes son? 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en aprendizaje supervisado, por co-varianza con la clase o por cómo las usa un clasificador, pero en no-supervisado?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→ nos inventamos una </a:t>
            </a:r>
            <a:r>
              <a:rPr lang="en-US" sz="1800" i="1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tarea de pretexto</a:t>
            </a: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!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Agrupar características 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→ usando un clasificador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90" name="Google Shape;290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4873" y="262100"/>
            <a:ext cx="1286500" cy="1854425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59"/>
          <p:cNvSpPr txBox="1"/>
          <p:nvPr/>
        </p:nvSpPr>
        <p:spPr>
          <a:xfrm>
            <a:off x="8115300" y="1765825"/>
            <a:ext cx="1028700" cy="350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Clustering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42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i="0" u="none" strike="noStrike" cap="non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Qué es aprendizaje no supervisado?</a:t>
            </a: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4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Análisis exploratorio de datos (</a:t>
            </a:r>
            <a:r>
              <a:rPr lang="en-US" sz="1800" b="0" i="1" u="none" strike="noStrike" cap="non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Exploratory Data Analysis</a:t>
            </a:r>
            <a:r>
              <a:rPr lang="en-US" sz="1800" b="0" i="0" u="none" strike="noStrike" cap="non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720" algn="l" rtl="0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 b="0" i="0" u="none" strike="noStrike" cap="non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Detección de anomalías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72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 b="0" i="0" u="none" strike="noStrike" cap="non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Prevención de fallas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Data mining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719" algn="l" rtl="0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Detección de patrones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34272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 b="0" i="0" u="none" strike="noStrike" cap="non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Reglas de asociación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72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 b="0" i="0" u="none" strike="noStrike" cap="non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Segmentación de perfiles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Acercarse a las </a:t>
            </a:r>
            <a:r>
              <a:rPr lang="en-US" sz="1800" b="0" i="0" u="none" strike="noStrike" cap="non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causas latentes</a:t>
            </a:r>
            <a:r>
              <a:rPr lang="en-US" sz="1800" b="0" i="0" u="none" strike="noStrike" cap="non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 de los </a:t>
            </a:r>
            <a:r>
              <a:rPr lang="en-US" sz="1800" b="0" i="0" u="none" strike="noStrike" cap="non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fenómenos observables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60"/>
          <p:cNvSpPr txBox="1"/>
          <p:nvPr/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Perspectiva general</a:t>
            </a: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60"/>
          <p:cNvSpPr txBox="1"/>
          <p:nvPr/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Reglas de asociación</a:t>
            </a:r>
            <a:endParaRPr sz="1800">
              <a:solidFill>
                <a:srgbClr val="FF5722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Detección de patrones en el sentido más intuitivo: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La probabilidad condicional hecha regla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muchísimos patrones, y la mayoría triviales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→ cómo encontrar las reglas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→ cómo filtrarlas y ordenarlas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98" name="Google Shape;298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4873" y="262100"/>
            <a:ext cx="1286500" cy="1854425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60"/>
          <p:cNvSpPr txBox="1"/>
          <p:nvPr/>
        </p:nvSpPr>
        <p:spPr>
          <a:xfrm>
            <a:off x="8115300" y="1765825"/>
            <a:ext cx="1028700" cy="350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Clustering</a:t>
            </a:r>
            <a:endParaRPr/>
          </a:p>
        </p:txBody>
      </p:sp>
      <p:sp>
        <p:nvSpPr>
          <p:cNvPr id="300" name="Google Shape;300;p60"/>
          <p:cNvSpPr txBox="1"/>
          <p:nvPr/>
        </p:nvSpPr>
        <p:spPr>
          <a:xfrm>
            <a:off x="6575375" y="919900"/>
            <a:ext cx="1421700" cy="350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Selección de Características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61"/>
          <p:cNvSpPr txBox="1"/>
          <p:nvPr/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Perspectiva general</a:t>
            </a: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61"/>
          <p:cNvSpPr txBox="1"/>
          <p:nvPr/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Aprendizaje semi-supervisado</a:t>
            </a:r>
            <a:endParaRPr sz="1800">
              <a:solidFill>
                <a:srgbClr val="FF5722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marL="0" lvl="0" indent="0" algn="l" rtl="0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Combinar unos poquitos datos supervisados con no supervisados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Podemos usar los mismos ejemplos bandera, o reglas 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Problemas: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deriva semántica (propagación del error)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regiones del espacio que no se cubren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evaluación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El aprendizaje activo suele ser una buena forma de atacarlos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07" name="Google Shape;307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4873" y="262100"/>
            <a:ext cx="1286500" cy="1854425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61"/>
          <p:cNvSpPr txBox="1"/>
          <p:nvPr/>
        </p:nvSpPr>
        <p:spPr>
          <a:xfrm>
            <a:off x="8115300" y="1765825"/>
            <a:ext cx="1028700" cy="350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Clustering</a:t>
            </a:r>
            <a:endParaRPr/>
          </a:p>
        </p:txBody>
      </p:sp>
      <p:sp>
        <p:nvSpPr>
          <p:cNvPr id="309" name="Google Shape;309;p61"/>
          <p:cNvSpPr txBox="1"/>
          <p:nvPr/>
        </p:nvSpPr>
        <p:spPr>
          <a:xfrm>
            <a:off x="6575375" y="919900"/>
            <a:ext cx="1421700" cy="350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Selección de Características</a:t>
            </a:r>
            <a:endParaRPr/>
          </a:p>
        </p:txBody>
      </p:sp>
      <p:sp>
        <p:nvSpPr>
          <p:cNvPr id="310" name="Google Shape;310;p61"/>
          <p:cNvSpPr txBox="1"/>
          <p:nvPr/>
        </p:nvSpPr>
        <p:spPr>
          <a:xfrm>
            <a:off x="7010400" y="1468900"/>
            <a:ext cx="1104900" cy="57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Reglas de Asociación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62"/>
          <p:cNvSpPr txBox="1"/>
          <p:nvPr/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Perspectiva general</a:t>
            </a: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62"/>
          <p:cNvSpPr txBox="1"/>
          <p:nvPr/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Embeddings</a:t>
            </a:r>
            <a:endParaRPr sz="1800">
              <a:solidFill>
                <a:srgbClr val="FF5722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Un embedding es una proyección a otro espacio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Selección de características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Principal Component Analysis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17" name="Google Shape;317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4873" y="262100"/>
            <a:ext cx="1286500" cy="1854425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62"/>
          <p:cNvSpPr txBox="1"/>
          <p:nvPr/>
        </p:nvSpPr>
        <p:spPr>
          <a:xfrm>
            <a:off x="8115300" y="1765825"/>
            <a:ext cx="1028700" cy="350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Clustering</a:t>
            </a:r>
            <a:endParaRPr/>
          </a:p>
        </p:txBody>
      </p:sp>
      <p:sp>
        <p:nvSpPr>
          <p:cNvPr id="319" name="Google Shape;319;p62"/>
          <p:cNvSpPr txBox="1"/>
          <p:nvPr/>
        </p:nvSpPr>
        <p:spPr>
          <a:xfrm>
            <a:off x="6575375" y="919900"/>
            <a:ext cx="1421700" cy="350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Selección de Características</a:t>
            </a:r>
            <a:endParaRPr/>
          </a:p>
        </p:txBody>
      </p:sp>
      <p:sp>
        <p:nvSpPr>
          <p:cNvPr id="320" name="Google Shape;320;p62"/>
          <p:cNvSpPr txBox="1"/>
          <p:nvPr/>
        </p:nvSpPr>
        <p:spPr>
          <a:xfrm>
            <a:off x="7010400" y="1468900"/>
            <a:ext cx="1104900" cy="57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Reglas de Asociación</a:t>
            </a:r>
            <a:endParaRPr/>
          </a:p>
        </p:txBody>
      </p:sp>
      <p:sp>
        <p:nvSpPr>
          <p:cNvPr id="321" name="Google Shape;321;p62"/>
          <p:cNvSpPr txBox="1"/>
          <p:nvPr/>
        </p:nvSpPr>
        <p:spPr>
          <a:xfrm>
            <a:off x="6243150" y="649100"/>
            <a:ext cx="1683900" cy="350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Semi-supervisado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6" name="Google Shape;326;p63"/>
          <p:cNvGrpSpPr/>
          <p:nvPr/>
        </p:nvGrpSpPr>
        <p:grpSpPr>
          <a:xfrm>
            <a:off x="714707" y="2026997"/>
            <a:ext cx="4250224" cy="2999213"/>
            <a:chOff x="280775" y="1289075"/>
            <a:chExt cx="3769600" cy="2731275"/>
          </a:xfrm>
        </p:grpSpPr>
        <p:pic>
          <p:nvPicPr>
            <p:cNvPr id="327" name="Google Shape;327;p63"/>
            <p:cNvPicPr preferRelativeResize="0"/>
            <p:nvPr/>
          </p:nvPicPr>
          <p:blipFill rotWithShape="1">
            <a:blip r:embed="rId3">
              <a:alphaModFix/>
            </a:blip>
            <a:srcRect l="3071" t="14638" r="55701" b="10060"/>
            <a:stretch/>
          </p:blipFill>
          <p:spPr>
            <a:xfrm>
              <a:off x="280775" y="1289075"/>
              <a:ext cx="3769600" cy="27312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8" name="Google Shape;328;p63"/>
            <p:cNvSpPr/>
            <p:nvPr/>
          </p:nvSpPr>
          <p:spPr>
            <a:xfrm>
              <a:off x="1531575" y="1927225"/>
              <a:ext cx="421200" cy="2298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63"/>
            <p:cNvSpPr/>
            <p:nvPr/>
          </p:nvSpPr>
          <p:spPr>
            <a:xfrm>
              <a:off x="3534250" y="1697425"/>
              <a:ext cx="421200" cy="2298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0" name="Google Shape;330;p63"/>
          <p:cNvSpPr txBox="1"/>
          <p:nvPr/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Perspectiva general</a:t>
            </a: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63"/>
          <p:cNvSpPr txBox="1"/>
          <p:nvPr/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Embeddings</a:t>
            </a:r>
            <a:endParaRPr sz="1800">
              <a:solidFill>
                <a:srgbClr val="FF5722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6" name="Google Shape;336;p64"/>
          <p:cNvGrpSpPr/>
          <p:nvPr/>
        </p:nvGrpSpPr>
        <p:grpSpPr>
          <a:xfrm>
            <a:off x="714707" y="2026997"/>
            <a:ext cx="4250224" cy="2999213"/>
            <a:chOff x="280775" y="1289075"/>
            <a:chExt cx="3769600" cy="2731275"/>
          </a:xfrm>
        </p:grpSpPr>
        <p:pic>
          <p:nvPicPr>
            <p:cNvPr id="337" name="Google Shape;337;p64"/>
            <p:cNvPicPr preferRelativeResize="0"/>
            <p:nvPr/>
          </p:nvPicPr>
          <p:blipFill rotWithShape="1">
            <a:blip r:embed="rId3">
              <a:alphaModFix/>
            </a:blip>
            <a:srcRect l="3071" t="14638" r="55701" b="10060"/>
            <a:stretch/>
          </p:blipFill>
          <p:spPr>
            <a:xfrm>
              <a:off x="280775" y="1289075"/>
              <a:ext cx="3769600" cy="27312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8" name="Google Shape;338;p64"/>
            <p:cNvSpPr/>
            <p:nvPr/>
          </p:nvSpPr>
          <p:spPr>
            <a:xfrm>
              <a:off x="1531575" y="1927225"/>
              <a:ext cx="421200" cy="2298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64"/>
            <p:cNvSpPr/>
            <p:nvPr/>
          </p:nvSpPr>
          <p:spPr>
            <a:xfrm>
              <a:off x="3534250" y="1697425"/>
              <a:ext cx="421200" cy="2298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0" name="Google Shape;340;p64"/>
          <p:cNvSpPr txBox="1"/>
          <p:nvPr/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Perspectiva general</a:t>
            </a: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64"/>
          <p:cNvSpPr txBox="1"/>
          <p:nvPr/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Embeddings</a:t>
            </a:r>
            <a:endParaRPr sz="1800">
              <a:solidFill>
                <a:srgbClr val="FF5722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42" name="Google Shape;342;p64"/>
          <p:cNvPicPr preferRelativeResize="0"/>
          <p:nvPr/>
        </p:nvPicPr>
        <p:blipFill rotWithShape="1">
          <a:blip r:embed="rId3">
            <a:alphaModFix/>
          </a:blip>
          <a:srcRect l="58773" t="18178" b="27281"/>
          <a:stretch/>
        </p:blipFill>
        <p:spPr>
          <a:xfrm>
            <a:off x="3479290" y="1454975"/>
            <a:ext cx="5325774" cy="279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65"/>
          <p:cNvSpPr txBox="1"/>
          <p:nvPr/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Perspectiva general</a:t>
            </a: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65"/>
          <p:cNvSpPr txBox="1"/>
          <p:nvPr/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Embeddings</a:t>
            </a:r>
            <a:endParaRPr sz="1800">
              <a:solidFill>
                <a:srgbClr val="FF5722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Un embedding es una proyección a otro espacio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Selección de características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Principal Component Analysis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Kernel trick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49" name="Google Shape;349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4873" y="262100"/>
            <a:ext cx="1286500" cy="1854425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65"/>
          <p:cNvSpPr txBox="1"/>
          <p:nvPr/>
        </p:nvSpPr>
        <p:spPr>
          <a:xfrm>
            <a:off x="8115300" y="1765825"/>
            <a:ext cx="1028700" cy="350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Clustering</a:t>
            </a:r>
            <a:endParaRPr/>
          </a:p>
        </p:txBody>
      </p:sp>
      <p:sp>
        <p:nvSpPr>
          <p:cNvPr id="351" name="Google Shape;351;p65"/>
          <p:cNvSpPr txBox="1"/>
          <p:nvPr/>
        </p:nvSpPr>
        <p:spPr>
          <a:xfrm>
            <a:off x="6575375" y="919900"/>
            <a:ext cx="1421700" cy="350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Selección de Características</a:t>
            </a:r>
            <a:endParaRPr/>
          </a:p>
        </p:txBody>
      </p:sp>
      <p:sp>
        <p:nvSpPr>
          <p:cNvPr id="352" name="Google Shape;352;p65"/>
          <p:cNvSpPr txBox="1"/>
          <p:nvPr/>
        </p:nvSpPr>
        <p:spPr>
          <a:xfrm>
            <a:off x="7010400" y="1468900"/>
            <a:ext cx="1104900" cy="57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Reglas de Asociación</a:t>
            </a:r>
            <a:endParaRPr/>
          </a:p>
        </p:txBody>
      </p:sp>
      <p:sp>
        <p:nvSpPr>
          <p:cNvPr id="353" name="Google Shape;353;p65"/>
          <p:cNvSpPr txBox="1"/>
          <p:nvPr/>
        </p:nvSpPr>
        <p:spPr>
          <a:xfrm>
            <a:off x="6243150" y="649100"/>
            <a:ext cx="1683900" cy="350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Semi-supervisado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66"/>
          <p:cNvSpPr txBox="1"/>
          <p:nvPr/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Perspectiva general</a:t>
            </a: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66"/>
          <p:cNvSpPr txBox="1"/>
          <p:nvPr/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Embeddings</a:t>
            </a:r>
            <a:endParaRPr sz="1800">
              <a:solidFill>
                <a:srgbClr val="FF5722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Un embedding es una proyección a otro espacio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Selección de características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Principal Component Analysis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Kernel trick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Filtros, preprocesos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Embeddings neuronales: usar una tarea de pretexto para aprender un clasificador, y quedarse con el modelo del clasificador como nuevo espacio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60" name="Google Shape;360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4873" y="262100"/>
            <a:ext cx="1286500" cy="1854425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66"/>
          <p:cNvSpPr txBox="1"/>
          <p:nvPr/>
        </p:nvSpPr>
        <p:spPr>
          <a:xfrm>
            <a:off x="8115300" y="1765825"/>
            <a:ext cx="1028700" cy="350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Clustering</a:t>
            </a:r>
            <a:endParaRPr/>
          </a:p>
        </p:txBody>
      </p:sp>
      <p:sp>
        <p:nvSpPr>
          <p:cNvPr id="362" name="Google Shape;362;p66"/>
          <p:cNvSpPr txBox="1"/>
          <p:nvPr/>
        </p:nvSpPr>
        <p:spPr>
          <a:xfrm>
            <a:off x="6575375" y="919900"/>
            <a:ext cx="1421700" cy="350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Selección de Características</a:t>
            </a:r>
            <a:endParaRPr/>
          </a:p>
        </p:txBody>
      </p:sp>
      <p:sp>
        <p:nvSpPr>
          <p:cNvPr id="363" name="Google Shape;363;p66"/>
          <p:cNvSpPr txBox="1"/>
          <p:nvPr/>
        </p:nvSpPr>
        <p:spPr>
          <a:xfrm>
            <a:off x="7010400" y="1468900"/>
            <a:ext cx="1104900" cy="57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Reglas de Asociación</a:t>
            </a:r>
            <a:endParaRPr/>
          </a:p>
        </p:txBody>
      </p:sp>
      <p:sp>
        <p:nvSpPr>
          <p:cNvPr id="364" name="Google Shape;364;p66"/>
          <p:cNvSpPr txBox="1"/>
          <p:nvPr/>
        </p:nvSpPr>
        <p:spPr>
          <a:xfrm>
            <a:off x="6243150" y="649100"/>
            <a:ext cx="1683900" cy="350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Semi-supervisado</a:t>
            </a:r>
            <a:endParaRPr/>
          </a:p>
        </p:txBody>
      </p:sp>
      <p:pic>
        <p:nvPicPr>
          <p:cNvPr id="365" name="Google Shape;365;p66"/>
          <p:cNvPicPr preferRelativeResize="0"/>
          <p:nvPr/>
        </p:nvPicPr>
        <p:blipFill rotWithShape="1">
          <a:blip r:embed="rId4">
            <a:alphaModFix/>
          </a:blip>
          <a:srcRect r="48794"/>
          <a:stretch/>
        </p:blipFill>
        <p:spPr>
          <a:xfrm>
            <a:off x="0" y="435075"/>
            <a:ext cx="4682351" cy="427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67"/>
          <p:cNvSpPr txBox="1"/>
          <p:nvPr/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Perspectiva general</a:t>
            </a: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67"/>
          <p:cNvSpPr txBox="1"/>
          <p:nvPr/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Embeddings</a:t>
            </a:r>
            <a:endParaRPr sz="1800">
              <a:solidFill>
                <a:srgbClr val="FF5722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Un embedding es una proyección a otro espacio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Selección de características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Principal Component Analysis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Kernel trick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Filtros, preprocesos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Embeddings neuronales: usar una tarea de pretexto para aprender un clasificador, y quedarse con el modelo del clasificador como nuevo espacio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72" name="Google Shape;372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4873" y="262100"/>
            <a:ext cx="1286500" cy="1854425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67"/>
          <p:cNvSpPr txBox="1"/>
          <p:nvPr/>
        </p:nvSpPr>
        <p:spPr>
          <a:xfrm>
            <a:off x="8115300" y="1765825"/>
            <a:ext cx="1028700" cy="350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Clustering</a:t>
            </a:r>
            <a:endParaRPr/>
          </a:p>
        </p:txBody>
      </p:sp>
      <p:sp>
        <p:nvSpPr>
          <p:cNvPr id="374" name="Google Shape;374;p67"/>
          <p:cNvSpPr txBox="1"/>
          <p:nvPr/>
        </p:nvSpPr>
        <p:spPr>
          <a:xfrm>
            <a:off x="6575375" y="919900"/>
            <a:ext cx="1421700" cy="350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Selección de Características</a:t>
            </a:r>
            <a:endParaRPr/>
          </a:p>
        </p:txBody>
      </p:sp>
      <p:sp>
        <p:nvSpPr>
          <p:cNvPr id="375" name="Google Shape;375;p67"/>
          <p:cNvSpPr txBox="1"/>
          <p:nvPr/>
        </p:nvSpPr>
        <p:spPr>
          <a:xfrm>
            <a:off x="7010400" y="1468900"/>
            <a:ext cx="1104900" cy="57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Reglas de Asociación</a:t>
            </a:r>
            <a:endParaRPr/>
          </a:p>
        </p:txBody>
      </p:sp>
      <p:sp>
        <p:nvSpPr>
          <p:cNvPr id="376" name="Google Shape;376;p67"/>
          <p:cNvSpPr txBox="1"/>
          <p:nvPr/>
        </p:nvSpPr>
        <p:spPr>
          <a:xfrm>
            <a:off x="6243150" y="649100"/>
            <a:ext cx="1683900" cy="350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Semi-supervisado</a:t>
            </a:r>
            <a:endParaRPr/>
          </a:p>
        </p:txBody>
      </p:sp>
      <p:pic>
        <p:nvPicPr>
          <p:cNvPr id="377" name="Google Shape;377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35087"/>
            <a:ext cx="9143998" cy="4273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68"/>
          <p:cNvSpPr txBox="1"/>
          <p:nvPr/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Perspectiva general</a:t>
            </a: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68"/>
          <p:cNvSpPr txBox="1"/>
          <p:nvPr/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Embeddings</a:t>
            </a:r>
            <a:endParaRPr sz="1800">
              <a:solidFill>
                <a:srgbClr val="FF5722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Un embedding es una proyección a otro espacio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Selección de características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Principal Component Analysis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Kernel trick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Filtros, preprocesos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Embeddings neuronales: usar una tarea de pretexto para aprender un clasificador, y quedarse con el modelo del clasificador como nuevo espacio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84" name="Google Shape;384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4873" y="262100"/>
            <a:ext cx="1286500" cy="1854425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68"/>
          <p:cNvSpPr txBox="1"/>
          <p:nvPr/>
        </p:nvSpPr>
        <p:spPr>
          <a:xfrm>
            <a:off x="8115300" y="1765825"/>
            <a:ext cx="1028700" cy="350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Clustering</a:t>
            </a:r>
            <a:endParaRPr/>
          </a:p>
        </p:txBody>
      </p:sp>
      <p:sp>
        <p:nvSpPr>
          <p:cNvPr id="386" name="Google Shape;386;p68"/>
          <p:cNvSpPr txBox="1"/>
          <p:nvPr/>
        </p:nvSpPr>
        <p:spPr>
          <a:xfrm>
            <a:off x="6575375" y="919900"/>
            <a:ext cx="1421700" cy="350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Selección de Características</a:t>
            </a:r>
            <a:endParaRPr/>
          </a:p>
        </p:txBody>
      </p:sp>
      <p:sp>
        <p:nvSpPr>
          <p:cNvPr id="387" name="Google Shape;387;p68"/>
          <p:cNvSpPr txBox="1"/>
          <p:nvPr/>
        </p:nvSpPr>
        <p:spPr>
          <a:xfrm>
            <a:off x="7010400" y="1468900"/>
            <a:ext cx="1104900" cy="57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Reglas de Asociación</a:t>
            </a:r>
            <a:endParaRPr/>
          </a:p>
        </p:txBody>
      </p:sp>
      <p:sp>
        <p:nvSpPr>
          <p:cNvPr id="388" name="Google Shape;388;p68"/>
          <p:cNvSpPr txBox="1"/>
          <p:nvPr/>
        </p:nvSpPr>
        <p:spPr>
          <a:xfrm>
            <a:off x="6243150" y="649100"/>
            <a:ext cx="1683900" cy="350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Semi-supervisado</a:t>
            </a:r>
            <a:endParaRPr/>
          </a:p>
        </p:txBody>
      </p:sp>
      <p:pic>
        <p:nvPicPr>
          <p:cNvPr id="389" name="Google Shape;389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35087"/>
            <a:ext cx="9143998" cy="4273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68"/>
          <p:cNvPicPr preferRelativeResize="0"/>
          <p:nvPr/>
        </p:nvPicPr>
        <p:blipFill rotWithShape="1">
          <a:blip r:embed="rId5">
            <a:alphaModFix/>
          </a:blip>
          <a:srcRect r="57283"/>
          <a:stretch/>
        </p:blipFill>
        <p:spPr>
          <a:xfrm>
            <a:off x="5257800" y="393775"/>
            <a:ext cx="3905902" cy="435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69"/>
          <p:cNvSpPr txBox="1"/>
          <p:nvPr/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Perspectiva general</a:t>
            </a: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69"/>
          <p:cNvSpPr txBox="1"/>
          <p:nvPr/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Embeddings</a:t>
            </a:r>
            <a:endParaRPr sz="1800">
              <a:solidFill>
                <a:srgbClr val="FF5722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Un embedding es una proyección a otro espacio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Selección de características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Principal Component Analysis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Kernel trick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Filtros, preprocesos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Embeddings neuronales: usar una tarea de pretexto para aprender un clasificador, y quedarse con el modelo del clasificador como nuevo espacio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97" name="Google Shape;397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4873" y="262100"/>
            <a:ext cx="1286500" cy="1854425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69"/>
          <p:cNvSpPr txBox="1"/>
          <p:nvPr/>
        </p:nvSpPr>
        <p:spPr>
          <a:xfrm>
            <a:off x="8115300" y="1765825"/>
            <a:ext cx="1028700" cy="350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Clustering</a:t>
            </a:r>
            <a:endParaRPr/>
          </a:p>
        </p:txBody>
      </p:sp>
      <p:sp>
        <p:nvSpPr>
          <p:cNvPr id="399" name="Google Shape;399;p69"/>
          <p:cNvSpPr txBox="1"/>
          <p:nvPr/>
        </p:nvSpPr>
        <p:spPr>
          <a:xfrm>
            <a:off x="6575375" y="919900"/>
            <a:ext cx="1421700" cy="350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Selección de Características</a:t>
            </a:r>
            <a:endParaRPr/>
          </a:p>
        </p:txBody>
      </p:sp>
      <p:sp>
        <p:nvSpPr>
          <p:cNvPr id="400" name="Google Shape;400;p69"/>
          <p:cNvSpPr txBox="1"/>
          <p:nvPr/>
        </p:nvSpPr>
        <p:spPr>
          <a:xfrm>
            <a:off x="7010400" y="1468900"/>
            <a:ext cx="1104900" cy="57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Reglas de Asociación</a:t>
            </a:r>
            <a:endParaRPr/>
          </a:p>
        </p:txBody>
      </p:sp>
      <p:sp>
        <p:nvSpPr>
          <p:cNvPr id="401" name="Google Shape;401;p69"/>
          <p:cNvSpPr txBox="1"/>
          <p:nvPr/>
        </p:nvSpPr>
        <p:spPr>
          <a:xfrm>
            <a:off x="6243150" y="649100"/>
            <a:ext cx="1683900" cy="350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Semi-supervisado</a:t>
            </a:r>
            <a:endParaRPr/>
          </a:p>
        </p:txBody>
      </p:sp>
      <p:pic>
        <p:nvPicPr>
          <p:cNvPr id="402" name="Google Shape;402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35087"/>
            <a:ext cx="9143998" cy="4273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p69"/>
          <p:cNvPicPr preferRelativeResize="0"/>
          <p:nvPr/>
        </p:nvPicPr>
        <p:blipFill rotWithShape="1">
          <a:blip r:embed="rId5">
            <a:alphaModFix/>
          </a:blip>
          <a:srcRect r="57283"/>
          <a:stretch/>
        </p:blipFill>
        <p:spPr>
          <a:xfrm>
            <a:off x="5257800" y="393775"/>
            <a:ext cx="3905902" cy="435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p69"/>
          <p:cNvPicPr preferRelativeResize="0"/>
          <p:nvPr/>
        </p:nvPicPr>
        <p:blipFill rotWithShape="1">
          <a:blip r:embed="rId5">
            <a:alphaModFix/>
          </a:blip>
          <a:srcRect l="48880"/>
          <a:stretch/>
        </p:blipFill>
        <p:spPr>
          <a:xfrm>
            <a:off x="49925" y="393775"/>
            <a:ext cx="4674475" cy="435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3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i="0" u="none" strike="noStrike" cap="non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Para qué?</a:t>
            </a: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43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720" algn="l" rtl="0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 b="0" i="0" u="none" strike="noStrike" cap="non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Cuando no sabemos lo que queremos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72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 b="0" i="0" u="none" strike="noStrike" cap="non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Cuando sospechamos de los datos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72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 b="0" i="0" u="none" strike="noStrike" cap="non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Para refinar las clases que queremos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5" name="Google Shape;185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36720" y="333360"/>
            <a:ext cx="4152240" cy="311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70"/>
          <p:cNvSpPr txBox="1"/>
          <p:nvPr/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Perspectiva general</a:t>
            </a: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70"/>
          <p:cNvSpPr txBox="1"/>
          <p:nvPr/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Embeddings</a:t>
            </a:r>
            <a:endParaRPr sz="1800">
              <a:solidFill>
                <a:srgbClr val="FF5722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Un embedding es una proyección a otro espacio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Selección de características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Principal Component Analysis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Kernel trick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Filtros, preprocesos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Embeddings neuronales: usar una tarea de pretexto para aprender un clasificador, y quedarse con el modelo del clasificador como nuevo espacio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411" name="Google Shape;411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4873" y="262100"/>
            <a:ext cx="1286500" cy="1854425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70"/>
          <p:cNvSpPr txBox="1"/>
          <p:nvPr/>
        </p:nvSpPr>
        <p:spPr>
          <a:xfrm>
            <a:off x="8115300" y="1765825"/>
            <a:ext cx="1028700" cy="350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Clustering</a:t>
            </a:r>
            <a:endParaRPr/>
          </a:p>
        </p:txBody>
      </p:sp>
      <p:sp>
        <p:nvSpPr>
          <p:cNvPr id="413" name="Google Shape;413;p70"/>
          <p:cNvSpPr txBox="1"/>
          <p:nvPr/>
        </p:nvSpPr>
        <p:spPr>
          <a:xfrm>
            <a:off x="6575375" y="919900"/>
            <a:ext cx="1421700" cy="350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Selección de Características</a:t>
            </a:r>
            <a:endParaRPr/>
          </a:p>
        </p:txBody>
      </p:sp>
      <p:sp>
        <p:nvSpPr>
          <p:cNvPr id="414" name="Google Shape;414;p70"/>
          <p:cNvSpPr txBox="1"/>
          <p:nvPr/>
        </p:nvSpPr>
        <p:spPr>
          <a:xfrm>
            <a:off x="7010400" y="1468900"/>
            <a:ext cx="1104900" cy="57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Reglas de Asociación</a:t>
            </a:r>
            <a:endParaRPr/>
          </a:p>
        </p:txBody>
      </p:sp>
      <p:sp>
        <p:nvSpPr>
          <p:cNvPr id="415" name="Google Shape;415;p70"/>
          <p:cNvSpPr txBox="1"/>
          <p:nvPr/>
        </p:nvSpPr>
        <p:spPr>
          <a:xfrm>
            <a:off x="6243150" y="649100"/>
            <a:ext cx="1683900" cy="350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Semi-supervisado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71"/>
          <p:cNvSpPr txBox="1"/>
          <p:nvPr/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Evaluación</a:t>
            </a: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71"/>
          <p:cNvSpPr txBox="1"/>
          <p:nvPr/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Si no sabemos qué es lo bueno, cómo podemos calcular acierto o error?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necesitamos un experto de dominio que analice resultados: adecuación, plausibilidad con respecto a la intuición o a la aplicación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métricas de rendimiento en tiempo de desarrollo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métricas de rendimiento en aplicación final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métricas de consistencia del modelo: acumulación de probabilidad donde pensamos que tiene que estar, replicabilidad, cobertura...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2"/>
          <p:cNvSpPr txBox="1"/>
          <p:nvPr/>
        </p:nvSpPr>
        <p:spPr>
          <a:xfrm>
            <a:off x="414000" y="221400"/>
            <a:ext cx="8163000" cy="8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rgbClr val="FFFFFF"/>
                </a:solidFill>
                <a:latin typeface="Alfa Slab One"/>
                <a:ea typeface="Alfa Slab One"/>
                <a:cs typeface="Alfa Slab One"/>
                <a:sym typeface="Alfa Slab One"/>
              </a:rPr>
              <a:t>Mapa de ruta</a:t>
            </a: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72"/>
          <p:cNvSpPr txBox="1"/>
          <p:nvPr/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AutoNum type="arabicPeriod"/>
            </a:pPr>
            <a:r>
              <a:rPr lang="en-US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Perspectiva general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AutoNum type="arabicPeriod"/>
            </a:pPr>
            <a:r>
              <a:rPr lang="en-US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Clustering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oto Sans Symbols"/>
              <a:buAutoNum type="arabicPeriod"/>
            </a:pPr>
            <a:r>
              <a:rPr lang="en-US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Embeddings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roxima Nova"/>
              <a:buAutoNum type="arabicPeriod"/>
            </a:pPr>
            <a:r>
              <a:rPr lang="en-US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Aprendizaje Semi-supervisado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y muy brevemente: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AutoNum type="arabicPeriod"/>
            </a:pPr>
            <a:r>
              <a:rPr lang="en-US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Reglas de Asociación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-34271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oto Sans Symbols"/>
              <a:buAutoNum type="arabicPeriod"/>
            </a:pPr>
            <a:r>
              <a:rPr lang="en-US" sz="18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K-nn y recomendación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71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oto Sans Symbols"/>
              <a:buAutoNum type="arabicPeriod"/>
            </a:pPr>
            <a:r>
              <a:rPr lang="en-US" sz="18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Grafos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Entregable: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71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Char char="-"/>
            </a:pPr>
            <a:r>
              <a:rPr lang="en-US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Clustering en el dataset de FIFA</a:t>
            </a:r>
            <a:endParaRPr sz="1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4"/>
          <p:cNvSpPr txBox="1">
            <a:spLocks noGrp="1"/>
          </p:cNvSpPr>
          <p:nvPr>
            <p:ph type="title"/>
          </p:nvPr>
        </p:nvSpPr>
        <p:spPr>
          <a:xfrm>
            <a:off x="414000" y="221400"/>
            <a:ext cx="8163000" cy="81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0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La promesa de NO supervisado</a:t>
            </a:r>
            <a:endParaRPr/>
          </a:p>
        </p:txBody>
      </p:sp>
      <p:sp>
        <p:nvSpPr>
          <p:cNvPr id="191" name="Google Shape;191;p44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300" cy="2982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 partir de datos crudos obtenemos patrones accionables (reglas, clases) 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5"/>
          <p:cNvSpPr txBox="1">
            <a:spLocks noGrp="1"/>
          </p:cNvSpPr>
          <p:nvPr>
            <p:ph type="title"/>
          </p:nvPr>
        </p:nvSpPr>
        <p:spPr>
          <a:xfrm>
            <a:off x="414000" y="221400"/>
            <a:ext cx="8163000" cy="81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La promesa de NO supervisado</a:t>
            </a:r>
            <a:endParaRPr/>
          </a:p>
        </p:txBody>
      </p:sp>
      <p:sp>
        <p:nvSpPr>
          <p:cNvPr id="197" name="Google Shape;197;p45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300" cy="2982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 partir de datos crudos obtenemos patrones accionables (reglas, clases) 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-"/>
            </a:pPr>
            <a:r>
              <a:rPr lang="en-US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los datos nunca pueden ser crudos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-"/>
            </a:pPr>
            <a:r>
              <a:rPr lang="en-US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los resultados nunca están listos para ser usados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-"/>
            </a:pPr>
            <a:r>
              <a:rPr lang="en-US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no es claro qué significan, hay que interpretarlos 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→ lo que ahorramos en anotación de datos lo gastamos en análisis de resultados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6"/>
          <p:cNvSpPr txBox="1">
            <a:spLocks noGrp="1"/>
          </p:cNvSpPr>
          <p:nvPr>
            <p:ph type="title"/>
          </p:nvPr>
        </p:nvSpPr>
        <p:spPr>
          <a:xfrm>
            <a:off x="414000" y="221400"/>
            <a:ext cx="8163000" cy="81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La promesa de NO supervisado</a:t>
            </a:r>
            <a:endParaRPr/>
          </a:p>
        </p:txBody>
      </p:sp>
      <p:sp>
        <p:nvSpPr>
          <p:cNvPr id="203" name="Google Shape;203;p46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300" cy="2982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 partir de datos crudos obtenemos patrones accionables (reglas, clases) 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-"/>
            </a:pPr>
            <a:r>
              <a:rPr lang="en-US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los datos nunca pueden ser crudos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-"/>
            </a:pPr>
            <a:r>
              <a:rPr lang="en-US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los resultados nunca están listos para ser usados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-"/>
            </a:pPr>
            <a:r>
              <a:rPr lang="en-US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no es claro qué significan, hay que interpretarlos 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→ lo que ahorramos en anotación de datos lo </a:t>
            </a:r>
            <a:r>
              <a:rPr lang="en-US" strike="sng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gastamos</a:t>
            </a:r>
            <a:r>
              <a:rPr lang="en-US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 invertimos en análisis de resultados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7"/>
          <p:cNvSpPr txBox="1">
            <a:spLocks noGrp="1"/>
          </p:cNvSpPr>
          <p:nvPr>
            <p:ph type="title"/>
          </p:nvPr>
        </p:nvSpPr>
        <p:spPr>
          <a:xfrm>
            <a:off x="414000" y="221400"/>
            <a:ext cx="8163000" cy="81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La promesa de NO supervisado</a:t>
            </a:r>
            <a:endParaRPr/>
          </a:p>
        </p:txBody>
      </p:sp>
      <p:sp>
        <p:nvSpPr>
          <p:cNvPr id="209" name="Google Shape;209;p47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300" cy="2982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 partir de datos crudos obtenemos patrones accionables (reglas, clases) 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-"/>
            </a:pPr>
            <a:r>
              <a:rPr lang="en-US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los datos nunca pueden ser crudos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-"/>
            </a:pPr>
            <a:r>
              <a:rPr lang="en-US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los resultados nunca están listos para ser usados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-"/>
            </a:pPr>
            <a:r>
              <a:rPr lang="en-US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no es claro qué significan, hay que interpretarlos 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→ lo que ahorramos en anotación de datos lo </a:t>
            </a:r>
            <a:r>
              <a:rPr lang="en-US" strike="sng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gastamos</a:t>
            </a:r>
            <a:r>
              <a:rPr lang="en-US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 invertimos en análisis de resultados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-"/>
            </a:pPr>
            <a:r>
              <a:rPr lang="en-US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hay que consultar con el experto de dominio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8"/>
          <p:cNvSpPr txBox="1">
            <a:spLocks noGrp="1"/>
          </p:cNvSpPr>
          <p:nvPr>
            <p:ph type="title"/>
          </p:nvPr>
        </p:nvSpPr>
        <p:spPr>
          <a:xfrm>
            <a:off x="414000" y="221400"/>
            <a:ext cx="8163000" cy="81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La promesa de NO supervisado</a:t>
            </a:r>
            <a:endParaRPr/>
          </a:p>
        </p:txBody>
      </p:sp>
      <p:sp>
        <p:nvSpPr>
          <p:cNvPr id="215" name="Google Shape;215;p48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300" cy="2982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 partir de datos crudos obtenemos patrones accionables (reglas, clases) 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-"/>
            </a:pPr>
            <a:r>
              <a:rPr lang="en-US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los datos nunca pueden ser crudos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-"/>
            </a:pPr>
            <a:r>
              <a:rPr lang="en-US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los resultados nunca están listos para ser usados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-"/>
            </a:pPr>
            <a:r>
              <a:rPr lang="en-US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no es claro qué significan, hay que interpretarlos 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→ lo que ahorramos en anotación de datos lo </a:t>
            </a:r>
            <a:r>
              <a:rPr lang="en-US" strike="sng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gastamos</a:t>
            </a:r>
            <a:r>
              <a:rPr lang="en-US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 invertimos en análisis de resultados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-"/>
            </a:pPr>
            <a:r>
              <a:rPr lang="en-US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hay que consultar con el experto de dominio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-"/>
            </a:pPr>
            <a:r>
              <a:rPr lang="en-US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iterar varias veces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9"/>
          <p:cNvSpPr txBox="1">
            <a:spLocks noGrp="1"/>
          </p:cNvSpPr>
          <p:nvPr>
            <p:ph type="title"/>
          </p:nvPr>
        </p:nvSpPr>
        <p:spPr>
          <a:xfrm>
            <a:off x="414000" y="221400"/>
            <a:ext cx="8163000" cy="81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La promesa de NO supervisado</a:t>
            </a:r>
            <a:endParaRPr/>
          </a:p>
        </p:txBody>
      </p:sp>
      <p:sp>
        <p:nvSpPr>
          <p:cNvPr id="221" name="Google Shape;221;p49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300" cy="2982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 partir de datos crudos obtenemos patrones accionables (reglas, clases) 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-"/>
            </a:pPr>
            <a:r>
              <a:rPr lang="en-US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los datos nunca pueden ser crudos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-"/>
            </a:pPr>
            <a:r>
              <a:rPr lang="en-US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los resultados nunca están listos para ser usados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-"/>
            </a:pPr>
            <a:r>
              <a:rPr lang="en-US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no es claro qué significan, hay que interpretarlos 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→ lo que ahorramos en anotación de datos lo </a:t>
            </a:r>
            <a:r>
              <a:rPr lang="en-US" strike="sng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gastamos</a:t>
            </a:r>
            <a:r>
              <a:rPr lang="en-US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 invertimos en análisis de resultados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-"/>
            </a:pPr>
            <a:r>
              <a:rPr lang="en-US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hay que consultar con el experto de dominio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-"/>
            </a:pPr>
            <a:r>
              <a:rPr lang="en-US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iterar varias veces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nosotras prometemos darles herramientas y enseñarles cómo no usarlas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1307</Words>
  <Application>Microsoft Office PowerPoint</Application>
  <PresentationFormat>Presentación en pantalla (16:9)</PresentationFormat>
  <Paragraphs>267</Paragraphs>
  <Slides>32</Slides>
  <Notes>31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32</vt:i4>
      </vt:variant>
    </vt:vector>
  </HeadingPairs>
  <TitlesOfParts>
    <vt:vector size="43" baseType="lpstr">
      <vt:lpstr>Trebuchet MS</vt:lpstr>
      <vt:lpstr>Alfa Slab One</vt:lpstr>
      <vt:lpstr>Arial</vt:lpstr>
      <vt:lpstr>Gill Sans MT</vt:lpstr>
      <vt:lpstr>Proxima Nova</vt:lpstr>
      <vt:lpstr>Noto Sans Symbols</vt:lpstr>
      <vt:lpstr>Raleway</vt:lpstr>
      <vt:lpstr>Times New Roman</vt:lpstr>
      <vt:lpstr>Office Theme</vt:lpstr>
      <vt:lpstr>Office Theme</vt:lpstr>
      <vt:lpstr>Office Theme</vt:lpstr>
      <vt:lpstr>Presentación de PowerPoint</vt:lpstr>
      <vt:lpstr>Presentación de PowerPoint</vt:lpstr>
      <vt:lpstr>Presentación de PowerPoint</vt:lpstr>
      <vt:lpstr>La promesa de NO supervisado</vt:lpstr>
      <vt:lpstr>La promesa de NO supervisado</vt:lpstr>
      <vt:lpstr>La promesa de NO supervisado</vt:lpstr>
      <vt:lpstr>La promesa de NO supervisado</vt:lpstr>
      <vt:lpstr>La promesa de NO supervisado</vt:lpstr>
      <vt:lpstr>La promesa de NO supervisado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José Ramon Iglesias Gamarra</cp:lastModifiedBy>
  <cp:revision>1</cp:revision>
  <dcterms:modified xsi:type="dcterms:W3CDTF">2025-04-24T22:56:36Z</dcterms:modified>
</cp:coreProperties>
</file>