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32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Alfa Slab One" panose="020B0604020202020204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Gill Sans MT" panose="020B0502020104020203" pitchFamily="34" charset="0"/>
      <p:regular r:id="rId35"/>
      <p:bold r:id="rId36"/>
      <p:italic r:id="rId37"/>
      <p:boldItalic r:id="rId38"/>
    </p:embeddedFont>
    <p:embeddedFont>
      <p:font typeface="Proxima Nova" panose="020B0604020202020204" charset="0"/>
      <p:regular r:id="rId39"/>
      <p:bold r:id="rId40"/>
      <p:italic r:id="rId41"/>
      <p:boldItalic r:id="rId42"/>
    </p:embeddedFont>
    <p:embeddedFont>
      <p:font typeface="Trebuchet MS" panose="020B0603020202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ee9ab5b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ee9ab5b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e9ab5b7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ee9ab5b7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ee9ab5b7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ee9ab5b7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e9ab5b7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e9ab5b7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e9ab5b7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e9ab5b7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ee9ab5b7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ee9ab5b7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ee9ab5b7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ee9ab5b7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e9ab5b7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ee9ab5b7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ee9ab5b7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ee9ab5b7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e9ab5b7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ee9ab5b7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ee9ab5b7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ee9ab5b7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ee9ab5b7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ee9ab5b7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ee9ab5b7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ee9ab5b71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ee9ab5b7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ee9ab5b7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ee9ab5b7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ee9ab5b7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ee9ab5b7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ee9ab5b7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ee9ab5b7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ee9ab5b7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ee9ab5b7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ee9ab5b7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ee9ab5b7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ee9ab5b7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e9ab5b7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e9ab5b7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ee9ab5b7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ee9ab5b7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e9ab5b7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e9ab5b7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ee9ab5b7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ee9ab5b7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e9ab5b7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ee9ab5b7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ee9ab5b7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ee9ab5b7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e9ab5b7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e9ab5b7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32" name="Google Shape;32;p6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37" name="Google Shape;37;p7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14050" y="221550"/>
            <a:ext cx="8163300" cy="8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49" name="Google Shape;49;p9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wiki.di.uniroma1.it/twiki/view/Estrinf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mediadata.org/social-media-research-toolki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eflegara/NetStruc/blob/master/6.%20Community%20Detection.ipynb" TargetMode="External"/><Relationship Id="rId4" Type="http://schemas.openxmlformats.org/officeDocument/2006/relationships/hyperlink" Target="https://geph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76E2BE-1E76-0F44-8020-A654157CDF76}"/>
              </a:ext>
            </a:extLst>
          </p:cNvPr>
          <p:cNvSpPr txBox="1"/>
          <p:nvPr/>
        </p:nvSpPr>
        <p:spPr>
          <a:xfrm>
            <a:off x="1663818" y="2894244"/>
            <a:ext cx="2656496" cy="1211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0"/>
            <a:r>
              <a:rPr lang="en-US" sz="2025" dirty="0">
                <a:latin typeface="Gill Sans MT" panose="020B0502020104020203" pitchFamily="34" charset="77"/>
              </a:rPr>
              <a:t>Dr. José Ramón Iglesias</a:t>
            </a:r>
          </a:p>
          <a:p>
            <a:pPr defTabSz="514350"/>
            <a:r>
              <a:rPr lang="en-US" sz="1050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DSP-ASIC BUILDER GROUP</a:t>
            </a:r>
          </a:p>
          <a:p>
            <a:pPr defTabSz="514350"/>
            <a:r>
              <a:rPr lang="en-US" sz="1050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Director Semillero TRIAC</a:t>
            </a:r>
          </a:p>
          <a:p>
            <a:pPr defTabSz="514350"/>
            <a:r>
              <a:rPr lang="en-US" sz="1050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Ingenieria Electronica</a:t>
            </a:r>
          </a:p>
          <a:p>
            <a:pPr defTabSz="514350"/>
            <a:r>
              <a:rPr lang="en-US" sz="1050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Universidad Popular del Cesar</a:t>
            </a:r>
          </a:p>
          <a:p>
            <a:pPr defTabSz="514350"/>
            <a:endParaRPr lang="en-US" sz="105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B8274-BF81-6D48-B1EC-87E4CF24BC51}"/>
              </a:ext>
            </a:extLst>
          </p:cNvPr>
          <p:cNvSpPr txBox="1"/>
          <p:nvPr/>
        </p:nvSpPr>
        <p:spPr>
          <a:xfrm>
            <a:off x="1889184" y="1315456"/>
            <a:ext cx="5365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/>
            <a:r>
              <a:rPr lang="en-US" sz="2475" dirty="0" err="1">
                <a:latin typeface="Arial" panose="020B0604020202020204" pitchFamily="34" charset="0"/>
                <a:cs typeface="Arial" panose="020B0604020202020204" pitchFamily="34" charset="0"/>
              </a:rPr>
              <a:t>Ciencia</a:t>
            </a:r>
            <a:r>
              <a:rPr lang="en-US" sz="2475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75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sz="2475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2475">
                <a:latin typeface="Arial" panose="020B0604020202020204" pitchFamily="34" charset="0"/>
                <a:cs typeface="Arial" panose="020B0604020202020204" pitchFamily="34" charset="0"/>
              </a:rPr>
              <a:t>BigData</a:t>
            </a:r>
            <a:endParaRPr lang="en-US" sz="24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14350"/>
            <a:endParaRPr lang="en-US" sz="1125" dirty="0">
              <a:latin typeface="Gill Sans MT" panose="020B0502020104020203" pitchFamily="34" charset="77"/>
            </a:endParaRPr>
          </a:p>
        </p:txBody>
      </p:sp>
      <p:pic>
        <p:nvPicPr>
          <p:cNvPr id="5" name="Google Shape;30;p1">
            <a:extLst>
              <a:ext uri="{FF2B5EF4-FFF2-40B4-BE49-F238E27FC236}">
                <a16:creationId xmlns:a16="http://schemas.microsoft.com/office/drawing/2014/main" id="{4339DFEC-8BF3-4650-90E0-2B129334669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46153" y="679742"/>
            <a:ext cx="1942857" cy="6357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F0B24A3F-60C1-46BB-9F38-67F6A9D0EA23}"/>
              </a:ext>
            </a:extLst>
          </p:cNvPr>
          <p:cNvSpPr txBox="1"/>
          <p:nvPr/>
        </p:nvSpPr>
        <p:spPr>
          <a:xfrm>
            <a:off x="1143001" y="22733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00" b="1" dirty="0">
                <a:latin typeface="Trebuchet MS"/>
                <a:cs typeface="Trebuchet MS"/>
              </a:rPr>
              <a:t>Análisis de Redes Sociales</a:t>
            </a:r>
          </a:p>
        </p:txBody>
      </p:sp>
    </p:spTree>
    <p:extLst>
      <p:ext uri="{BB962C8B-B14F-4D97-AF65-F5344CB8AC3E}">
        <p14:creationId xmlns:p14="http://schemas.microsoft.com/office/powerpoint/2010/main" val="24249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Alcance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Buzz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Influencia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-GB" b="1">
                <a:solidFill>
                  <a:schemeClr val="accent3"/>
                </a:solidFill>
              </a:rPr>
              <a:t>Sentimiento</a:t>
            </a:r>
            <a:endParaRPr b="1">
              <a:solidFill>
                <a:schemeClr val="accent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 qué sentimiento se está conversando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Sentimiento: positivo / negativo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Emoción: enojo / alegría /…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Intensidad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Clases específicas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51800" y="2163450"/>
            <a:ext cx="8163300" cy="8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grafos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Capacidades de medidas sobre grafos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Más profundas (menos superficiales) que las de nodos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Detectar comunidades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Detectar flujo de información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Detectar actores influyentes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Redes sociales como grafos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76" y="1152474"/>
            <a:ext cx="5917748" cy="39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Redes sociales como grafos: twitter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t="6369" b="6378"/>
          <a:stretch/>
        </p:blipFill>
        <p:spPr>
          <a:xfrm>
            <a:off x="1340398" y="1304874"/>
            <a:ext cx="6463200" cy="35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Redes sociales como grafos: completo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1863" y="1227050"/>
            <a:ext cx="6300274" cy="369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Jugadores clave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Basado en conectividad para encontrar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 b="1"/>
              <a:t>Centralidad </a:t>
            </a:r>
            <a:r>
              <a:rPr lang="en-GB"/>
              <a:t>(no dirigido)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Identificar los nodos que están en el centro (vs. periferia)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Grado (</a:t>
            </a:r>
            <a:r>
              <a:rPr lang="en-GB" sz="1800" i="1"/>
              <a:t>degree</a:t>
            </a:r>
            <a:r>
              <a:rPr lang="en-GB" sz="1800"/>
              <a:t>): nodos con mayor número de arcos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Cercanía (</a:t>
            </a:r>
            <a:r>
              <a:rPr lang="en-GB" sz="1800" i="1"/>
              <a:t>closeness</a:t>
            </a:r>
            <a:r>
              <a:rPr lang="en-GB" sz="1800"/>
              <a:t>): inversa de la distancia al resto de nodos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Camino (</a:t>
            </a:r>
            <a:r>
              <a:rPr lang="en-GB" sz="1800" i="1"/>
              <a:t>betweenness</a:t>
            </a:r>
            <a:r>
              <a:rPr lang="en-GB" sz="1800"/>
              <a:t>): el nodo se encuentra en el camino más corto entre otros dos nodos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b="1"/>
              <a:t>Prestigio</a:t>
            </a:r>
            <a:r>
              <a:rPr lang="en-GB"/>
              <a:t> (dirigido)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Influencia (arcos salientes) (Pagerank, Hubs and Authorities)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Soporte (arcos entrantes)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Brokers (puentes de conectividad en el grafo, si se sacan, reducen la conectividad del grafo)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Betweenness centrality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 rotWithShape="1">
          <a:blip r:embed="rId3">
            <a:alphaModFix/>
          </a:blip>
          <a:srcRect l="3095" t="9161" r="3095" b="1544"/>
          <a:stretch/>
        </p:blipFill>
        <p:spPr>
          <a:xfrm>
            <a:off x="1407300" y="1303525"/>
            <a:ext cx="6541325" cy="37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/>
          <p:nvPr/>
        </p:nvSpPr>
        <p:spPr>
          <a:xfrm>
            <a:off x="3468445" y="2815185"/>
            <a:ext cx="210600" cy="176400"/>
          </a:xfrm>
          <a:prstGeom prst="ellipse">
            <a:avLst/>
          </a:prstGeom>
          <a:noFill/>
          <a:ln w="38100" cap="flat" cmpd="sng">
            <a:solidFill>
              <a:srgbClr val="08080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3468445" y="3601089"/>
            <a:ext cx="210600" cy="176400"/>
          </a:xfrm>
          <a:prstGeom prst="ellipse">
            <a:avLst/>
          </a:prstGeom>
          <a:noFill/>
          <a:ln w="38100" cap="flat" cmpd="sng">
            <a:solidFill>
              <a:srgbClr val="08080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Brokers</a:t>
            </a:r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182" y="1529174"/>
            <a:ext cx="6546661" cy="2913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51800" y="2163450"/>
            <a:ext cx="8163300" cy="8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grafos: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Detección de comunidades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Basado en filminas de Paola Velardi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http://twiki.di.uniroma1.it/twiki/view/Estrinfo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Detección de comunidades</a:t>
            </a:r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Grupos de nodos que interactúan entre ellos más que con el resto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l="11439" t="5354" r="8509" b="7148"/>
          <a:stretch/>
        </p:blipFill>
        <p:spPr>
          <a:xfrm>
            <a:off x="2908026" y="1789174"/>
            <a:ext cx="3111900" cy="31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/>
          <p:nvPr/>
        </p:nvSpPr>
        <p:spPr>
          <a:xfrm>
            <a:off x="2673175" y="1715800"/>
            <a:ext cx="2113800" cy="17907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2"/>
          <p:cNvSpPr/>
          <p:nvPr/>
        </p:nvSpPr>
        <p:spPr>
          <a:xfrm>
            <a:off x="3436440" y="2372443"/>
            <a:ext cx="939300" cy="7761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Métodos para detección de comunidades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Nodo-céntricas: todos los nodos satisfacen ciertas propiedades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Grupo-céntricas: se consideran las conexiones dentro de un grupo como un todo, el grupo tiene que satisfacer ciertas propiedades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Grafo-céntricas: se parte el grafo en partes disjuntas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Jerárquica: se subdivide el grafo iterativamente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Comunidades nodo-céntricas</a:t>
            </a:r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cliques: subgrafos donde todos los nodos son adyacentes entre ellos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Es costoso, pero se puede hacer aproximado</a:t>
            </a:r>
            <a:endParaRPr/>
          </a:p>
        </p:txBody>
      </p:sp>
      <p:grpSp>
        <p:nvGrpSpPr>
          <p:cNvPr id="199" name="Google Shape;199;p34"/>
          <p:cNvGrpSpPr/>
          <p:nvPr/>
        </p:nvGrpSpPr>
        <p:grpSpPr>
          <a:xfrm>
            <a:off x="2133600" y="1693863"/>
            <a:ext cx="4329044" cy="1716128"/>
            <a:chOff x="0" y="0"/>
            <a:chExt cx="4328611" cy="1716300"/>
          </a:xfrm>
        </p:grpSpPr>
        <p:pic>
          <p:nvPicPr>
            <p:cNvPr id="200" name="Google Shape;200;p34" descr="network.pd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4328611" cy="1648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34"/>
            <p:cNvSpPr/>
            <p:nvPr/>
          </p:nvSpPr>
          <p:spPr>
            <a:xfrm>
              <a:off x="453972" y="0"/>
              <a:ext cx="1784100" cy="17163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3000" dir="5400000" algn="ctr" rotWithShape="0">
                <a:srgbClr val="000000">
                  <a:alpha val="3373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Comunidades grupo-céntricas</a:t>
            </a:r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Todos los nodos del grupo satisfacen la propiedad de mantener un cierto nivel de conexión entre ellos</a:t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1775" y="2013400"/>
            <a:ext cx="6526725" cy="1879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6157" y="3976378"/>
            <a:ext cx="2030537" cy="87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06843" y="4019205"/>
            <a:ext cx="1858304" cy="91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Comunidades grafo-céntricas</a:t>
            </a:r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semejanza entre nodos caracterizados por su vecindad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mincut: se cortan la menor cantidad de arcos posibles, por lo tanto, nos quedamos con clusters con muchos arcos entre ellos y pocos arcos hacia afuera, pero suele dar cortes desbalanceados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Mejor: clustering basado en Radio Cut o Normalized Cut</a:t>
            </a:r>
            <a:endParaRPr/>
          </a:p>
        </p:txBody>
      </p:sp>
      <p:pic>
        <p:nvPicPr>
          <p:cNvPr id="217" name="Google Shape;217;p36" descr="cut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4288" y="2636838"/>
            <a:ext cx="3835400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Comunidades grafo-céntricas</a:t>
            </a:r>
            <a:endParaRPr/>
          </a:p>
        </p:txBody>
      </p:sp>
      <p:sp>
        <p:nvSpPr>
          <p:cNvPr id="223" name="Google Shape;223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semejanza entre nodos caracterizados por su vecindad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mincut, Radio Cut o Normalized Cut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divisivo basado en betweenness de arcos: se eliminan los arcos con más betweenness</a:t>
            </a:r>
            <a:endParaRPr/>
          </a:p>
        </p:txBody>
      </p:sp>
      <p:pic>
        <p:nvPicPr>
          <p:cNvPr id="224" name="Google Shape;224;p37" descr="network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024" y="3013124"/>
            <a:ext cx="3736975" cy="142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7" descr="divisive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0825" y="2237875"/>
            <a:ext cx="3736975" cy="25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Comunidades grafo-céntricas</a:t>
            </a:r>
            <a:endParaRPr/>
          </a:p>
        </p:txBody>
      </p:sp>
      <p:sp>
        <p:nvSpPr>
          <p:cNvPr id="231" name="Google Shape;23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semejanza entre nodos caracterizados por su vecindad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mincut, Radio Cut o Normalized Cut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divisivo basado en betweenness de arcos: se eliminan los arcos con más betweenness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Maximización de modularidad: busca la división en grupos que maximiza una medida grupo-céntrica (p.ej., conectividad), como el Louvain Modularity (el que implementa gephi)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Algunas implementaciones</a:t>
            </a:r>
            <a:endParaRPr/>
          </a:p>
        </p:txBody>
      </p:sp>
      <p:sp>
        <p:nvSpPr>
          <p:cNvPr id="237" name="Google Shape;23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http://socialmediadata.org/social-media-research-toolkit/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https://gephi.org/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https://github.com/eflegara/NetStruc/blob/master/6.%20Community%20Detection.ipynb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podemos minar en redes sociales?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¿De qué se está hablando? → análisis y visualización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¿En qué temas podemos agruparlo? → clustering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¿Con qué opiniones, con qué sentimientos? → clasificación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Estructura: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¿Qué grupos hay?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¿Cómo se propaga la información?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¿Quiénes tienen más influencia?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¿Quiénes tienen más prestigio?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podemos minar en redes sociales?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¿De qué se está hablando? → análisis y visualización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¿En qué temas podemos agruparlo? → clustering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¿Con qué opiniones, con qué sentimientos? → clasificación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Estructura: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¿Qué grupos hay?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¿Cómo se propaga la información?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¿Quiénes tienen más influencia?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¿Quiénes tienen más prestigio?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50550" y="2808975"/>
            <a:ext cx="4470900" cy="203010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highlight>
                <a:schemeClr val="accent3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14050" y="2355150"/>
            <a:ext cx="8163300" cy="8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Alcance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Buzz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Influencia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Sentimiento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-GB" b="1">
                <a:solidFill>
                  <a:schemeClr val="accent3"/>
                </a:solidFill>
              </a:rPr>
              <a:t>Alcance</a:t>
            </a:r>
            <a:endParaRPr b="1"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Buzz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Influencia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Sentimiento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cuántas personas llega el mensaje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Visitas a una página, post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Likes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Republicaciones, menciones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Seguidores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Engagement: una métrica que acumula likes, seguidores, menciones… a gusto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Alcance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-GB" b="1">
                <a:solidFill>
                  <a:schemeClr val="accent3"/>
                </a:solidFill>
              </a:rPr>
              <a:t>Buzz</a:t>
            </a:r>
            <a:endParaRPr b="1"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Influencia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Sentimiento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Amplificación de un mensaje a través de los media: cuánto hablan de eso, cuánto lo mencionan, dónde lo mencionan, cómo lo mencionan y por qué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Alcance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Buzz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-GB" b="1">
                <a:solidFill>
                  <a:schemeClr val="accent3"/>
                </a:solidFill>
              </a:rPr>
              <a:t>Influencia</a:t>
            </a:r>
            <a:endParaRPr b="1"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Sentimiento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Probabilidad de que otros usuarios vean, faveen, republiquen, comenten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Amplifiación: Retwitteos (twitter), comparticiones (facebook, youtube)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Aplauso: likes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Office PowerPoint</Application>
  <PresentationFormat>Presentación en pantalla (16:9)</PresentationFormat>
  <Paragraphs>131</Paragraphs>
  <Slides>27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Trebuchet MS</vt:lpstr>
      <vt:lpstr>Alfa Slab One</vt:lpstr>
      <vt:lpstr>Arial</vt:lpstr>
      <vt:lpstr>Calibri</vt:lpstr>
      <vt:lpstr>Gill Sans MT</vt:lpstr>
      <vt:lpstr>Proxima Nova</vt:lpstr>
      <vt:lpstr>Gameday</vt:lpstr>
      <vt:lpstr>Presentación de PowerPoint</vt:lpstr>
      <vt:lpstr>Presentación de PowerPoint</vt:lpstr>
      <vt:lpstr>¿Qué podemos minar en redes sociales?</vt:lpstr>
      <vt:lpstr>¿Qué podemos minar en redes sociales?</vt:lpstr>
      <vt:lpstr>Medidas sobre nodos</vt:lpstr>
      <vt:lpstr>Medidas sobre nodos</vt:lpstr>
      <vt:lpstr>Medidas sobre nodos</vt:lpstr>
      <vt:lpstr>Medidas sobre nodos</vt:lpstr>
      <vt:lpstr>Medidas sobre nodos</vt:lpstr>
      <vt:lpstr>Medidas sobre nodos</vt:lpstr>
      <vt:lpstr>Medidas sobre grafos</vt:lpstr>
      <vt:lpstr>Capacidades de medidas sobre grafos</vt:lpstr>
      <vt:lpstr>Redes sociales como grafos</vt:lpstr>
      <vt:lpstr>Redes sociales como grafos: twitter</vt:lpstr>
      <vt:lpstr>Redes sociales como grafos: completo</vt:lpstr>
      <vt:lpstr>Jugadores clave</vt:lpstr>
      <vt:lpstr>Betweenness centrality</vt:lpstr>
      <vt:lpstr>Brokers</vt:lpstr>
      <vt:lpstr>Medidas sobre grafos: Detección de comunidades</vt:lpstr>
      <vt:lpstr>Detección de comunidades</vt:lpstr>
      <vt:lpstr>Métodos para detección de comunidades</vt:lpstr>
      <vt:lpstr>Comunidades nodo-céntricas</vt:lpstr>
      <vt:lpstr>Comunidades grupo-céntricas</vt:lpstr>
      <vt:lpstr>Comunidades grafo-céntricas</vt:lpstr>
      <vt:lpstr>Comunidades grafo-céntricas</vt:lpstr>
      <vt:lpstr>Comunidades grafo-céntricas</vt:lpstr>
      <vt:lpstr>Algunas implementaciones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José Ramon Iglesias Gamarra</cp:lastModifiedBy>
  <cp:revision>1</cp:revision>
  <dcterms:modified xsi:type="dcterms:W3CDTF">2025-04-24T23:36:55Z</dcterms:modified>
</cp:coreProperties>
</file>