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73"/>
  </p:notesMasterIdLst>
  <p:sldIdLst>
    <p:sldId id="32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</p:sldIdLst>
  <p:sldSz cx="9144000" cy="5143500" type="screen16x9"/>
  <p:notesSz cx="6858000" cy="9144000"/>
  <p:embeddedFontLst>
    <p:embeddedFont>
      <p:font typeface="Alfa Slab One" panose="020B0604020202020204" charset="0"/>
      <p:regular r:id="rId74"/>
    </p:embeddedFont>
    <p:embeddedFont>
      <p:font typeface="Gill Sans MT" panose="020B0502020104020203" pitchFamily="34" charset="0"/>
      <p:regular r:id="rId75"/>
      <p:bold r:id="rId76"/>
      <p:italic r:id="rId77"/>
      <p:boldItalic r:id="rId78"/>
    </p:embeddedFont>
    <p:embeddedFont>
      <p:font typeface="Proxima Nova" panose="020B0604020202020204" charset="0"/>
      <p:regular r:id="rId79"/>
      <p:bold r:id="rId80"/>
      <p:italic r:id="rId81"/>
      <p:boldItalic r:id="rId82"/>
    </p:embeddedFont>
    <p:embeddedFont>
      <p:font typeface="Trebuchet MS" panose="020B0603020202020204" pitchFamily="34" charset="0"/>
      <p:regular r:id="rId83"/>
      <p:bold r:id="rId84"/>
      <p:italic r:id="rId85"/>
      <p:boldItalic r:id="rId8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font" Target="fonts/font11.fntdata"/><Relationship Id="rId89" Type="http://schemas.openxmlformats.org/officeDocument/2006/relationships/theme" Target="theme/theme1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2.xml"/><Relationship Id="rId90" Type="http://schemas.openxmlformats.org/officeDocument/2006/relationships/tableStyles" Target="tableStyles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font" Target="fonts/font4.fntdata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font" Target="fonts/font7.fntdata"/><Relationship Id="rId85" Type="http://schemas.openxmlformats.org/officeDocument/2006/relationships/font" Target="fonts/font12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font" Target="fonts/font2.fntdata"/><Relationship Id="rId83" Type="http://schemas.openxmlformats.org/officeDocument/2006/relationships/font" Target="fonts/font10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86" Type="http://schemas.openxmlformats.org/officeDocument/2006/relationships/font" Target="fonts/font1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font" Target="fonts/font3.fntdata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presProps" Target="presProps.xml"/><Relationship Id="rId61" Type="http://schemas.openxmlformats.org/officeDocument/2006/relationships/slide" Target="slides/slide58.xml"/><Relationship Id="rId82" Type="http://schemas.openxmlformats.org/officeDocument/2006/relationships/font" Target="fonts/font9.fntdata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ef73dcf2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5ef73dcf2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f69616ea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5f69616ea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f04ecbfd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f04ecbfd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f04ecbfd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ef04ecbfd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f69616ea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5f69616ea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f69616ea7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g5f69616ea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f69616ea7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g5f69616ea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ef73dcf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5ef73dcf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f69616ea7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g5f69616ea7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ef73dcf2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g5ef73dcf2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f69616ea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5f69616ea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f69616ea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g5f69616ea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f69616ea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g5f69616ea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f69616ea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g5f69616ea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5f69616ea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g5f69616ea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f69616ea7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g5f69616ea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5f69616ea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5f69616ea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5f69616ea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g5f69616ea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5f69616ea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g5f69616ea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f69616ea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g5f69616ea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f69616ea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g5f69616ea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5f69616ea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g5f69616ea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ef04ecbfd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gef04ecbfd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5f69616ea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g5f69616ea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ef73dcf2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g5ef73dcf2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ef73dcf2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g5ef73dcf2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ef04ecbf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gef04ecbf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ef04ecbfd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gef04ecbfd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90ffc088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90ffc088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2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4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3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4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5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6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subTitle" idx="1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3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body" idx="2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4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2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3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4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5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6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ubTitle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 txBox="1">
            <a:spLocks noGrp="1"/>
          </p:cNvSpPr>
          <p:nvPr>
            <p:ph type="subTitle" idx="1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4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4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5"/>
          <p:cNvSpPr txBox="1">
            <a:spLocks noGrp="1"/>
          </p:cNvSpPr>
          <p:nvPr>
            <p:ph type="body" idx="3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6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6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6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7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7"/>
          <p:cNvSpPr txBox="1">
            <a:spLocks noGrp="1"/>
          </p:cNvSpPr>
          <p:nvPr>
            <p:ph type="body" idx="2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8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8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8"/>
          <p:cNvSpPr txBox="1">
            <a:spLocks noGrp="1"/>
          </p:cNvSpPr>
          <p:nvPr>
            <p:ph type="body" idx="4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9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9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body" idx="2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body" idx="3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9"/>
          <p:cNvSpPr txBox="1">
            <a:spLocks noGrp="1"/>
          </p:cNvSpPr>
          <p:nvPr>
            <p:ph type="body" idx="4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9"/>
          <p:cNvSpPr txBox="1">
            <a:spLocks noGrp="1"/>
          </p:cNvSpPr>
          <p:nvPr>
            <p:ph type="body" idx="5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9"/>
          <p:cNvSpPr txBox="1">
            <a:spLocks noGrp="1"/>
          </p:cNvSpPr>
          <p:nvPr>
            <p:ph type="body" idx="6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subTitle" idx="1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3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278240" y="2751120"/>
            <a:ext cx="5871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6280200" y="-57960"/>
            <a:ext cx="2900520" cy="30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jerryzhu/pub/sslchicago09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easul.github.io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atasciencemilan.medium.com/weakly-supervised-learning-introduction-and-best-practices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evelopers.google.com/machine-learning/crash-course/embeddings/obtaining-embeddings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evelopers.google.com/machine-learning/crash-course/embeddings/obtaining-embeddings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evelopers.google.com/machine-learning/crash-course/embeddings/obtaining-embeddings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876E2BE-1E76-0F44-8020-A654157CDF76}"/>
              </a:ext>
            </a:extLst>
          </p:cNvPr>
          <p:cNvSpPr txBox="1"/>
          <p:nvPr/>
        </p:nvSpPr>
        <p:spPr>
          <a:xfrm>
            <a:off x="1663818" y="2894244"/>
            <a:ext cx="2656496" cy="1211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0"/>
            <a:r>
              <a:rPr lang="en-US" sz="2025" dirty="0">
                <a:latin typeface="Gill Sans MT" panose="020B0502020104020203" pitchFamily="34" charset="77"/>
              </a:rPr>
              <a:t>Dr. José Ramón Iglesias</a:t>
            </a:r>
          </a:p>
          <a:p>
            <a:pPr defTabSz="514350"/>
            <a:r>
              <a:rPr lang="en-US" sz="1050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DSP-ASIC BUILDER GROUP</a:t>
            </a:r>
          </a:p>
          <a:p>
            <a:pPr defTabSz="514350"/>
            <a:r>
              <a:rPr lang="en-US" sz="1050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Director Semillero TRIAC</a:t>
            </a:r>
          </a:p>
          <a:p>
            <a:pPr defTabSz="514350"/>
            <a:r>
              <a:rPr lang="en-US" sz="1050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Ingenieria Electronica</a:t>
            </a:r>
          </a:p>
          <a:p>
            <a:pPr defTabSz="514350"/>
            <a:r>
              <a:rPr lang="en-US" sz="1050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Universidad Popular del Cesar</a:t>
            </a:r>
          </a:p>
          <a:p>
            <a:pPr defTabSz="514350"/>
            <a:endParaRPr lang="en-US" sz="1050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B8274-BF81-6D48-B1EC-87E4CF24BC51}"/>
              </a:ext>
            </a:extLst>
          </p:cNvPr>
          <p:cNvSpPr txBox="1"/>
          <p:nvPr/>
        </p:nvSpPr>
        <p:spPr>
          <a:xfrm>
            <a:off x="1889184" y="1315456"/>
            <a:ext cx="5365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/>
            <a:r>
              <a:rPr lang="en-US" sz="2475" dirty="0" err="1">
                <a:latin typeface="Arial" panose="020B0604020202020204" pitchFamily="34" charset="0"/>
                <a:cs typeface="Arial" panose="020B0604020202020204" pitchFamily="34" charset="0"/>
              </a:rPr>
              <a:t>Ciencia</a:t>
            </a:r>
            <a:r>
              <a:rPr lang="en-US" sz="2475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75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sz="2475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2475">
                <a:latin typeface="Arial" panose="020B0604020202020204" pitchFamily="34" charset="0"/>
                <a:cs typeface="Arial" panose="020B0604020202020204" pitchFamily="34" charset="0"/>
              </a:rPr>
              <a:t>BigData</a:t>
            </a:r>
            <a:endParaRPr lang="en-US" sz="24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14350"/>
            <a:endParaRPr lang="en-US" sz="1125" dirty="0">
              <a:latin typeface="Gill Sans MT" panose="020B0502020104020203" pitchFamily="34" charset="77"/>
            </a:endParaRPr>
          </a:p>
        </p:txBody>
      </p:sp>
      <p:pic>
        <p:nvPicPr>
          <p:cNvPr id="5" name="Google Shape;30;p1">
            <a:extLst>
              <a:ext uri="{FF2B5EF4-FFF2-40B4-BE49-F238E27FC236}">
                <a16:creationId xmlns:a16="http://schemas.microsoft.com/office/drawing/2014/main" id="{4339DFEC-8BF3-4650-90E0-2B129334669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46153" y="679742"/>
            <a:ext cx="1942857" cy="6357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F0B24A3F-60C1-46BB-9F38-67F6A9D0EA23}"/>
              </a:ext>
            </a:extLst>
          </p:cNvPr>
          <p:cNvSpPr txBox="1"/>
          <p:nvPr/>
        </p:nvSpPr>
        <p:spPr>
          <a:xfrm>
            <a:off x="1143001" y="22733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00" b="1" dirty="0">
                <a:latin typeface="Trebuchet MS"/>
                <a:cs typeface="Trebuchet MS"/>
              </a:rPr>
              <a:t>Aprendizaje </a:t>
            </a:r>
            <a:r>
              <a:rPr lang="es-CL" sz="1800" b="1" dirty="0" err="1">
                <a:latin typeface="Trebuchet MS"/>
                <a:cs typeface="Trebuchet MS"/>
              </a:rPr>
              <a:t>Semi-supervisado</a:t>
            </a:r>
            <a:endParaRPr lang="es-CL" sz="18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2494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9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Métodos de aprendizaje semi-supervisado </a:t>
            </a:r>
            <a:endParaRPr/>
          </a:p>
        </p:txBody>
      </p:sp>
      <p:sp>
        <p:nvSpPr>
          <p:cNvPr id="234" name="Google Shape;234;p49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Auto-aprendizaje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Co-aprendizaje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Métodos generativos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Propagación por grafos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Otros: SVM3, Ladder Networks, Positive Unlabelled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Activo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por Refuerzos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Recomendación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con tareas de pretexto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0"/>
          <p:cNvSpPr txBox="1"/>
          <p:nvPr/>
        </p:nvSpPr>
        <p:spPr>
          <a:xfrm>
            <a:off x="252000" y="21636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Autoaprendizaje (self-learning)</a:t>
            </a:r>
            <a:br>
              <a:rPr lang="en-US" sz="1800"/>
            </a:br>
            <a:r>
              <a:rPr lang="en-US" sz="3200" b="0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(bootstrapping)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Algoritmo de autoaprendizaje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Obtener un conjunto pequeño de datos etiquetados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un clasificador de los datos etiquetados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Aplicar el clasificador sobre datos no etiquetados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Incorporar datos etiquetados automáticamente al conjunto de entrenamiento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Volver a 2.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ejemplos etiquetados automáticamente incorporamos?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Mayor confianza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n mejores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Todos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Un ejemplo: Yarowsky (1995)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Desambiguación de palabras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One sense per collocation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Ejemplos iniciales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una lista de decisión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Buscar más ejemplos con la lista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Iterar a 2.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One sense per discourse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 cada documento, la misma palabra tiene siempre el mismo sentido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3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Un ejemplo: Yarowsky (1995)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3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Desambiguación de palabras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One sense per collocation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Ejemplos iniciales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una lista de decisión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Buscar más ejemplos con la lista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Iterar a 2.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One sense per discourse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 cada documento, la misma palabra tiene siempre el mismo sentido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2647950"/>
            <a:ext cx="80962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Un ejemplo: Yarowsky (1995)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Desambiguación de palabras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One sense per collocation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Ejemplos iniciales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una lista de decisión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Buscar más ejemplos con la lista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Iterar a 2.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One sense per discourse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 cada documento, la misma palabra tiene siempre el mismo sentido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240" y="444960"/>
            <a:ext cx="5973480" cy="46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5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6680" y="386280"/>
            <a:ext cx="5747040" cy="475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7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Valoración de autoaprendizaje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7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Ventajas: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Muy fácil de implementar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adapta a cualquier aprendedor (es un wrapper)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Funciona muy bien para muchas tareas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Desventajas: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Deriva semántica (</a:t>
            </a: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Amplificación del error) 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Puede haber regiones del espacio a las que no llega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Valoración de autoaprendizaje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Ventajas: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Muy fácil de implementar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adapta a cualquier aprendedor (es un wrapper)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Funciona muy bien para muchas tareas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Desventajas: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Deriva semántica (</a:t>
            </a: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Amplificación del error) ← estrategias correctivas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Puede haber regiones del espacio a las que no llega ← estrategias complementarias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Para saber más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buen tutorial de Jerry Zhu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http://pages.cs.wisc.edu/~jerryzhu/pub/sslchicago09.pdf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Xiaojin Zhu and Andrew B. Goldberg. Introduction to Semi-Supervised Learning. Morgan &amp; Claypool, 2009.</a:t>
            </a:r>
            <a:endParaRPr sz="1800" b="0" i="0" u="none" strike="noStrike" cap="non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y más reciente: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First Workshop on Weakly Supervised Learning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9"/>
          <p:cNvSpPr txBox="1"/>
          <p:nvPr/>
        </p:nvSpPr>
        <p:spPr>
          <a:xfrm>
            <a:off x="252000" y="21636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Co-aprendizaje (co-training)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Combinar estrategias complementarias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Aprendedores complementarios sobre diferentes facetas de un mismo objeto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Página web / producto: imagen y texto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Entidades nombradas: palabra y contexto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Algoritmo de co-aprendizaje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Obtener un conjunto pequeño de datos etiquetados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</a:t>
            </a:r>
            <a:r>
              <a:rPr lang="en-US" sz="1800" b="1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dos </a:t>
            </a: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clasificadores </a:t>
            </a:r>
            <a:r>
              <a:rPr lang="en-US" sz="1800" b="1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complementarios </a:t>
            </a: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 los datos etiquetados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Aplicar los clasificadores sobre datos no etiquetados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Incorporar datos etiquetados automáticamente al conjunto de entrenamiento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¿Eliminar datos etiquetados automáticamente del conjunto de entrenamiento?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Volver a 2.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ejemplos etiquetados automáticamente incorporamos?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Mayor confianza, uno solo, ambos?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Donde los dos clasificadores estén de acuerdo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Valoración de co-aprendizaje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Ventajas: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Muy fácil de implementar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adapta a cualquier aprendedor (es un wrapper)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Funciona muy bien para muchas tareas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Desventajas: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Muchos problemas no se dividen bien en facetas disjuntas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 posible que un solo clasificador usando ambas facetas tenga mejor desempeño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3"/>
          <p:cNvSpPr txBox="1"/>
          <p:nvPr/>
        </p:nvSpPr>
        <p:spPr>
          <a:xfrm>
            <a:off x="339480" y="21636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Modelos generativos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Modelos generativos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 el tutorial: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 generativos con gaussianas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Usando Maximum Likelihood Estimation y Expectation Maximization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6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560" y="686520"/>
            <a:ext cx="4457520" cy="424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6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568800"/>
            <a:ext cx="4599000" cy="436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67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8080" y="516960"/>
            <a:ext cx="4649760" cy="454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4200" y="578520"/>
            <a:ext cx="4448880" cy="448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Contexto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etiquetados son escasos y caros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no etiquetados son abundantes y gratis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Maximizar diferentes parámetros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" y="1152360"/>
            <a:ext cx="7162560" cy="39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Cuánto podemos aprender?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7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free lunch!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Si asumimos pocas cosas, ganamos poca información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Si asumimos muchas cosas, nos podemos equivocar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Mixtura de gaussianas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Modelos más complejos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Un modelo simple no lo captura bien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7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9680" y="1152360"/>
            <a:ext cx="4594680" cy="379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Relacionado: cluster-and-label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7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8280" y="1017720"/>
            <a:ext cx="6583320" cy="412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Valoración de modelos generativos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7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Ventajas: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Buen fundamento matemático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obtiene un modelo generativo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Desventajas: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Si la asunción está mal, el error es grande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4"/>
          <p:cNvSpPr txBox="1"/>
          <p:nvPr/>
        </p:nvSpPr>
        <p:spPr>
          <a:xfrm>
            <a:off x="339480" y="21636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Modelos basados en grafos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7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5400" y="1222200"/>
            <a:ext cx="4057200" cy="327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7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5080" y="1387440"/>
            <a:ext cx="4057200" cy="318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77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040" y="1284120"/>
            <a:ext cx="7200720" cy="315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7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78"/>
          <p:cNvPicPr preferRelativeResize="0"/>
          <p:nvPr/>
        </p:nvPicPr>
        <p:blipFill rotWithShape="1">
          <a:blip r:embed="rId3">
            <a:alphaModFix/>
          </a:blip>
          <a:srcRect l="3408" b="38683"/>
          <a:stretch/>
        </p:blipFill>
        <p:spPr>
          <a:xfrm>
            <a:off x="159480" y="2085480"/>
            <a:ext cx="8831880" cy="148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3"/>
          <p:cNvPicPr preferRelativeResize="0"/>
          <p:nvPr/>
        </p:nvPicPr>
        <p:blipFill rotWithShape="1">
          <a:blip r:embed="rId3">
            <a:alphaModFix/>
          </a:blip>
          <a:srcRect t="22588"/>
          <a:stretch/>
        </p:blipFill>
        <p:spPr>
          <a:xfrm>
            <a:off x="-152400" y="1228850"/>
            <a:ext cx="9407349" cy="34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3"/>
          <p:cNvSpPr txBox="1"/>
          <p:nvPr/>
        </p:nvSpPr>
        <p:spPr>
          <a:xfrm>
            <a:off x="633675" y="4780625"/>
            <a:ext cx="85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https://datasciencemilan.medium.com/weakly-supervised-learning-introduction-and-best-practices</a:t>
            </a:r>
            <a:endParaRPr/>
          </a:p>
        </p:txBody>
      </p:sp>
      <p:sp>
        <p:nvSpPr>
          <p:cNvPr id="190" name="Google Shape;190;p43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Cómo conseguir más datos etiquetados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2480" y="889200"/>
            <a:ext cx="6076440" cy="419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0"/>
          <p:cNvSpPr txBox="1"/>
          <p:nvPr/>
        </p:nvSpPr>
        <p:spPr>
          <a:xfrm>
            <a:off x="314280" y="20898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Otros algoritmos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Otros algoritmos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8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Semi-supervised Support Vector Machines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Ladder Networks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Positive Unlabelled 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8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840" y="424800"/>
            <a:ext cx="8182440" cy="453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3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3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Google Shape;45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725" y="965500"/>
            <a:ext cx="5787625" cy="41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83"/>
          <p:cNvSpPr txBox="1"/>
          <p:nvPr/>
        </p:nvSpPr>
        <p:spPr>
          <a:xfrm>
            <a:off x="381000" y="533400"/>
            <a:ext cx="61416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Ladder Networks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8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8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4"/>
          <p:cNvSpPr txBox="1"/>
          <p:nvPr/>
        </p:nvSpPr>
        <p:spPr>
          <a:xfrm>
            <a:off x="381000" y="533400"/>
            <a:ext cx="61416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Positive Unlabelled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459" name="Google Shape;45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119188"/>
            <a:ext cx="809625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5"/>
          <p:cNvSpPr txBox="1"/>
          <p:nvPr/>
        </p:nvSpPr>
        <p:spPr>
          <a:xfrm>
            <a:off x="314280" y="2089800"/>
            <a:ext cx="81630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¿Supervisado, semi-supervisado, no supervisado?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activo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8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Obtener un conjunto pequeño de datos etiquetados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un clasificador de los datos etiquetados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Aplicar el clasificador sobre datos no etiquetados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Seleccionar los ejemplos que, de tener etiqueta manual, maximizarían el rendimiento del clasificador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oráculo (humano) etiqueta los ejemplos, y se incorporan a los datos etiquetados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Volver a 2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Qué ejemplos maximizan aprendizaje? Con mayor incertidumbre? Más representativos?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Combinar con self-learning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7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por refuerzos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87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Alcanzar un objetivo lejano a través de pasos que no sabemos si son acertados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ej.: videojuegos, armar un mueble, tratamiento de leucemia...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Cómo?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Aprendiendo una política que nos lleve hasta el objetivo a través de los pasos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aprender de los errores: asociar penalizaciones o recompensas a cada paso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diferencia de no supervisado, el objetivo está definido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diferencia de supervisado, no todos los eventos están asociados a una clase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 una forma de semi-supervisado?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8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Recomendación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88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 un problema supervisado, semi-supervisado, no supervisado?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ejemplos iniciales influencian el comportamiento de los nuevos casos!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Contexto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etiquetados son escasos y caros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no etiquetados son abundantes y gratis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Objetivo: aprender de datos etiquetados y no etiquetados, para obtener: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Menos overfitting, mejor generalización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Más capacidad para tratar ejemplos no vistos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También: usar datos etiquetados para mejorar algoritmos no supervisados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 with rules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 con clas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44"/>
          <p:cNvGrpSpPr/>
          <p:nvPr/>
        </p:nvGrpSpPr>
        <p:grpSpPr>
          <a:xfrm>
            <a:off x="5637600" y="864360"/>
            <a:ext cx="2657640" cy="807420"/>
            <a:chOff x="5637600" y="864360"/>
            <a:chExt cx="2657640" cy="807420"/>
          </a:xfrm>
        </p:grpSpPr>
        <p:sp>
          <p:nvSpPr>
            <p:cNvPr id="198" name="Google Shape;198;p44"/>
            <p:cNvSpPr/>
            <p:nvPr/>
          </p:nvSpPr>
          <p:spPr>
            <a:xfrm>
              <a:off x="5637600" y="940680"/>
              <a:ext cx="2248800" cy="731100"/>
            </a:xfrm>
            <a:prstGeom prst="wedgeRectCallout">
              <a:avLst>
                <a:gd name="adj1" fmla="val -58920"/>
                <a:gd name="adj2" fmla="val 86071"/>
              </a:avLst>
            </a:prstGeom>
            <a:solidFill>
              <a:srgbClr val="FFFFFF"/>
            </a:solidFill>
            <a:ln w="190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4"/>
            <p:cNvSpPr/>
            <p:nvPr/>
          </p:nvSpPr>
          <p:spPr>
            <a:xfrm>
              <a:off x="5662440" y="864360"/>
              <a:ext cx="26328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666666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Promesa: mejorar la performance gratis!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44"/>
          <p:cNvGrpSpPr/>
          <p:nvPr/>
        </p:nvGrpSpPr>
        <p:grpSpPr>
          <a:xfrm>
            <a:off x="6482520" y="407160"/>
            <a:ext cx="2871240" cy="504120"/>
            <a:chOff x="6482520" y="407160"/>
            <a:chExt cx="2871240" cy="504120"/>
          </a:xfrm>
        </p:grpSpPr>
        <p:sp>
          <p:nvSpPr>
            <p:cNvPr id="201" name="Google Shape;201;p44"/>
            <p:cNvSpPr/>
            <p:nvPr/>
          </p:nvSpPr>
          <p:spPr>
            <a:xfrm>
              <a:off x="6482520" y="454680"/>
              <a:ext cx="2430000" cy="456600"/>
            </a:xfrm>
            <a:prstGeom prst="wedgeRectCallout">
              <a:avLst>
                <a:gd name="adj1" fmla="val -100419"/>
                <a:gd name="adj2" fmla="val 219282"/>
              </a:avLst>
            </a:prstGeom>
            <a:solidFill>
              <a:srgbClr val="FFFFFF"/>
            </a:solidFill>
            <a:ln w="190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4"/>
            <p:cNvSpPr/>
            <p:nvPr/>
          </p:nvSpPr>
          <p:spPr>
            <a:xfrm>
              <a:off x="6509160" y="407160"/>
              <a:ext cx="28446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666666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Fundamento cognitivo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9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89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 datos no etiquetados, inventar una etiqueta presente en los datos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entrenar un clasificador con estas etiquetas inventadas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clasificador que obtenemos nos provee un nuevo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este espacio está configurado con otra perspectiva sobre los datos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 proyección a este espacio se puede integrar muy fácilmente en el preproceso de datos para aprendizaje supervisado o no supervisado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especialmente útil en redes neuronales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90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90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entrenar un clasificador neuronal con una tarea de pretexto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quedarse con la penúltima capa del clasificador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91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91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entrenar un clasificador neuronal con una tarea de pretexto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quedarse con la penúltima capa del clasificador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ej.: semántica de las palabras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datos no etiquetados: 		</a:t>
            </a:r>
            <a:r>
              <a:rPr lang="en-US" sz="1800" i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gato come pescado</a:t>
            </a:r>
            <a:endParaRPr sz="1800" i="1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datos etiquetados: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743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_ come pescado 		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-- etiqueta: </a:t>
            </a:r>
            <a:r>
              <a:rPr lang="en-US" sz="1800" b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</a:t>
            </a:r>
            <a:endParaRPr sz="1800" b="1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743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_ come pescado 	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-- etiqueta:</a:t>
            </a:r>
            <a:r>
              <a:rPr lang="en-US" sz="1800" b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gato</a:t>
            </a:r>
            <a:endParaRPr sz="1800" b="1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743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gato _ pescado 	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-- etiqueta: </a:t>
            </a:r>
            <a:r>
              <a:rPr lang="en-US" sz="1800" b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come</a:t>
            </a:r>
            <a:endParaRPr sz="1800" b="1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743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gato come _ 		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-- etiqueta: </a:t>
            </a:r>
            <a:r>
              <a:rPr lang="en-US" sz="1800" b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pescado</a:t>
            </a:r>
            <a:endParaRPr sz="1800" b="1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2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entrenar un clasificador neuronal con una tarea de pretexto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quedarse con la penúltima capa del clasificador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ej.: semántica de las palabras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clasificador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dado un contexto, predecir la palabra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6" name="Google Shape;506;p92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93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entrenar un clasificador neuronal con una tarea de pretexto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quedarse con la penúltima capa del clasificador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ej.: semántica de las palabras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clasificador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dada la palabra, predecir el contexto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2" name="Google Shape;512;p93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entrenar un clasificador neuronal con una tarea de pretexto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quedarse con la penúltima capa del clasificador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ej.: semántica de las palabras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clasificador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 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 penúltima capa del clasificador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8" name="Google Shape;518;p9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5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entrenar un clasificador neuronal con una tarea de pretexto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quedarse con la penúltima capa del clasificador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ej.: semántica de las palabras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clasificador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integración 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para los nuevos ejemplos, los paso por el clasificador y los llevo hasta la penúltima capa. Su representación vectorial ya no es la del vector inicial (muy dimensional y ralo) sino la del vector de la penúltima capa (poco dimensional y denso)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4" name="Google Shape;524;p95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6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semántica de las palabras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0" name="Google Shape;530;p96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1" name="Google Shape;531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950" y="969625"/>
            <a:ext cx="6682477" cy="417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7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semántica de las palabras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7" name="Google Shape;537;p97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8" name="Google Shape;538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950" y="969625"/>
            <a:ext cx="6682477" cy="4173874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97"/>
          <p:cNvSpPr/>
          <p:nvPr/>
        </p:nvSpPr>
        <p:spPr>
          <a:xfrm>
            <a:off x="4207712" y="1730774"/>
            <a:ext cx="1215425" cy="2841225"/>
          </a:xfrm>
          <a:custGeom>
            <a:avLst/>
            <a:gdLst/>
            <a:ahLst/>
            <a:cxnLst/>
            <a:rect l="l" t="t" r="r" b="b"/>
            <a:pathLst>
              <a:path w="48617" h="113649" extrusionOk="0">
                <a:moveTo>
                  <a:pt x="39187" y="4028"/>
                </a:moveTo>
                <a:cubicBezTo>
                  <a:pt x="29684" y="-194"/>
                  <a:pt x="13624" y="-2990"/>
                  <a:pt x="8041" y="5783"/>
                </a:cubicBezTo>
                <a:cubicBezTo>
                  <a:pt x="-1640" y="20997"/>
                  <a:pt x="144" y="41269"/>
                  <a:pt x="144" y="59302"/>
                </a:cubicBezTo>
                <a:cubicBezTo>
                  <a:pt x="144" y="66619"/>
                  <a:pt x="1022" y="73919"/>
                  <a:pt x="1022" y="81236"/>
                </a:cubicBezTo>
                <a:cubicBezTo>
                  <a:pt x="1022" y="85924"/>
                  <a:pt x="-702" y="91372"/>
                  <a:pt x="1899" y="95273"/>
                </a:cubicBezTo>
                <a:cubicBezTo>
                  <a:pt x="3814" y="98144"/>
                  <a:pt x="6980" y="100266"/>
                  <a:pt x="10234" y="101415"/>
                </a:cubicBezTo>
                <a:cubicBezTo>
                  <a:pt x="17643" y="104030"/>
                  <a:pt x="15148" y="101240"/>
                  <a:pt x="15937" y="102292"/>
                </a:cubicBezTo>
                <a:cubicBezTo>
                  <a:pt x="18858" y="106188"/>
                  <a:pt x="20767" y="112570"/>
                  <a:pt x="25588" y="113259"/>
                </a:cubicBezTo>
                <a:cubicBezTo>
                  <a:pt x="32867" y="114300"/>
                  <a:pt x="43355" y="113256"/>
                  <a:pt x="46644" y="106679"/>
                </a:cubicBezTo>
                <a:cubicBezTo>
                  <a:pt x="49273" y="101421"/>
                  <a:pt x="48399" y="95010"/>
                  <a:pt x="48399" y="89132"/>
                </a:cubicBezTo>
                <a:cubicBezTo>
                  <a:pt x="48399" y="73823"/>
                  <a:pt x="44656" y="58742"/>
                  <a:pt x="43135" y="43509"/>
                </a:cubicBezTo>
                <a:cubicBezTo>
                  <a:pt x="42140" y="33547"/>
                  <a:pt x="41589" y="23496"/>
                  <a:pt x="39625" y="13679"/>
                </a:cubicBezTo>
                <a:cubicBezTo>
                  <a:pt x="38943" y="10271"/>
                  <a:pt x="40103" y="5141"/>
                  <a:pt x="36993" y="359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8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98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semántica de las palabras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46" name="Google Shape;546;p98"/>
          <p:cNvPicPr preferRelativeResize="0"/>
          <p:nvPr/>
        </p:nvPicPr>
        <p:blipFill rotWithShape="1">
          <a:blip r:embed="rId3">
            <a:alphaModFix/>
          </a:blip>
          <a:srcRect r="20660"/>
          <a:stretch/>
        </p:blipFill>
        <p:spPr>
          <a:xfrm>
            <a:off x="3079782" y="1086450"/>
            <a:ext cx="5751969" cy="40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Cómo ayudan los datos no etiquetados?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0400" y="1573560"/>
            <a:ext cx="5800320" cy="27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9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99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recomendación de películas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3" name="Google Shape;553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75" y="1210300"/>
            <a:ext cx="8390849" cy="39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99"/>
          <p:cNvSpPr txBox="1"/>
          <p:nvPr/>
        </p:nvSpPr>
        <p:spPr>
          <a:xfrm>
            <a:off x="0" y="4800600"/>
            <a:ext cx="85200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https://developers.google.com/machine-learning/crash-course/embeddings/obtaining-embeddings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00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00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recomendación de películas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1" name="Google Shape;561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75" y="1210300"/>
            <a:ext cx="8390849" cy="39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100"/>
          <p:cNvSpPr txBox="1"/>
          <p:nvPr/>
        </p:nvSpPr>
        <p:spPr>
          <a:xfrm>
            <a:off x="0" y="4800600"/>
            <a:ext cx="85200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https://developers.google.com/machine-learning/crash-course/embeddings/obtaining-embeddings</a:t>
            </a:r>
            <a:endParaRPr/>
          </a:p>
        </p:txBody>
      </p:sp>
      <p:sp>
        <p:nvSpPr>
          <p:cNvPr id="563" name="Google Shape;563;p100"/>
          <p:cNvSpPr/>
          <p:nvPr/>
        </p:nvSpPr>
        <p:spPr>
          <a:xfrm>
            <a:off x="2904113" y="3145705"/>
            <a:ext cx="1253825" cy="608450"/>
          </a:xfrm>
          <a:custGeom>
            <a:avLst/>
            <a:gdLst/>
            <a:ahLst/>
            <a:cxnLst/>
            <a:rect l="l" t="t" r="r" b="b"/>
            <a:pathLst>
              <a:path w="50153" h="24338" extrusionOk="0">
                <a:moveTo>
                  <a:pt x="49655" y="7530"/>
                </a:moveTo>
                <a:cubicBezTo>
                  <a:pt x="39317" y="3653"/>
                  <a:pt x="28234" y="950"/>
                  <a:pt x="17193" y="950"/>
                </a:cubicBezTo>
                <a:cubicBezTo>
                  <a:pt x="13537" y="950"/>
                  <a:pt x="9269" y="-1076"/>
                  <a:pt x="6226" y="950"/>
                </a:cubicBezTo>
                <a:cubicBezTo>
                  <a:pt x="1107" y="4359"/>
                  <a:pt x="-970" y="12531"/>
                  <a:pt x="523" y="18497"/>
                </a:cubicBezTo>
                <a:cubicBezTo>
                  <a:pt x="1749" y="23394"/>
                  <a:pt x="10540" y="19904"/>
                  <a:pt x="15438" y="21129"/>
                </a:cubicBezTo>
                <a:cubicBezTo>
                  <a:pt x="22864" y="22986"/>
                  <a:pt x="30596" y="23761"/>
                  <a:pt x="38250" y="23761"/>
                </a:cubicBezTo>
                <a:cubicBezTo>
                  <a:pt x="41470" y="23761"/>
                  <a:pt x="45325" y="25255"/>
                  <a:pt x="47901" y="23323"/>
                </a:cubicBezTo>
                <a:cubicBezTo>
                  <a:pt x="52236" y="20072"/>
                  <a:pt x="48778" y="12510"/>
                  <a:pt x="48778" y="7091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1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01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recomendación de películas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70" name="Google Shape;570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75" y="1210300"/>
            <a:ext cx="8390849" cy="39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101"/>
          <p:cNvSpPr txBox="1"/>
          <p:nvPr/>
        </p:nvSpPr>
        <p:spPr>
          <a:xfrm>
            <a:off x="0" y="4800600"/>
            <a:ext cx="85200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https://developers.google.com/machine-learning/crash-course/embeddings/obtaining-embeddings</a:t>
            </a:r>
            <a:endParaRPr/>
          </a:p>
        </p:txBody>
      </p:sp>
      <p:sp>
        <p:nvSpPr>
          <p:cNvPr id="572" name="Google Shape;572;p101"/>
          <p:cNvSpPr/>
          <p:nvPr/>
        </p:nvSpPr>
        <p:spPr>
          <a:xfrm>
            <a:off x="3282298" y="1874580"/>
            <a:ext cx="2293900" cy="428475"/>
          </a:xfrm>
          <a:custGeom>
            <a:avLst/>
            <a:gdLst/>
            <a:ahLst/>
            <a:cxnLst/>
            <a:rect l="l" t="t" r="r" b="b"/>
            <a:pathLst>
              <a:path w="91756" h="17139" extrusionOk="0">
                <a:moveTo>
                  <a:pt x="45934" y="1347"/>
                </a:moveTo>
                <a:cubicBezTo>
                  <a:pt x="36298" y="658"/>
                  <a:pt x="26642" y="31"/>
                  <a:pt x="16981" y="31"/>
                </a:cubicBezTo>
                <a:cubicBezTo>
                  <a:pt x="11939" y="31"/>
                  <a:pt x="4759" y="-92"/>
                  <a:pt x="2505" y="4418"/>
                </a:cubicBezTo>
                <a:cubicBezTo>
                  <a:pt x="924" y="7582"/>
                  <a:pt x="-1312" y="12445"/>
                  <a:pt x="1189" y="14946"/>
                </a:cubicBezTo>
                <a:cubicBezTo>
                  <a:pt x="3877" y="17634"/>
                  <a:pt x="8792" y="14946"/>
                  <a:pt x="12594" y="14946"/>
                </a:cubicBezTo>
                <a:cubicBezTo>
                  <a:pt x="23416" y="14946"/>
                  <a:pt x="34343" y="13857"/>
                  <a:pt x="45057" y="15385"/>
                </a:cubicBezTo>
                <a:cubicBezTo>
                  <a:pt x="54629" y="16750"/>
                  <a:pt x="64341" y="17139"/>
                  <a:pt x="74009" y="17139"/>
                </a:cubicBezTo>
                <a:cubicBezTo>
                  <a:pt x="80364" y="17139"/>
                  <a:pt x="90016" y="15848"/>
                  <a:pt x="91556" y="9682"/>
                </a:cubicBezTo>
                <a:cubicBezTo>
                  <a:pt x="92358" y="6472"/>
                  <a:pt x="87677" y="3709"/>
                  <a:pt x="84538" y="2663"/>
                </a:cubicBezTo>
                <a:cubicBezTo>
                  <a:pt x="71633" y="-1637"/>
                  <a:pt x="57343" y="1786"/>
                  <a:pt x="43741" y="178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0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Transfer learning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0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Contexto de aplicación: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Tenemos datos etiquetados del Dominio A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Tenemos pocos o ningún dato etiquetado del Dominio B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Dominio A y el Dominio B tienen algunos puntos en común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un modelo en el Dominio A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Usar ese modelo en el Dominio B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posiblemente, reentrenar (fine-tuning) el modelo del Dominio A con algunos ejemplos del Dominio B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03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Weak supervision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03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Etiquetas de menor calidad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etiquetado en batch (clusters, comunidades)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etiquetado por parte de no expertos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del dominio para automatizar el etiquetado con patrones conocidos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etiquetado por transfer learning, self-learning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Supervisado → No supervisado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0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Usar datos etiquetados para mejorar algoritmos no supervisados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 with rules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Constrained Clustering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 con clase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K-nn con etiquetas de usuarios, etiquetas de items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Etiquetas sobre los datos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5"/>
          <p:cNvSpPr txBox="1"/>
          <p:nvPr/>
        </p:nvSpPr>
        <p:spPr>
          <a:xfrm>
            <a:off x="314280" y="2089800"/>
            <a:ext cx="81630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Evaluación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06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Evaluación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06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Reservar parte de los datos para evaluación (test)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→ tenemos pocos datos!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reservar datos para evaluación es costoso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 evaluación es todavía más anecdótica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Qué podemos hacer?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cross-validation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monitoreo manual de los datos nuevos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graficar cómo evoluciona la distribución de población alrededor de los testigos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07"/>
          <p:cNvSpPr txBox="1"/>
          <p:nvPr/>
        </p:nvSpPr>
        <p:spPr>
          <a:xfrm>
            <a:off x="314280" y="2089800"/>
            <a:ext cx="81630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¿Qué nos llevamos de todo esto?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08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Takeaways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08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aprendizaje semisupervisado (o levemente supervisado) es muy ingenieril: aplicar </a:t>
            </a:r>
            <a:r>
              <a:rPr lang="en-US" sz="1800" b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intuiciones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para encontrar una buena forma de resolver problemas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tratar de poner en juego lo que sabemos sobre los datos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explotar las propiedades de las herramientas que ya tenemos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optimizar el esfuerzo del experto de dominio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Vocabulario sobre aprendizaje semisupervisado (y levemente supervisado)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Algunas buenas ideas, y sus limitaciones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Asunciones equivocadas… empeoran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440" y="1017720"/>
            <a:ext cx="4626720" cy="412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Notación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7"/>
          <p:cNvSpPr txBox="1"/>
          <p:nvPr/>
        </p:nvSpPr>
        <p:spPr>
          <a:xfrm>
            <a:off x="311750" y="1152350"/>
            <a:ext cx="86532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 de entrada </a:t>
            </a:r>
            <a:r>
              <a:rPr lang="en-US" sz="1800" i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etiqueta </a:t>
            </a:r>
            <a:r>
              <a:rPr lang="en-US" sz="1800" i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endParaRPr sz="1800" i="1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aprendedor 					</a:t>
            </a:r>
            <a:r>
              <a:rPr lang="en-US" sz="1800" i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 : X → Y</a:t>
            </a:r>
            <a:endParaRPr sz="1800" i="1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datos etiquetados 			</a:t>
            </a:r>
            <a:r>
              <a:rPr lang="en-US" sz="1800" i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(X</a:t>
            </a:r>
            <a:r>
              <a:rPr lang="en-US" sz="1800" i="1" baseline="-25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lang="en-US" sz="1800" i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,X</a:t>
            </a:r>
            <a:r>
              <a:rPr lang="en-US" sz="1800" i="1" baseline="-25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-US" sz="1800" i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)= {(x</a:t>
            </a:r>
            <a:r>
              <a:rPr lang="en-US" sz="1800" i="1" baseline="-25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1:l</a:t>
            </a:r>
            <a:r>
              <a:rPr lang="en-US" sz="1800" i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,y</a:t>
            </a:r>
            <a:r>
              <a:rPr lang="en-US" sz="1800" i="1" baseline="-25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1:l</a:t>
            </a:r>
            <a:r>
              <a:rPr lang="en-US" sz="1800" i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)}</a:t>
            </a:r>
            <a:endParaRPr sz="1800" i="1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datos no etiquetados 			</a:t>
            </a:r>
            <a:r>
              <a:rPr lang="en-US" sz="1800" i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-US" sz="1800" i="1" baseline="-25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</a:t>
            </a:r>
            <a:r>
              <a:rPr lang="en-US" sz="1800" i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= {x</a:t>
            </a:r>
            <a:r>
              <a:rPr lang="en-US" sz="1800" i="1" baseline="-25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l+1:n</a:t>
            </a:r>
            <a:r>
              <a:rPr lang="en-US" sz="1800" i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 	disponibles durante entrenamiento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normalmente: </a:t>
            </a:r>
            <a:r>
              <a:rPr lang="en-US" sz="1800" i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 &lt;&lt; n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datos de test					</a:t>
            </a:r>
            <a:r>
              <a:rPr lang="en-US" sz="1800" i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-US" sz="1800" i="1" baseline="-25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test</a:t>
            </a:r>
            <a:r>
              <a:rPr lang="en-US" sz="1800" i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= {x</a:t>
            </a:r>
            <a:r>
              <a:rPr lang="en-US" sz="1800" i="1" baseline="-25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n+1:</a:t>
            </a:r>
            <a:r>
              <a:rPr lang="en-US" sz="1800" i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 	NO disponibles durante entrenamiento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Modelos disjuntos vs. conjuntos</a:t>
            </a:r>
            <a:endParaRPr sz="3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conjuntamente vs. concatenar módulos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1772</Words>
  <Application>Microsoft Office PowerPoint</Application>
  <PresentationFormat>Presentación en pantalla (16:9)</PresentationFormat>
  <Paragraphs>298</Paragraphs>
  <Slides>69</Slides>
  <Notes>68</Notes>
  <HiddenSlides>16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69</vt:i4>
      </vt:variant>
    </vt:vector>
  </HeadingPairs>
  <TitlesOfParts>
    <vt:vector size="79" baseType="lpstr">
      <vt:lpstr>Noto Sans Symbols</vt:lpstr>
      <vt:lpstr>Times New Roman</vt:lpstr>
      <vt:lpstr>Trebuchet MS</vt:lpstr>
      <vt:lpstr>Alfa Slab One</vt:lpstr>
      <vt:lpstr>Arial</vt:lpstr>
      <vt:lpstr>Gill Sans MT</vt:lpstr>
      <vt:lpstr>Proxima Nova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Métodos de aprendizaje semi-supervisado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José Ramon Iglesias Gamarra</cp:lastModifiedBy>
  <cp:revision>1</cp:revision>
  <dcterms:modified xsi:type="dcterms:W3CDTF">2025-04-24T23:39:43Z</dcterms:modified>
</cp:coreProperties>
</file>