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embeddedFontLst>
    <p:embeddedFont>
      <p:font typeface="Economica" panose="020B0604020202020204" charset="0"/>
      <p:regular r:id="rId53"/>
      <p:bold r:id="rId54"/>
      <p:italic r:id="rId55"/>
      <p:boldItalic r:id="rId56"/>
    </p:embeddedFont>
    <p:embeddedFont>
      <p:font typeface="Open Sans" panose="020B060603050402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what-to-do-when-your-training-and-testing-data-come-from-different-distributions-d89674c6ecd8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what-to-do-when-your-training-and-testing-data-come-from-different-distributions-d89674c6ecd8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ummy.DummyClassifier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remyjordan.me/testing-ml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260452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260452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28eb193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28eb1937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https://www.freecodecamp.org/news/what-to-do-when-your-training-and-testing-data-come-from-different-distributions-d89674c6ecd8/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a28eb1937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a28eb1937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https://www.freecodecamp.org/news/what-to-do-when-your-training-and-testing-data-come-from-different-distributions-d89674c6ecd8/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a28eb193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a28eb1937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a28eb193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a28eb193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a28eb1937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a28eb1937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https://scikit-learn.org/stable/modules/generated/sklearn.dummy.DummyClassifier.html</a:t>
            </a: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a28eb193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a28eb193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a28eb193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a28eb1937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28eb193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28eb193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a28eb1937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a28eb1937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a28eb1937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a28eb1937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e3ad8761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e3ad8761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a28eb1937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a28eb1937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a28eb1937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a28eb1937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a28eb1937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a28eb1937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a28eb1937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a28eb1937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a28eb1937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a28eb1937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a28eb1937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a28eb1937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a28eb1937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a28eb1937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SIRVE AGREGAR DATOS DE ENTRENAMIENTO???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a28eb1937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a28eb1937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a28eb1937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a28eb1937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SIRVE AGREGAR DATOS DE ENTRENAMIENTO???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a28eb1937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a28eb1937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1ebcdcaa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1ebcdcaa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a28eb1937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a28eb1937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a28eb1937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a28eb1937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a28eb1937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a28eb1937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a28eb1937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a28eb1937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a28eb1937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a28eb1937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a28eb193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a28eb193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a28eb193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a28eb193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a28eb1937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a28eb1937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a28eb1937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a28eb1937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a28eb1937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a28eb1937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b6a2167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b6a2167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a28eb1937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a28eb1937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267d70043_2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267d70043_2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267d70043_2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267d70043_26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267d70043_2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267d70043_2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https://www.jeremyjordan.me/testing-ml/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9267d70043_26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9267d70043_26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267d70043_26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267d70043_26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267d70043_26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267d70043_26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267d70043_26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267d70043_26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267d70043_26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9267d70043_26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267d70043_26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267d70043_26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28eb193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28eb1937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d9213ae7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d9213ae7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28eb1937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28eb1937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28eb193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a28eb193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28eb193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28eb193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a28eb1937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a28eb1937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lyearning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Supervisado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812350" y="3422625"/>
            <a:ext cx="35193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José Ramón Iglesias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Preparación de los Conjuntos de Datos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Training: Entrenamiento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(validación): Para ajustar hiperparámetros, seleccionar features, analizar errores, etc.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Test: Para obtener números finales de evaluación. </a:t>
            </a:r>
            <a:r>
              <a:rPr lang="en" b="1"/>
              <a:t>Nunca </a:t>
            </a:r>
            <a:r>
              <a:rPr lang="en"/>
              <a:t>para tomar decisiones.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 y test </a:t>
            </a:r>
            <a:r>
              <a:rPr lang="en" b="1"/>
              <a:t>deben </a:t>
            </a:r>
            <a:r>
              <a:rPr lang="en"/>
              <a:t>responder a la misma distribución.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no necesariamente.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Tamaño de los datasets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clásico: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~70/10/20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Grandes cantidades de datos: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unos pocos miles para dev/test.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Resolución: El tamaño del dataset indica la “resolución” de la accuracy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elementos: 1%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500: 0.2%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1000: 0.1%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10000: 0.01%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Métricas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Poco informativa para problemas desbalanceados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Precision/recall/F1: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Binaria: Focalizar el problema en una de las dos clases.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Multiclase: Permite regular la importancia de cada clase (weighted macro-average).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ROC AUC: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Más expresiva: evalúa probs/scores asignadas a todas las clases, no la predicción.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Métricas de optimización vs. satisfacción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Establecer una </a:t>
            </a:r>
            <a:r>
              <a:rPr lang="en" b="1"/>
              <a:t>única </a:t>
            </a:r>
            <a:r>
              <a:rPr lang="en"/>
              <a:t>métrica numérica, cuyo objetivo es optimizar.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Métricas secundarias: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Velocidad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Instancias sensibles que no pueden ser etiquetadas incorrectamente.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Valores mínimos de precision/recall para clases específicas.</a:t>
            </a: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Definir criterios de “satisfacción” para las métricas secundarias.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Baselines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Clasificadores “bobos” para calcular valores mínimos para las métricas.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Clase mayoritaria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uniforme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respetando distribución</a:t>
            </a: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veces también se pueden calcular upper bounds teóricas.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Rápido!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Definir rápidamente los conjuntos de datos y las métricas objetivo.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Permite iniciar el ciclo iterativo.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Luego, los resultados y su análisis pueden indicar la necesidad de modificaciones: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Los datos no reflejan la aplicación real: actualizar dev/test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Overfitting en dev: se iteró muchas veces, actualizar dev.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Las métricas no reflejan los objetivos.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Registro de Experimentos</a:t>
            </a: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D966"/>
                </a:highlight>
              </a:rPr>
              <a:t>Historial de experimentos realizados.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D966"/>
                </a:highlight>
              </a:rPr>
              <a:t>Registrar información necesaria para la reproducibilidad: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D966"/>
                </a:highlight>
              </a:rPr>
              <a:t>Fecha del experimento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D966"/>
                </a:highlight>
              </a:rPr>
              <a:t>Configuración del modelo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D966"/>
                </a:highlight>
              </a:rPr>
              <a:t>Resultado de las evaluación</a:t>
            </a:r>
            <a:endParaRPr>
              <a:highlight>
                <a:srgbClr val="FFD966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Método iterativo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grpSp>
        <p:nvGrpSpPr>
          <p:cNvPr id="178" name="Google Shape;178;p29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179" name="Google Shape;179;p29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name="adj" fmla="val 1630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Primera Iteración: Sistema Básico</a:t>
            </a: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empezar tratando de construir el sistema perfecto.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Construir y entrenar un sistema básico lo más rápido posible.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Evaluarlo y estudiarlo para decidir en qué direcciones avanzar.</a:t>
            </a:r>
            <a:br>
              <a:rPr lang="en"/>
            </a:b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Primera Iteración: Modelo de Clasificación</a:t>
            </a:r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pueden probar varios modelos de clasificación (DT, MNB, LR, SVM, etc.)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Empezar eligiendo el que mejor ande sin ninguna configuración.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D966"/>
                </a:highlight>
              </a:rPr>
              <a:t>No</a:t>
            </a:r>
            <a:r>
              <a:rPr lang="en" b="1">
                <a:highlight>
                  <a:srgbClr val="FFD966"/>
                </a:highlight>
              </a:rPr>
              <a:t> </a:t>
            </a:r>
            <a:r>
              <a:rPr lang="en">
                <a:highlight>
                  <a:srgbClr val="FFD966"/>
                </a:highlight>
              </a:rPr>
              <a:t>empezar </a:t>
            </a:r>
            <a:r>
              <a:rPr lang="en" b="1">
                <a:highlight>
                  <a:srgbClr val="FFD966"/>
                </a:highlight>
              </a:rPr>
              <a:t>NUNCA</a:t>
            </a:r>
            <a:r>
              <a:rPr lang="en">
                <a:highlight>
                  <a:srgbClr val="FFD966"/>
                </a:highlight>
              </a:rPr>
              <a:t> con redes neuronales.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casarse con un único modelo.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Cuarta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Ajuste de Hiperparámetros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311700" y="2606375"/>
            <a:ext cx="30453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 </a:t>
            </a:r>
            <a:r>
              <a:rPr lang="en" b="1"/>
              <a:t>Hyperparameter tuning</a:t>
            </a:r>
            <a:endParaRPr b="1"/>
          </a:p>
        </p:txBody>
      </p:sp>
      <p:grpSp>
        <p:nvGrpSpPr>
          <p:cNvPr id="203" name="Google Shape;203;p32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204" name="Google Shape;204;p32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name="adj" fmla="val 1630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2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2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32"/>
          <p:cNvGrpSpPr/>
          <p:nvPr/>
        </p:nvGrpSpPr>
        <p:grpSpPr>
          <a:xfrm>
            <a:off x="1263284" y="3224412"/>
            <a:ext cx="1142135" cy="1126381"/>
            <a:chOff x="3162303" y="1550000"/>
            <a:chExt cx="2804850" cy="2766162"/>
          </a:xfrm>
        </p:grpSpPr>
        <p:sp>
          <p:nvSpPr>
            <p:cNvPr id="209" name="Google Shape;209;p32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name="adj" fmla="val 1630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2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 de Hiperparámetros</a:t>
            </a:r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Opciones: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Búsqueda manual.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Búsqueda exhaustiva (grid-search): todas las combinaciones posibles de valores.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Aleatoria (randomized): sampleando valores o combinaciones.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vs. Cross Validation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 de Hiperparámetros</a:t>
            </a:r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D966"/>
                </a:highlight>
              </a:rPr>
              <a:t>Estrategias:</a:t>
            </a:r>
            <a:endParaRPr>
              <a:highlight>
                <a:srgbClr val="FFD966"/>
              </a:highlight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¡Leer documentación!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Empezar con búsqueda manual. Elegir parámetros más relevantes.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Seguir con búsqueda exhaustiva. Probar pocas combinaciones.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Iterar.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Guardar </a:t>
            </a:r>
            <a:r>
              <a:rPr lang="en">
                <a:highlight>
                  <a:srgbClr val="FFE599"/>
                </a:highlight>
              </a:rPr>
              <a:t>mejores</a:t>
            </a:r>
            <a:r>
              <a:rPr lang="en"/>
              <a:t> configuraciones (no sólo la mejor).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Evaluación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1347375" y="19824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sp>
        <p:nvSpPr>
          <p:cNvPr id="234" name="Google Shape;234;p35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36" name="Google Shape;236;p35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grpSp>
        <p:nvGrpSpPr>
          <p:cNvPr id="237" name="Google Shape;237;p35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238" name="Google Shape;238;p35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name="adj" fmla="val 1630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Sesgo y Varianza</a:t>
            </a:r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Sesgo (bias):</a:t>
            </a:r>
            <a:r>
              <a:rPr lang="en"/>
              <a:t> Error en el conjunto de entrenamiento.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Varianza (variance):</a:t>
            </a:r>
            <a:r>
              <a:rPr lang="en"/>
              <a:t> Error en el conjunto de development.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Error total:</a:t>
            </a:r>
            <a:r>
              <a:rPr lang="en"/>
              <a:t> bias + variance.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Hacer Machine Learning  =  Bajar el error total.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Sesgo</a:t>
            </a:r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Sesgo alto: </a:t>
            </a:r>
            <a:r>
              <a:rPr lang="en"/>
              <a:t>el clasificador </a:t>
            </a:r>
            <a:r>
              <a:rPr lang="en" b="1"/>
              <a:t>ni siquiera </a:t>
            </a:r>
            <a:r>
              <a:rPr lang="en"/>
              <a:t>es capaz de aprender los datos de entrenamiento.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Anda peor que un sistema que memoriza los puntos de entrenamiento.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¿Cuánto quiere decir alto?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 del problema y de los valores a los que aspiramos.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Normalmente el sesgo </a:t>
            </a:r>
            <a:r>
              <a:rPr lang="en" b="1"/>
              <a:t>se puede reducir a cero. Se puede pero no necesariamente se quiere.</a:t>
            </a:r>
            <a:br>
              <a:rPr lang="en" b="1"/>
            </a:b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PRIMER OBJETIVO DEL ML: CONTROLAR EL SESGO.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sistema no logra aprender el conjunto de entrenamiento. No es lo suficientemente “expresivo” (underfitting).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Soluciones: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Modelo más grande: agregar parámetros, capas, componentes, etc.</a:t>
            </a:r>
            <a:endParaRPr sz="180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Modelo menos regularizado: salir del underfitting.</a:t>
            </a:r>
            <a:endParaRPr sz="180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Features más expresivos: más dimensiones.</a:t>
            </a:r>
            <a:endParaRPr sz="1800"/>
          </a:p>
          <a:p>
            <a:pPr marL="914400" lvl="1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 sz="1800"/>
              <a:t>Modelo nuevo: clasificador diferente, otra arquitectura.</a:t>
            </a:r>
            <a:br>
              <a:rPr lang="en" sz="1800"/>
            </a:br>
            <a:br>
              <a:rPr lang="en" sz="1800"/>
            </a:br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Reducción de Sesgo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Sesgo bajo control: </a:t>
            </a:r>
            <a:r>
              <a:rPr lang="en"/>
              <a:t>Puedo hacerlo tan bajo como quiera.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Varianza alta:</a:t>
            </a:r>
            <a:r>
              <a:rPr lang="en"/>
              <a:t> No generaliza. No “aprende”. Memoriza. (overfitting)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¿Cuánto es varianza alta?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Nuevamente, depende del problema y de nuestros objetivos.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 el sesgo controlado, la varianza es directamente proporcional al error total.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 el sesgo controlado, </a:t>
            </a:r>
            <a:r>
              <a:rPr lang="en" b="1"/>
              <a:t>varianza cero = sistema perfecto.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NUEVO OBJETIVO: Baja</a:t>
            </a:r>
            <a:r>
              <a:rPr lang="en"/>
              <a:t>r la varianza tanto como se pueda</a:t>
            </a:r>
            <a:r>
              <a:rPr lang="en" b="1"/>
              <a:t> </a:t>
            </a:r>
            <a:r>
              <a:rPr lang="en"/>
              <a:t>= </a:t>
            </a:r>
            <a:r>
              <a:rPr lang="en" b="1"/>
              <a:t>HACER ML.</a:t>
            </a:r>
            <a:endParaRPr/>
          </a:p>
        </p:txBody>
      </p:sp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Varianza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sistema no logra generalizar a partir del conjunto de entrenamiento.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Posibles soluciones: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Más datos de entrenamiento. No hay de dónde aprender.</a:t>
            </a:r>
            <a:endParaRPr sz="180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Mejores features: Facilitar al modelo el acceso a información valiosa.</a:t>
            </a:r>
            <a:endParaRPr sz="180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Bajar expresividad: Regularización, early stopping, menos params., etc.</a:t>
            </a:r>
            <a:endParaRPr sz="1800"/>
          </a:p>
          <a:p>
            <a:pPr marL="914400" lvl="1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 sz="1800"/>
              <a:t>Modelo nuevo: clasificador diferente, otra arquitectura.</a:t>
            </a:r>
            <a:br>
              <a:rPr lang="en" sz="1800"/>
            </a:br>
            <a:br>
              <a:rPr lang="en" sz="1800"/>
            </a:br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Reducción de Varianza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Análisis de Error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78" name="Google Shape;278;p41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280" name="Google Shape;280;p41"/>
          <p:cNvSpPr txBox="1"/>
          <p:nvPr/>
        </p:nvSpPr>
        <p:spPr>
          <a:xfrm>
            <a:off x="1131400" y="1459075"/>
            <a:ext cx="23160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5. Error analysis</a:t>
            </a:r>
            <a:endParaRPr b="1"/>
          </a:p>
        </p:txBody>
      </p:sp>
      <p:sp>
        <p:nvSpPr>
          <p:cNvPr id="281" name="Google Shape;281;p41"/>
          <p:cNvSpPr txBox="1"/>
          <p:nvPr/>
        </p:nvSpPr>
        <p:spPr>
          <a:xfrm>
            <a:off x="966225" y="2245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grpSp>
        <p:nvGrpSpPr>
          <p:cNvPr id="282" name="Google Shape;282;p41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283" name="Google Shape;283;p41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name="adj" fmla="val 1630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Temario de la Clase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996625"/>
            <a:ext cx="8520600" cy="3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¿Qué es aprendizaje supervisado?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Aprendizaje supervisado.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Repaso: Regresión Lineal y Polinomial, Regresión Logística, Naive Bayes.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Support Vector Machines.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Repaso: Perceptrón.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SVC/SVR. Datos no linealmente separables. Función de costo.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Ensemble learning.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Repaso: Decision Trees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Random Forest, Bagging, Boosting, Voting.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Redes neuronales.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Perceptrón multicapa. 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Sistemas de recomendación.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Filtrado colaborativo.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Prácticas de reproducibilidad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Error (Error Analysis)</a:t>
            </a:r>
            <a:endParaRPr/>
          </a:p>
        </p:txBody>
      </p:sp>
      <p:sp>
        <p:nvSpPr>
          <p:cNvPr id="292" name="Google Shape;292;p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¿En qué se equivoca el modelo?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Inspeccionar elementos mal clasificados.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¿Porqué se clasifica mal?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 la probabilidad / score de la clase correcta.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 features activos. Ver valores cercanos en instancias de entrenamiento.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 qué modificaciones del elemento hacen que se clasifique bien.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Inspeccionar elementos </a:t>
            </a:r>
            <a:r>
              <a:rPr lang="en" b="1"/>
              <a:t>peor </a:t>
            </a:r>
            <a:r>
              <a:rPr lang="en"/>
              <a:t>clasificados (en base a prob/score)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Error (Error Analysis)</a:t>
            </a:r>
            <a:endParaRPr/>
          </a:p>
        </p:txBody>
      </p:sp>
      <p:sp>
        <p:nvSpPr>
          <p:cNvPr id="298" name="Google Shape;298;p4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Hacer una lista de ejemplos mal clasificados. (e.g., 50 de dev)</a:t>
            </a:r>
            <a:br>
              <a:rPr lang="en"/>
            </a:b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Inspeccionar cada ejemplo. Identificar fuentes de error.</a:t>
            </a:r>
            <a:br>
              <a:rPr lang="en"/>
            </a:b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cada fuente de error, identificar importancia y costo estimado.</a:t>
            </a:r>
            <a:endParaRPr/>
          </a:p>
        </p:txBody>
      </p:sp>
      <p:pic>
        <p:nvPicPr>
          <p:cNvPr id="299" name="Google Shape;29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150" y="2936825"/>
            <a:ext cx="6147700" cy="20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Error (Error Analysis)</a:t>
            </a:r>
            <a:endParaRPr/>
          </a:p>
        </p:txBody>
      </p:sp>
      <p:sp>
        <p:nvSpPr>
          <p:cNvPr id="305" name="Google Shape;305;p4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Subdivisón de development: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Eyeball dev set  (~100 instancias)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Blackbox dev set  (el resto)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Rotar cada tanto!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Errores en el dataset: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Evaluar su impacto.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 es importante, corregir en </a:t>
            </a:r>
            <a:r>
              <a:rPr lang="en" b="1"/>
              <a:t>todos </a:t>
            </a:r>
            <a:r>
              <a:rPr lang="en"/>
              <a:t>los datasets.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Inspección del Modelo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312" name="Google Shape;312;p45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313" name="Google Shape;313;p45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314" name="Google Shape;314;p45"/>
          <p:cNvSpPr txBox="1"/>
          <p:nvPr/>
        </p:nvSpPr>
        <p:spPr>
          <a:xfrm>
            <a:off x="813825" y="1459075"/>
            <a:ext cx="24744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5.1. Error analysis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5.2. Model inspection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5"/>
          <p:cNvSpPr txBox="1"/>
          <p:nvPr/>
        </p:nvSpPr>
        <p:spPr>
          <a:xfrm>
            <a:off x="966225" y="2245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grpSp>
        <p:nvGrpSpPr>
          <p:cNvPr id="316" name="Google Shape;316;p45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317" name="Google Shape;317;p45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name="adj" fmla="val 1630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5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5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5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Inspección del Modelo</a:t>
            </a:r>
            <a:endParaRPr/>
          </a:p>
        </p:txBody>
      </p:sp>
      <p:sp>
        <p:nvSpPr>
          <p:cNvPr id="326" name="Google Shape;326;p4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Estudiar los parámetros del modelo una vez aprendido.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más influyentes para cada clase.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Fronteras de decisión.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Inspección del Modelo</a:t>
            </a:r>
            <a:endParaRPr/>
          </a:p>
        </p:txBody>
      </p:sp>
      <p:sp>
        <p:nvSpPr>
          <p:cNvPr id="332" name="Google Shape;332;p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Modelos fácilmente inspeccionables: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Decision Trees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Naive Bayes:</a:t>
            </a:r>
            <a:r>
              <a:rPr lang="en"/>
              <a:t> probabilidad de cada feature dada la clase  (y prior de la clase)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Logistic Regressions:</a:t>
            </a:r>
            <a:r>
              <a:rPr lang="en"/>
              <a:t>  score de cada feature para cada clase  (y bias o intercept)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Más complicado: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Random Forests:</a:t>
            </a:r>
            <a:r>
              <a:rPr lang="en"/>
              <a:t> son muchos árboles para ver!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SVMs:</a:t>
            </a:r>
            <a:r>
              <a:rPr lang="en"/>
              <a:t> ver con qué features está más alineado el hiperplano.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Redes Neuronales:</a:t>
            </a:r>
            <a:r>
              <a:rPr lang="en"/>
              <a:t> usar inputs para ver cómo reacciona la red.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Fork (Bifurcación)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338" name="Google Shape;338;p48"/>
          <p:cNvGrpSpPr/>
          <p:nvPr/>
        </p:nvGrpSpPr>
        <p:grpSpPr>
          <a:xfrm>
            <a:off x="-405225" y="1278150"/>
            <a:ext cx="5299175" cy="3231275"/>
            <a:chOff x="-24225" y="1278150"/>
            <a:chExt cx="5299175" cy="3231275"/>
          </a:xfrm>
        </p:grpSpPr>
        <p:sp>
          <p:nvSpPr>
            <p:cNvPr id="339" name="Google Shape;339;p48"/>
            <p:cNvSpPr txBox="1"/>
            <p:nvPr/>
          </p:nvSpPr>
          <p:spPr>
            <a:xfrm>
              <a:off x="1479450" y="127815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Idea</a:t>
              </a:r>
              <a:endParaRPr/>
            </a:p>
          </p:txBody>
        </p:sp>
        <p:sp>
          <p:nvSpPr>
            <p:cNvPr id="340" name="Google Shape;340;p48"/>
            <p:cNvSpPr txBox="1"/>
            <p:nvPr/>
          </p:nvSpPr>
          <p:spPr>
            <a:xfrm>
              <a:off x="3287150" y="384190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Code</a:t>
              </a:r>
              <a:endParaRPr/>
            </a:p>
          </p:txBody>
        </p:sp>
        <p:sp>
          <p:nvSpPr>
            <p:cNvPr id="341" name="Google Shape;341;p48"/>
            <p:cNvSpPr txBox="1"/>
            <p:nvPr/>
          </p:nvSpPr>
          <p:spPr>
            <a:xfrm>
              <a:off x="-24225" y="385602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Experiment</a:t>
              </a:r>
              <a:endParaRPr/>
            </a:p>
          </p:txBody>
        </p:sp>
        <p:sp>
          <p:nvSpPr>
            <p:cNvPr id="342" name="Google Shape;342;p48"/>
            <p:cNvSpPr txBox="1"/>
            <p:nvPr/>
          </p:nvSpPr>
          <p:spPr>
            <a:xfrm>
              <a:off x="1749300" y="275877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SVM</a:t>
              </a:r>
              <a:endParaRPr/>
            </a:p>
          </p:txBody>
        </p:sp>
        <p:grpSp>
          <p:nvGrpSpPr>
            <p:cNvPr id="343" name="Google Shape;343;p48"/>
            <p:cNvGrpSpPr/>
            <p:nvPr/>
          </p:nvGrpSpPr>
          <p:grpSpPr>
            <a:xfrm>
              <a:off x="1333503" y="1702400"/>
              <a:ext cx="2804850" cy="2766162"/>
              <a:chOff x="3162303" y="1550000"/>
              <a:chExt cx="2804850" cy="2766162"/>
            </a:xfrm>
          </p:grpSpPr>
          <p:sp>
            <p:nvSpPr>
              <p:cNvPr id="344" name="Google Shape;344;p48"/>
              <p:cNvSpPr/>
              <p:nvPr/>
            </p:nvSpPr>
            <p:spPr>
              <a:xfrm>
                <a:off x="3234000" y="1550000"/>
                <a:ext cx="2676000" cy="2676000"/>
              </a:xfrm>
              <a:prstGeom prst="donut">
                <a:avLst>
                  <a:gd name="adj" fmla="val 1630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8"/>
              <p:cNvSpPr/>
              <p:nvPr/>
            </p:nvSpPr>
            <p:spPr>
              <a:xfrm rot="2265753">
                <a:off x="5114629" y="1905613"/>
                <a:ext cx="724048" cy="667399"/>
              </a:xfrm>
              <a:prstGeom prst="chevron">
                <a:avLst>
                  <a:gd name="adj" fmla="val 50000"/>
                </a:avLst>
              </a:prstGeom>
              <a:solidFill>
                <a:schemeClr val="lt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8"/>
              <p:cNvSpPr/>
              <p:nvPr/>
            </p:nvSpPr>
            <p:spPr>
              <a:xfrm rot="10800000">
                <a:off x="4210052" y="3648662"/>
                <a:ext cx="723900" cy="667500"/>
              </a:xfrm>
              <a:prstGeom prst="chevron">
                <a:avLst>
                  <a:gd name="adj" fmla="val 50000"/>
                </a:avLst>
              </a:prstGeom>
              <a:solidFill>
                <a:schemeClr val="lt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8"/>
              <p:cNvSpPr/>
              <p:nvPr/>
            </p:nvSpPr>
            <p:spPr>
              <a:xfrm rot="-3134247">
                <a:off x="3285829" y="1905613"/>
                <a:ext cx="724048" cy="667399"/>
              </a:xfrm>
              <a:prstGeom prst="chevron">
                <a:avLst>
                  <a:gd name="adj" fmla="val 50000"/>
                </a:avLst>
              </a:prstGeom>
              <a:solidFill>
                <a:schemeClr val="lt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8" name="Google Shape;348;p48"/>
          <p:cNvGrpSpPr/>
          <p:nvPr/>
        </p:nvGrpSpPr>
        <p:grpSpPr>
          <a:xfrm>
            <a:off x="4266800" y="1278150"/>
            <a:ext cx="5299175" cy="3231275"/>
            <a:chOff x="-24225" y="1278150"/>
            <a:chExt cx="5299175" cy="3231275"/>
          </a:xfrm>
        </p:grpSpPr>
        <p:sp>
          <p:nvSpPr>
            <p:cNvPr id="349" name="Google Shape;349;p48"/>
            <p:cNvSpPr txBox="1"/>
            <p:nvPr/>
          </p:nvSpPr>
          <p:spPr>
            <a:xfrm>
              <a:off x="1479450" y="127815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Idea</a:t>
              </a:r>
              <a:endParaRPr/>
            </a:p>
          </p:txBody>
        </p:sp>
        <p:sp>
          <p:nvSpPr>
            <p:cNvPr id="350" name="Google Shape;350;p48"/>
            <p:cNvSpPr txBox="1"/>
            <p:nvPr/>
          </p:nvSpPr>
          <p:spPr>
            <a:xfrm>
              <a:off x="3287150" y="384190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Code</a:t>
              </a:r>
              <a:endParaRPr/>
            </a:p>
          </p:txBody>
        </p:sp>
        <p:sp>
          <p:nvSpPr>
            <p:cNvPr id="351" name="Google Shape;351;p48"/>
            <p:cNvSpPr txBox="1"/>
            <p:nvPr/>
          </p:nvSpPr>
          <p:spPr>
            <a:xfrm>
              <a:off x="-24225" y="385602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Experiment</a:t>
              </a:r>
              <a:endParaRPr/>
            </a:p>
          </p:txBody>
        </p:sp>
        <p:sp>
          <p:nvSpPr>
            <p:cNvPr id="352" name="Google Shape;352;p48"/>
            <p:cNvSpPr txBox="1"/>
            <p:nvPr/>
          </p:nvSpPr>
          <p:spPr>
            <a:xfrm>
              <a:off x="1749300" y="275877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MLP</a:t>
              </a:r>
              <a:endParaRPr/>
            </a:p>
          </p:txBody>
        </p:sp>
        <p:grpSp>
          <p:nvGrpSpPr>
            <p:cNvPr id="353" name="Google Shape;353;p48"/>
            <p:cNvGrpSpPr/>
            <p:nvPr/>
          </p:nvGrpSpPr>
          <p:grpSpPr>
            <a:xfrm>
              <a:off x="1333503" y="1702400"/>
              <a:ext cx="2804850" cy="2766162"/>
              <a:chOff x="3162303" y="1550000"/>
              <a:chExt cx="2804850" cy="2766162"/>
            </a:xfrm>
          </p:grpSpPr>
          <p:sp>
            <p:nvSpPr>
              <p:cNvPr id="354" name="Google Shape;354;p48"/>
              <p:cNvSpPr/>
              <p:nvPr/>
            </p:nvSpPr>
            <p:spPr>
              <a:xfrm>
                <a:off x="3234000" y="1550000"/>
                <a:ext cx="2676000" cy="2676000"/>
              </a:xfrm>
              <a:prstGeom prst="donut">
                <a:avLst>
                  <a:gd name="adj" fmla="val 1630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8"/>
              <p:cNvSpPr/>
              <p:nvPr/>
            </p:nvSpPr>
            <p:spPr>
              <a:xfrm rot="2265753">
                <a:off x="5114629" y="1905613"/>
                <a:ext cx="724048" cy="667399"/>
              </a:xfrm>
              <a:prstGeom prst="chevron">
                <a:avLst>
                  <a:gd name="adj" fmla="val 50000"/>
                </a:avLst>
              </a:prstGeom>
              <a:solidFill>
                <a:schemeClr val="lt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8"/>
              <p:cNvSpPr/>
              <p:nvPr/>
            </p:nvSpPr>
            <p:spPr>
              <a:xfrm rot="10800000">
                <a:off x="4210052" y="3648662"/>
                <a:ext cx="723900" cy="667500"/>
              </a:xfrm>
              <a:prstGeom prst="chevron">
                <a:avLst>
                  <a:gd name="adj" fmla="val 50000"/>
                </a:avLst>
              </a:prstGeom>
              <a:solidFill>
                <a:schemeClr val="lt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8"/>
              <p:cNvSpPr/>
              <p:nvPr/>
            </p:nvSpPr>
            <p:spPr>
              <a:xfrm rot="-3134247">
                <a:off x="3285829" y="1905613"/>
                <a:ext cx="724048" cy="667399"/>
              </a:xfrm>
              <a:prstGeom prst="chevron">
                <a:avLst>
                  <a:gd name="adj" fmla="val 50000"/>
                </a:avLst>
              </a:prstGeom>
              <a:solidFill>
                <a:schemeClr val="lt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Bifurcación</a:t>
            </a: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Empezar a mantener dos o más sistemas diferentes en simultáneo.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uno tiene su ciclo de experimentación.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 el tiempo, las configuraciones divergen.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Ejemplo: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 / LR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neuronal: MLP / RNN / CNN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Retrospectivas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9" name="Google Shape;369;p50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Idea:</a:t>
            </a:r>
            <a:endParaRPr/>
          </a:p>
        </p:txBody>
      </p:sp>
      <p:sp>
        <p:nvSpPr>
          <p:cNvPr id="370" name="Google Shape;370;p50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371" name="Google Shape;371;p50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372" name="Google Shape;372;p50"/>
          <p:cNvSpPr txBox="1"/>
          <p:nvPr/>
        </p:nvSpPr>
        <p:spPr>
          <a:xfrm>
            <a:off x="966225" y="2245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sp>
        <p:nvSpPr>
          <p:cNvPr id="373" name="Google Shape;373;p50"/>
          <p:cNvSpPr txBox="1"/>
          <p:nvPr/>
        </p:nvSpPr>
        <p:spPr>
          <a:xfrm>
            <a:off x="4975125" y="846275"/>
            <a:ext cx="25725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 Tests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Retune hiperparameters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Reconsider Old Ideas</a:t>
            </a:r>
            <a:endParaRPr/>
          </a:p>
        </p:txBody>
      </p:sp>
      <p:grpSp>
        <p:nvGrpSpPr>
          <p:cNvPr id="374" name="Google Shape;374;p50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375" name="Google Shape;375;p50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name="adj" fmla="val 1630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0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0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0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Retrospectivas</a:t>
            </a:r>
            <a:endParaRPr/>
          </a:p>
        </p:txBody>
      </p:sp>
      <p:sp>
        <p:nvSpPr>
          <p:cNvPr id="384" name="Google Shape;384;p5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Revisar ideas previas, tanto las aceptadas como las rechazadas.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Ablation Tests: medir el impacto de cada componente del sistema actual.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Hiperparameter retuning: Volver a hacer ajuste de hiperparámetros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Reconsiderar viejas ideas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Estrategias para Machine Learning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Aumentación de Datos (Data Augmentation)</a:t>
            </a:r>
            <a:endParaRPr/>
          </a:p>
        </p:txBody>
      </p:sp>
      <p:sp>
        <p:nvSpPr>
          <p:cNvPr id="390" name="Google Shape;390;p5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Generar datos artificiales en base a los datos que tenemos.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transformaciones deben preservar las etiquetas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Imágenes: rotación, escala, espejado, cambio de color, etc.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Texto: más dificil! sinónimos, traducción bidireccional, etc.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del Software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Machine Learning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Diferencias con los sistemas tradicionales</a:t>
            </a:r>
            <a:endParaRPr/>
          </a:p>
        </p:txBody>
      </p:sp>
      <p:pic>
        <p:nvPicPr>
          <p:cNvPr id="401" name="Google Shape;40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850" y="1276050"/>
            <a:ext cx="4940299" cy="3705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4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Pedro Domingos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de desarrollo de software tradicional</a:t>
            </a:r>
            <a:endParaRPr/>
          </a:p>
        </p:txBody>
      </p:sp>
      <p:sp>
        <p:nvSpPr>
          <p:cNvPr id="408" name="Google Shape;408;p55"/>
          <p:cNvSpPr txBox="1">
            <a:spLocks noGrp="1"/>
          </p:cNvSpPr>
          <p:nvPr>
            <p:ph type="body" idx="1"/>
          </p:nvPr>
        </p:nvSpPr>
        <p:spPr>
          <a:xfrm>
            <a:off x="311700" y="3082175"/>
            <a:ext cx="8520600" cy="16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Ejecución de tests: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tests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</a:t>
            </a:r>
            <a:endParaRPr/>
          </a:p>
        </p:txBody>
      </p:sp>
      <p:sp>
        <p:nvSpPr>
          <p:cNvPr id="409" name="Google Shape;409;p55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Jeremy Jordan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410" name="Google Shape;41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2825"/>
            <a:ext cx="8839200" cy="19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de desarrollo de machine learning</a:t>
            </a:r>
            <a:endParaRPr/>
          </a:p>
        </p:txBody>
      </p:sp>
      <p:sp>
        <p:nvSpPr>
          <p:cNvPr id="416" name="Google Shape;416;p56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Jeremy Jordan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417" name="Google Shape;4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75" y="1595725"/>
            <a:ext cx="8952049" cy="19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6"/>
          <p:cNvSpPr txBox="1"/>
          <p:nvPr/>
        </p:nvSpPr>
        <p:spPr>
          <a:xfrm>
            <a:off x="5102050" y="3603450"/>
            <a:ext cx="25248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(MLFlow)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Metrics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Plots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Hyperparams used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Model evaluation:</a:t>
            </a:r>
            <a:r>
              <a:rPr lang="en"/>
              <a:t> métricas, gráficos, estadísticas que resumen el comportamiento del modelo en los conjuntos de dev/test.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Model testing:</a:t>
            </a:r>
            <a:r>
              <a:rPr lang="en"/>
              <a:t> verificación explícita de comportamientos que esperamos de nuestro modelo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Pre-train tests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Post-train tests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24" name="Google Shape;424;p5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en machine learning?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que se pueden ejecutar sin la necesidad de entrenar el modelo sobre todo el dataset.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Tamaño del output del modelo:</a:t>
            </a:r>
            <a:r>
              <a:rPr lang="en"/>
              <a:t> verificar que la longitud del vector? de salida del modelo esté alineado al tamaño de los labels del 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Rangos de salida: </a:t>
            </a:r>
            <a:r>
              <a:rPr lang="en"/>
              <a:t>validar tipos y rangos de valores según las expectativas. Por ejemplo, si el output es una probabilidad, asegurarse de que la suma será 1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La ejecución del modelo tiene sentido: </a:t>
            </a:r>
            <a:r>
              <a:rPr lang="en"/>
              <a:t>por ejemplo, asegurarse de que los pasos en gradient descent produzcan un descenso en el costo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Verificar data leakage</a:t>
            </a:r>
            <a:endParaRPr b="1"/>
          </a:p>
        </p:txBody>
      </p:sp>
      <p:sp>
        <p:nvSpPr>
          <p:cNvPr id="430" name="Google Shape;430;p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Testing: tests de pre-train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sobre resultados del modelo ya entrenado.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Invariance Tests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Describen perturbaciones en la entrada del modelo que no deberían modificar la salida.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al concepto de </a:t>
            </a:r>
            <a:r>
              <a:rPr lang="en" i="1"/>
              <a:t>data augmentation</a:t>
            </a:r>
            <a:r>
              <a:rPr lang="en"/>
              <a:t>, donde se modifica la entrada durante el training pero se preservan las etiquetas.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Ejemplo: para un modelo de análisis de sentimiento: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Juan es un buen tipo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José es un buen tipo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436" name="Google Shape;436;p5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Testing: tests de post-train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sobre resultados del modelo ya entrenado.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Tests de expectativa direccional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 permiten definir perturbaciones en la entrada que deberían afectar de cierta forma la salida del modelo.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ejemplo, para un modelo que predice el precio de inmuebles: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Aumentar el número de habitaciones que tiene una casa, manteniendo constante el resto de sus atributos, no debería causar un descenso de su precio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Reducir la superficie cubierta (m</a:t>
            </a:r>
            <a:r>
              <a:rPr lang="en" baseline="30000"/>
              <a:t>2</a:t>
            </a:r>
            <a:r>
              <a:rPr lang="en"/>
              <a:t>) de una propiedad, no debería aumentarle su valor</a:t>
            </a:r>
            <a:endParaRPr b="1"/>
          </a:p>
        </p:txBody>
      </p:sp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Testing: tests de post-train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Nuevo workflow de desarrollo de machine learning</a:t>
            </a:r>
            <a:endParaRPr/>
          </a:p>
        </p:txBody>
      </p:sp>
      <p:sp>
        <p:nvSpPr>
          <p:cNvPr id="448" name="Google Shape;448;p61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Jeremy Jordan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449" name="Google Shape;44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0075"/>
            <a:ext cx="8839200" cy="216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Andrew Ng. “Machine Learning Yearning”. Draft, 2018.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http://www.mlyearning.org/</a:t>
            </a: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Experiencia personal.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Estrategias para Machine Learning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175" y="1730075"/>
            <a:ext cx="25146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 :)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Honest Machine Learning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4397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Google: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Cantidades astronómicas</a:t>
            </a:r>
            <a:br>
              <a:rPr lang="en" sz="1800"/>
            </a:br>
            <a:r>
              <a:rPr lang="en" sz="1800"/>
              <a:t>de datos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Ejércitos de ingenieros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Hectáreas de GPUs,</a:t>
            </a:r>
            <a:br>
              <a:rPr lang="en" sz="1800"/>
            </a:br>
            <a:r>
              <a:rPr lang="en" sz="1800"/>
              <a:t>memoria, etc.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723750" y="14397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Vos: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1500 datos ruidosos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Una fracción de tu tiempo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Una notebook del año 2016</a:t>
            </a:r>
            <a:endParaRPr sz="1800"/>
          </a:p>
        </p:txBody>
      </p:sp>
      <p:sp>
        <p:nvSpPr>
          <p:cNvPr id="94" name="Google Shape;94;p18"/>
          <p:cNvSpPr/>
          <p:nvPr/>
        </p:nvSpPr>
        <p:spPr>
          <a:xfrm>
            <a:off x="3607050" y="2698875"/>
            <a:ext cx="1265700" cy="371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Estrategias para Machine Learning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Queremos aplicar ML sobre un problema, de manera rápida y exitosa.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Lamentablemente, nuestro algoritmo anda mal. ¿Qué hacer? Opciones: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Recolectar más datos, o datos más diversos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Preprocesamiento: ingeniería de features, reducción de dimensionalidad, normalización,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Modelos de clasificación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Parámetros / arquitectura: modelos más simples, o más complejos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Entrenamiento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Hay que saber elegir!!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Método iterativo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grpSp>
        <p:nvGrpSpPr>
          <p:cNvPr id="109" name="Google Shape;109;p20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110" name="Google Shape;110;p20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name="adj" fmla="val 1630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Setup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660800" y="1059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2744275" y="4264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Setup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3234000" y="1550000"/>
            <a:ext cx="2676000" cy="2676000"/>
          </a:xfrm>
          <a:prstGeom prst="donut">
            <a:avLst>
              <a:gd name="adj" fmla="val 1630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124" name="Google Shape;124;p21"/>
          <p:cNvSpPr/>
          <p:nvPr/>
        </p:nvSpPr>
        <p:spPr>
          <a:xfrm rot="2265753">
            <a:off x="5114629" y="1905613"/>
            <a:ext cx="724048" cy="667399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125" name="Google Shape;125;p21"/>
          <p:cNvSpPr/>
          <p:nvPr/>
        </p:nvSpPr>
        <p:spPr>
          <a:xfrm rot="10800000">
            <a:off x="4210052" y="3648662"/>
            <a:ext cx="723900" cy="6675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126" name="Google Shape;126;p21"/>
          <p:cNvSpPr/>
          <p:nvPr/>
        </p:nvSpPr>
        <p:spPr>
          <a:xfrm rot="-3134247">
            <a:off x="3285829" y="1905613"/>
            <a:ext cx="724048" cy="667399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127" name="Google Shape;127;p21"/>
          <p:cNvSpPr/>
          <p:nvPr/>
        </p:nvSpPr>
        <p:spPr>
          <a:xfrm rot="3059275">
            <a:off x="3376217" y="837364"/>
            <a:ext cx="723926" cy="667376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2171</Words>
  <Application>Microsoft Office PowerPoint</Application>
  <PresentationFormat>Presentación en pantalla (16:9)</PresentationFormat>
  <Paragraphs>315</Paragraphs>
  <Slides>50</Slides>
  <Notes>50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5" baseType="lpstr">
      <vt:lpstr>Economica</vt:lpstr>
      <vt:lpstr>Arial</vt:lpstr>
      <vt:lpstr>Open Sans</vt:lpstr>
      <vt:lpstr>Average</vt:lpstr>
      <vt:lpstr>Luxe</vt:lpstr>
      <vt:lpstr>Aprendizaje Supervisado</vt:lpstr>
      <vt:lpstr>Cuarta Clase</vt:lpstr>
      <vt:lpstr>Temario de la Clase</vt:lpstr>
      <vt:lpstr>Estrategias para Machine Learning</vt:lpstr>
      <vt:lpstr>Estrategias para Machine Learning</vt:lpstr>
      <vt:lpstr>Honest Machine Learning</vt:lpstr>
      <vt:lpstr>Estrategias para Machine Learning</vt:lpstr>
      <vt:lpstr>Método iterativo</vt:lpstr>
      <vt:lpstr>Setup</vt:lpstr>
      <vt:lpstr>Setup: Preparación de los Conjuntos de Datos</vt:lpstr>
      <vt:lpstr>Setup: Tamaño de los datasets</vt:lpstr>
      <vt:lpstr>Setup: Métricas</vt:lpstr>
      <vt:lpstr>Setup: Métricas de optimización vs. satisfacción</vt:lpstr>
      <vt:lpstr>Setup: Baselines</vt:lpstr>
      <vt:lpstr>Setup: Rápido!</vt:lpstr>
      <vt:lpstr>Setup: Registro de Experimentos</vt:lpstr>
      <vt:lpstr>Método iterativo</vt:lpstr>
      <vt:lpstr>Primera Iteración: Sistema Básico</vt:lpstr>
      <vt:lpstr>Primera Iteración: Modelo de Clasificación</vt:lpstr>
      <vt:lpstr>Ajuste de Hiperparámetros</vt:lpstr>
      <vt:lpstr>Ajuste de Hiperparámetros</vt:lpstr>
      <vt:lpstr>Ajuste de Hiperparámetros</vt:lpstr>
      <vt:lpstr>Evaluación</vt:lpstr>
      <vt:lpstr>Evaluación: Sesgo y Varianza</vt:lpstr>
      <vt:lpstr>Evaluación: Sesgo</vt:lpstr>
      <vt:lpstr>Evaluación: Reducción de Sesgo</vt:lpstr>
      <vt:lpstr>Evaluación: Varianza</vt:lpstr>
      <vt:lpstr>Evaluación: Reducción de Varianza</vt:lpstr>
      <vt:lpstr>Análisis de Error</vt:lpstr>
      <vt:lpstr>Análisis de Error (Error Analysis)</vt:lpstr>
      <vt:lpstr>Análisis de Error (Error Analysis)</vt:lpstr>
      <vt:lpstr>Análisis de Error (Error Analysis)</vt:lpstr>
      <vt:lpstr>Inspección del Modelo</vt:lpstr>
      <vt:lpstr>Inspección del Modelo</vt:lpstr>
      <vt:lpstr>Inspección del Modelo</vt:lpstr>
      <vt:lpstr>Fork (Bifurcación)</vt:lpstr>
      <vt:lpstr>Bifurcación</vt:lpstr>
      <vt:lpstr>Retrospectivas</vt:lpstr>
      <vt:lpstr>Retrospectivas</vt:lpstr>
      <vt:lpstr>Aumentación de Datos (Data Augmentation)</vt:lpstr>
      <vt:lpstr>Ingeniería del Software en Machine Learning</vt:lpstr>
      <vt:lpstr>Diferencias con los sistemas tradicionales</vt:lpstr>
      <vt:lpstr>Workflow de desarrollo de software tradicional</vt:lpstr>
      <vt:lpstr>Workflow de desarrollo de machine learning</vt:lpstr>
      <vt:lpstr>Testing en machine learning?</vt:lpstr>
      <vt:lpstr>Model Testing: tests de pre-train</vt:lpstr>
      <vt:lpstr>Model Testing: tests de post-train</vt:lpstr>
      <vt:lpstr>Model Testing: tests de post-train</vt:lpstr>
      <vt:lpstr>Nuevo workflow de desarrollo de machine learning</vt:lpstr>
      <vt:lpstr>FIN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Supervisado</dc:title>
  <cp:lastModifiedBy>José Ramon Iglesias Gamarra</cp:lastModifiedBy>
  <cp:revision>1</cp:revision>
  <dcterms:modified xsi:type="dcterms:W3CDTF">2022-05-19T21:47:25Z</dcterms:modified>
</cp:coreProperties>
</file>