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5694"/>
  </p:normalViewPr>
  <p:slideViewPr>
    <p:cSldViewPr snapToGrid="0" snapToObjects="1">
      <p:cViewPr>
        <p:scale>
          <a:sx n="125" d="100"/>
          <a:sy n="125" d="100"/>
        </p:scale>
        <p:origin x="498" y="-34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2950E5D-4447-EB49-8BD9-0B8C10A51C71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2D74FBE-9C0E-1149-978F-97BBBFE31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6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57033C4-6948-DE40-85A2-21E7E2F7A07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611FB96-F92C-9540-B22C-BB2CDCEC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2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C9A2-F8D3-E94A-A26A-04F704FA0C20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D98C-4851-6C40-90E9-93F4CDD37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raposo.ze@gmail.com" TargetMode="External"/><Relationship Id="rId3" Type="http://schemas.openxmlformats.org/officeDocument/2006/relationships/hyperlink" Target="https://www.priberam.com/" TargetMode="External"/><Relationship Id="rId7" Type="http://schemas.openxmlformats.org/officeDocument/2006/relationships/hyperlink" Target="https://github.com/joserapos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palash.com/noticed-app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masterlink.p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edisoft.pt/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523" y="123326"/>
            <a:ext cx="3508609" cy="646331"/>
          </a:xfrm>
        </p:spPr>
        <p:txBody>
          <a:bodyPr wrap="square" anchor="ctr" anchorCtr="0">
            <a:sp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José Raposo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453" y="7713311"/>
            <a:ext cx="4781084" cy="1523494"/>
          </a:xfrm>
        </p:spPr>
        <p:txBody>
          <a:bodyPr wrap="square" lIns="90000" anchor="ctr" anchorCtr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Academic Experience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 err="1">
                <a:ea typeface="Arial" charset="0"/>
                <a:cs typeface="Arial" charset="0"/>
              </a:rPr>
              <a:t>Instituto</a:t>
            </a:r>
            <a:r>
              <a:rPr lang="en-US" sz="1100" b="1" dirty="0">
                <a:ea typeface="Arial" charset="0"/>
                <a:cs typeface="Arial" charset="0"/>
              </a:rPr>
              <a:t> Superior </a:t>
            </a:r>
            <a:r>
              <a:rPr lang="en-US" sz="1100" b="1" dirty="0" err="1">
                <a:ea typeface="Arial" charset="0"/>
                <a:cs typeface="Arial" charset="0"/>
              </a:rPr>
              <a:t>Técnico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</a:t>
            </a:r>
            <a:r>
              <a:rPr lang="en-US" sz="1100" dirty="0">
                <a:ea typeface="Arial" charset="0"/>
                <a:cs typeface="Arial" charset="0"/>
              </a:rPr>
              <a:t>Master Degree in Artificial Intelligence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	</a:t>
            </a:r>
            <a:r>
              <a:rPr lang="en-US" sz="1100" dirty="0"/>
              <a:t>Master Thesis in </a:t>
            </a:r>
            <a:r>
              <a:rPr lang="en-US" sz="1100" i="1" dirty="0"/>
              <a:t>Open Information Extraction from Dialogue Transcriptions</a:t>
            </a:r>
            <a:r>
              <a:rPr lang="en-US" sz="1100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Bachelor Degree in Informatics and Computer Engineering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b="1" dirty="0">
              <a:solidFill>
                <a:schemeClr val="accent1"/>
              </a:solidFill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>
                <a:ea typeface="Arial" charset="0"/>
                <a:cs typeface="Arial" charset="0"/>
              </a:rPr>
              <a:t>Aalto University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</a:t>
            </a:r>
            <a:r>
              <a:rPr lang="en-US" sz="1100" dirty="0"/>
              <a:t>ERASMUS in Machine Learning and Data Mining </a:t>
            </a:r>
            <a:endParaRPr lang="en-US" sz="1100" dirty="0">
              <a:ea typeface="Arial" charset="0"/>
              <a:cs typeface="Arial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7378" y="7836384"/>
            <a:ext cx="1116075" cy="1277273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Lisbon, Portugal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2013 – 2016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2008 – 2013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Helsinki, Finland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2013 - 2014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34896" y="1482575"/>
            <a:ext cx="5064666" cy="5924699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Professional Experience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 err="1"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Priberam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i="1" dirty="0"/>
              <a:t>Software and DevOps Engineer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169863" algn="l"/>
              </a:tabLst>
            </a:pPr>
            <a:r>
              <a:rPr lang="en-US" sz="1100" dirty="0"/>
              <a:t>Development of applications for media monitoring; automation and deployment of Machine Learning NLP systems. 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169863" algn="l"/>
              </a:tabLst>
            </a:pPr>
            <a:r>
              <a:rPr lang="en-US" sz="1100" dirty="0"/>
              <a:t>Development of several REST APIs and Web Services for internal and external use.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169863" algn="l"/>
              </a:tabLst>
            </a:pPr>
            <a:r>
              <a:rPr lang="en-US" sz="1100" dirty="0" err="1"/>
              <a:t>Orquestration</a:t>
            </a:r>
            <a:r>
              <a:rPr lang="en-US" sz="1100" dirty="0"/>
              <a:t>, management of infrastructures, and monitorization of software in production.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i="1" dirty="0">
                <a:ea typeface="Arial" charset="0"/>
                <a:cs typeface="Arial" charset="0"/>
              </a:rPr>
              <a:t>Relevant projects:</a:t>
            </a:r>
            <a:r>
              <a:rPr lang="en-US" sz="1100" dirty="0">
                <a:ea typeface="Arial" charset="0"/>
                <a:cs typeface="Arial" charset="0"/>
              </a:rPr>
              <a:t> 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E2E development in CI/CD of multi-language </a:t>
            </a:r>
            <a:r>
              <a:rPr lang="en-US" sz="1100" b="1" dirty="0">
                <a:ea typeface="Arial" charset="0"/>
                <a:cs typeface="Arial" charset="0"/>
              </a:rPr>
              <a:t>Web Scrapper</a:t>
            </a:r>
            <a:r>
              <a:rPr lang="en-US" sz="1100" dirty="0">
                <a:ea typeface="Arial" charset="0"/>
                <a:cs typeface="Arial" charset="0"/>
              </a:rPr>
              <a:t> for News websites, unit tested, with APIs for access and internal management, and deployed in Docker, using .NET Core and Selenium 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Tx/>
              <a:buChar char="-"/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Implementation of </a:t>
            </a:r>
            <a:r>
              <a:rPr lang="en-US" sz="1100" b="1" dirty="0">
                <a:ea typeface="Arial" charset="0"/>
                <a:cs typeface="Arial" charset="0"/>
              </a:rPr>
              <a:t>PostgreSQL cluster</a:t>
            </a:r>
            <a:r>
              <a:rPr lang="en-US" sz="1100" dirty="0">
                <a:ea typeface="Arial" charset="0"/>
                <a:cs typeface="Arial" charset="0"/>
              </a:rPr>
              <a:t> with automated streaming backups, replication, and fail-over recovery in </a:t>
            </a:r>
            <a:r>
              <a:rPr lang="en-US" sz="1100" dirty="0" err="1">
                <a:ea typeface="Arial" charset="0"/>
                <a:cs typeface="Arial" charset="0"/>
              </a:rPr>
              <a:t>linux</a:t>
            </a:r>
            <a:r>
              <a:rPr lang="en-US" sz="1100" dirty="0">
                <a:ea typeface="Arial" charset="0"/>
                <a:cs typeface="Arial" charset="0"/>
              </a:rPr>
              <a:t>, using barman.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</a:t>
            </a:r>
            <a:r>
              <a:rPr lang="en-US" sz="1100" u="sng" dirty="0">
                <a:ea typeface="Arial" charset="0"/>
                <a:cs typeface="Arial" charset="0"/>
              </a:rPr>
              <a:t>Main Technologies</a:t>
            </a:r>
            <a:r>
              <a:rPr lang="en-US" sz="1100" dirty="0">
                <a:ea typeface="Arial" charset="0"/>
                <a:cs typeface="Arial" charset="0"/>
              </a:rPr>
              <a:t>: </a:t>
            </a:r>
            <a:r>
              <a:rPr lang="en-US" sz="1100" dirty="0" err="1">
                <a:ea typeface="Arial" charset="0"/>
                <a:cs typeface="Arial" charset="0"/>
              </a:rPr>
              <a:t>.Net</a:t>
            </a:r>
            <a:r>
              <a:rPr lang="en-US" sz="1100" dirty="0">
                <a:ea typeface="Arial" charset="0"/>
                <a:cs typeface="Arial" charset="0"/>
              </a:rPr>
              <a:t> Core, Python, Selenium, </a:t>
            </a:r>
            <a:r>
              <a:rPr lang="en-US" sz="1100" dirty="0" err="1">
                <a:ea typeface="Arial" charset="0"/>
                <a:cs typeface="Arial" charset="0"/>
              </a:rPr>
              <a:t>Javascript</a:t>
            </a:r>
            <a:r>
              <a:rPr lang="en-US" sz="1100" dirty="0">
                <a:ea typeface="Arial" charset="0"/>
                <a:cs typeface="Arial" charset="0"/>
              </a:rPr>
              <a:t>, React, PostgreSQL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 err="1">
                <a:ea typeface="Arial" charset="0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Edisoft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i="1" dirty="0"/>
              <a:t>Full Stack Developer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.Development of a decision support cloud platform, similar to flight radar, to  	       	     aggregate, process, and display big volumes of weather and flight data.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	5 months working in Thales (Toulouse), collocated with a French </a:t>
            </a:r>
            <a:r>
              <a:rPr lang="en-US" sz="1100" dirty="0">
                <a:cs typeface="Arial" charset="0"/>
              </a:rPr>
              <a:t>team.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cs typeface="Arial" charset="0"/>
              </a:rPr>
              <a:t>	.</a:t>
            </a:r>
            <a:r>
              <a:rPr lang="en-US" sz="1100" dirty="0"/>
              <a:t>Development of air traffic analysis software.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cs typeface="Arial" charset="0"/>
              </a:rPr>
              <a:t>	.</a:t>
            </a:r>
            <a:r>
              <a:rPr lang="en-US" sz="1100" dirty="0">
                <a:ea typeface="Arial" charset="0"/>
                <a:cs typeface="Arial" charset="0"/>
              </a:rPr>
              <a:t>Support in Strategic Business Plan, and Bid proposals.</a:t>
            </a:r>
            <a:endParaRPr lang="en-US" sz="1100" dirty="0"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  <a:tab pos="484188" algn="l"/>
              </a:tabLst>
            </a:pPr>
            <a:r>
              <a:rPr lang="en-US" sz="1100" dirty="0">
                <a:cs typeface="Arial" charset="0"/>
              </a:rPr>
              <a:t>	</a:t>
            </a:r>
            <a:r>
              <a:rPr lang="en-US" sz="1100" u="sng" dirty="0">
                <a:ea typeface="Arial" charset="0"/>
                <a:cs typeface="Arial" charset="0"/>
              </a:rPr>
              <a:t>Main Technologies</a:t>
            </a:r>
            <a:r>
              <a:rPr lang="en-US" sz="1100" dirty="0">
                <a:ea typeface="Arial" charset="0"/>
                <a:cs typeface="Arial" charset="0"/>
              </a:rPr>
              <a:t>: Java, </a:t>
            </a:r>
            <a:r>
              <a:rPr lang="en-US" sz="1100" dirty="0" err="1">
                <a:ea typeface="Arial" charset="0"/>
                <a:cs typeface="Arial" charset="0"/>
              </a:rPr>
              <a:t>Javascript</a:t>
            </a:r>
            <a:r>
              <a:rPr lang="en-US" sz="1100" dirty="0">
                <a:ea typeface="Arial" charset="0"/>
                <a:cs typeface="Arial" charset="0"/>
              </a:rPr>
              <a:t>, React, REST, Kafka, PostgreSQL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		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 err="1">
                <a:ea typeface="Arial" charset="0"/>
                <a:cs typeface="Arial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Masterlink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i="1" dirty="0">
                <a:ea typeface="Arial" charset="0"/>
                <a:cs typeface="Arial" charset="0"/>
              </a:rPr>
              <a:t>Backend Developer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.</a:t>
            </a:r>
            <a:r>
              <a:rPr lang="en-US" sz="1100" dirty="0"/>
              <a:t>Development of new features and services to support client applications.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49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</a:t>
            </a:r>
            <a:r>
              <a:rPr lang="en-US" sz="1100" u="sng" dirty="0">
                <a:ea typeface="Arial" charset="0"/>
                <a:cs typeface="Arial" charset="0"/>
              </a:rPr>
              <a:t>Main Technologies</a:t>
            </a:r>
            <a:r>
              <a:rPr lang="en-US" sz="1100" dirty="0">
                <a:ea typeface="Arial" charset="0"/>
                <a:cs typeface="Arial" charset="0"/>
              </a:rPr>
              <a:t>: Visual Basic, C#, SQL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100" b="1" dirty="0">
              <a:solidFill>
                <a:schemeClr val="accent1"/>
              </a:solidFill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>
                <a:ea typeface="Arial" charset="0"/>
                <a:cs typeface="Arial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Noticed</a:t>
            </a:r>
            <a:endParaRPr lang="en-US" sz="1100" b="1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i="1" dirty="0"/>
              <a:t>Machine Learning Developer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/>
              <a:t>	.Implementation of machine learning algorithms for classification of articles.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</a:t>
            </a:r>
            <a:r>
              <a:rPr lang="en-US" sz="1100" u="sng" dirty="0">
                <a:ea typeface="Arial" charset="0"/>
                <a:cs typeface="Arial" charset="0"/>
              </a:rPr>
              <a:t>Main Technologies</a:t>
            </a:r>
            <a:r>
              <a:rPr lang="en-US" sz="1100" dirty="0">
                <a:ea typeface="Arial" charset="0"/>
                <a:cs typeface="Arial" charset="0"/>
              </a:rPr>
              <a:t>: Python, Django, Flask, PostgreSQL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3679" y="1945350"/>
            <a:ext cx="4781118" cy="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132194" y="1900835"/>
            <a:ext cx="1441485" cy="3816429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Lisbon, Portugal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Mar 2019 – Current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Oeiras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, Portugal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Feb 2017 – Mar 2019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Lisbon, Portugal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Out 2014 – Out 2015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Helsinki, Finland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Jan 2014 – Set 2014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73679" y="9330764"/>
            <a:ext cx="36445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 charset="0"/>
                <a:cs typeface="Calibri Light" charset="0"/>
              </a:rPr>
              <a:t>José Jorge Marcos Raposo</a:t>
            </a:r>
          </a:p>
          <a:p>
            <a:pPr algn="ctr"/>
            <a:r>
              <a:rPr lang="en-US" sz="1000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 charset="0"/>
                <a:cs typeface="Calibri Light" charset="0"/>
              </a:rPr>
              <a:t> </a:t>
            </a:r>
            <a:r>
              <a:rPr lang="pt-PT" sz="1000" i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alibri Light" charset="0"/>
                <a:hlinkClick r:id="rId7"/>
              </a:rPr>
              <a:t>joseraposo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 Light" charset="0"/>
              </a:rPr>
              <a:t> </a:t>
            </a:r>
            <a:r>
              <a:rPr lang="pt-PT" sz="10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charset="2"/>
              </a:rPr>
              <a:t>      </a:t>
            </a:r>
            <a:r>
              <a:rPr lang="en-US" sz="1000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 charset="0"/>
                <a:cs typeface="Calibri Light" charset="0"/>
              </a:rPr>
              <a:t>+351 917 200 606 </a:t>
            </a:r>
            <a:r>
              <a:rPr lang="pt-PT" sz="1000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charset="2"/>
              </a:rPr>
              <a:t> </a:t>
            </a:r>
            <a:r>
              <a:rPr lang="pt-PT" sz="1000" i="1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charset="2"/>
              </a:rPr>
              <a:t> </a:t>
            </a:r>
            <a:r>
              <a:rPr lang="pt-PT" sz="1000" i="1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charset="2"/>
                <a:hlinkClick r:id="rId8"/>
              </a:rPr>
              <a:t>raposo.ze@gmail.com</a:t>
            </a:r>
            <a:r>
              <a:rPr lang="pt-PT" sz="1000" i="1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charset="2"/>
              </a:rPr>
              <a:t> </a:t>
            </a:r>
            <a:endParaRPr lang="en-US" sz="1000" i="1" dirty="0">
              <a:solidFill>
                <a:schemeClr val="accent1">
                  <a:lumMod val="75000"/>
                </a:schemeClr>
              </a:solidFill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520523" y="643370"/>
            <a:ext cx="1499791" cy="4247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Corbel" charset="0"/>
                <a:cs typeface="Corbel" charset="0"/>
              </a:rPr>
              <a:t>Lisbon, Portugal</a:t>
            </a:r>
          </a:p>
          <a:p>
            <a:pPr algn="l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Corbel" charset="0"/>
                <a:cs typeface="Corbel" charset="0"/>
              </a:rPr>
              <a:t>19</a:t>
            </a:r>
            <a:r>
              <a:rPr lang="en-US" sz="1200" baseline="30000" dirty="0">
                <a:solidFill>
                  <a:schemeClr val="accent1">
                    <a:lumMod val="75000"/>
                  </a:schemeClr>
                </a:solidFill>
                <a:ea typeface="Corbel" charset="0"/>
                <a:cs typeface="Corbel" charset="0"/>
              </a:rPr>
              <a:t>th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Corbel" charset="0"/>
                <a:cs typeface="Corbel" charset="0"/>
              </a:rPr>
              <a:t> of October, 1990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39626-1180-8A48-909C-495DE95F3B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3500" y="9538309"/>
            <a:ext cx="137160" cy="137160"/>
          </a:xfrm>
          <a:prstGeom prst="rect">
            <a:avLst/>
          </a:prstGeom>
        </p:spPr>
      </p:pic>
      <p:sp>
        <p:nvSpPr>
          <p:cNvPr id="9" name="Rectangle 8">
            <a:hlinkClick r:id="rId8"/>
            <a:extLst>
              <a:ext uri="{FF2B5EF4-FFF2-40B4-BE49-F238E27FC236}">
                <a16:creationId xmlns:a16="http://schemas.microsoft.com/office/drawing/2014/main" id="{BC62DADB-3B31-6845-AD93-FE0C2414D200}"/>
              </a:ext>
            </a:extLst>
          </p:cNvPr>
          <p:cNvSpPr/>
          <p:nvPr/>
        </p:nvSpPr>
        <p:spPr>
          <a:xfrm>
            <a:off x="3274828" y="9458299"/>
            <a:ext cx="1346791" cy="16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F0BD9A-9439-9946-944F-A2DBFBC2B1C0}"/>
              </a:ext>
            </a:extLst>
          </p:cNvPr>
          <p:cNvCxnSpPr>
            <a:cxnSpLocks/>
          </p:cNvCxnSpPr>
          <p:nvPr/>
        </p:nvCxnSpPr>
        <p:spPr>
          <a:xfrm>
            <a:off x="1467397" y="7993372"/>
            <a:ext cx="4781118" cy="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8059498-8D2C-9446-B94B-540276BD7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08" y="174930"/>
            <a:ext cx="992789" cy="12930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0A7FE-724F-4217-ACF2-E26B0BA51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9796" y="9537991"/>
            <a:ext cx="160655" cy="1606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8758A-5DF2-47E9-A0AF-6E554524FAB2}"/>
              </a:ext>
            </a:extLst>
          </p:cNvPr>
          <p:cNvSpPr/>
          <p:nvPr/>
        </p:nvSpPr>
        <p:spPr>
          <a:xfrm>
            <a:off x="1840705" y="9671096"/>
            <a:ext cx="573882" cy="515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60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D8B1A3A-54F3-BE43-A89F-705255824FCD}"/>
              </a:ext>
            </a:extLst>
          </p:cNvPr>
          <p:cNvSpPr txBox="1">
            <a:spLocks/>
          </p:cNvSpPr>
          <p:nvPr/>
        </p:nvSpPr>
        <p:spPr>
          <a:xfrm>
            <a:off x="1572623" y="3520650"/>
            <a:ext cx="4526506" cy="846386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Prizes and Recognitions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/>
              <a:t>1</a:t>
            </a:r>
            <a:r>
              <a:rPr lang="en-US" sz="1100" b="1" baseline="30000" dirty="0"/>
              <a:t>st</a:t>
            </a:r>
            <a:r>
              <a:rPr lang="en-US" sz="1100" b="1" dirty="0"/>
              <a:t> Place </a:t>
            </a:r>
            <a:r>
              <a:rPr lang="en-US" sz="1100" dirty="0"/>
              <a:t>in the IST AIESEC Leadership Tournament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/>
              <a:t>1</a:t>
            </a:r>
            <a:r>
              <a:rPr lang="en-US" sz="1100" b="1" baseline="30000" dirty="0"/>
              <a:t>st</a:t>
            </a:r>
            <a:r>
              <a:rPr lang="en-US" sz="1100" b="1" dirty="0"/>
              <a:t> Place </a:t>
            </a:r>
            <a:r>
              <a:rPr lang="en-US" sz="1100" dirty="0"/>
              <a:t>in the National AIESEC Leadership Tournament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>
                <a:ea typeface="Arial" charset="0"/>
                <a:cs typeface="Arial" charset="0"/>
              </a:rPr>
              <a:t>1</a:t>
            </a:r>
            <a:r>
              <a:rPr lang="en-US" sz="1100" b="1" baseline="30000" dirty="0">
                <a:ea typeface="Arial" charset="0"/>
                <a:cs typeface="Arial" charset="0"/>
              </a:rPr>
              <a:t>st</a:t>
            </a:r>
            <a:r>
              <a:rPr lang="en-US" sz="1100" b="1" dirty="0">
                <a:ea typeface="Arial" charset="0"/>
                <a:cs typeface="Arial" charset="0"/>
              </a:rPr>
              <a:t> Place </a:t>
            </a:r>
            <a:r>
              <a:rPr lang="en-US" sz="1100" dirty="0">
                <a:ea typeface="Arial" charset="0"/>
                <a:cs typeface="Arial" charset="0"/>
              </a:rPr>
              <a:t>in the National Global Management Challenge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F983B5-10E4-F242-BEDF-17C5A8EDBE26}"/>
              </a:ext>
            </a:extLst>
          </p:cNvPr>
          <p:cNvCxnSpPr>
            <a:cxnSpLocks/>
          </p:cNvCxnSpPr>
          <p:nvPr/>
        </p:nvCxnSpPr>
        <p:spPr>
          <a:xfrm flipV="1">
            <a:off x="1620283" y="3802412"/>
            <a:ext cx="43196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180D491F-3CB8-4841-A209-F766073C8A9A}"/>
              </a:ext>
            </a:extLst>
          </p:cNvPr>
          <p:cNvSpPr txBox="1">
            <a:spLocks/>
          </p:cNvSpPr>
          <p:nvPr/>
        </p:nvSpPr>
        <p:spPr>
          <a:xfrm>
            <a:off x="990535" y="3766872"/>
            <a:ext cx="473206" cy="600164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2014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2014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33E618-BDA7-DD40-9494-A92116D03CAD}"/>
              </a:ext>
            </a:extLst>
          </p:cNvPr>
          <p:cNvSpPr txBox="1">
            <a:spLocks/>
          </p:cNvSpPr>
          <p:nvPr/>
        </p:nvSpPr>
        <p:spPr>
          <a:xfrm>
            <a:off x="1572622" y="4651539"/>
            <a:ext cx="4526506" cy="1015663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Activities and Community Service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/>
              <a:t>B</a:t>
            </a:r>
            <a:r>
              <a:rPr lang="en-US" sz="1100" dirty="0"/>
              <a:t>oy scout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/>
              <a:t>V</a:t>
            </a:r>
            <a:r>
              <a:rPr lang="en-US" sz="1100" dirty="0"/>
              <a:t>olunteer for the Portuguese Food Bank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/>
              <a:t>D</a:t>
            </a:r>
            <a:r>
              <a:rPr lang="en-US" sz="1100" dirty="0"/>
              <a:t>irector and actor on an independent theatre group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100" b="1" dirty="0">
                <a:ea typeface="Arial" charset="0"/>
                <a:cs typeface="Arial" charset="0"/>
              </a:rPr>
              <a:t>V</a:t>
            </a:r>
            <a:r>
              <a:rPr lang="en-US" sz="1100" dirty="0">
                <a:ea typeface="Arial" charset="0"/>
                <a:cs typeface="Arial" charset="0"/>
              </a:rPr>
              <a:t>olunteer for the elderly caretaker program at </a:t>
            </a:r>
            <a:r>
              <a:rPr lang="en-US" sz="1100" i="1" dirty="0" err="1">
                <a:ea typeface="Arial" charset="0"/>
                <a:cs typeface="Arial" charset="0"/>
              </a:rPr>
              <a:t>Fundação</a:t>
            </a:r>
            <a:r>
              <a:rPr lang="en-US" sz="1100" i="1" dirty="0">
                <a:ea typeface="Arial" charset="0"/>
                <a:cs typeface="Arial" charset="0"/>
              </a:rPr>
              <a:t> S. </a:t>
            </a:r>
            <a:r>
              <a:rPr lang="en-US" sz="1100" i="1" dirty="0" err="1">
                <a:ea typeface="Arial" charset="0"/>
                <a:cs typeface="Arial" charset="0"/>
              </a:rPr>
              <a:t>João</a:t>
            </a:r>
            <a:r>
              <a:rPr lang="en-US" sz="1100" i="1" dirty="0">
                <a:ea typeface="Arial" charset="0"/>
                <a:cs typeface="Arial" charset="0"/>
              </a:rPr>
              <a:t> de Deus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1A4E1E-F51B-2144-97B6-E2F2D35FD8C8}"/>
              </a:ext>
            </a:extLst>
          </p:cNvPr>
          <p:cNvCxnSpPr>
            <a:cxnSpLocks/>
          </p:cNvCxnSpPr>
          <p:nvPr/>
        </p:nvCxnSpPr>
        <p:spPr>
          <a:xfrm flipV="1">
            <a:off x="1620283" y="4937516"/>
            <a:ext cx="43198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14F3B9F7-580E-0A4A-8066-8625797F245A}"/>
              </a:ext>
            </a:extLst>
          </p:cNvPr>
          <p:cNvSpPr txBox="1">
            <a:spLocks/>
          </p:cNvSpPr>
          <p:nvPr/>
        </p:nvSpPr>
        <p:spPr>
          <a:xfrm>
            <a:off x="567342" y="4897761"/>
            <a:ext cx="896399" cy="769441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2002 – 2012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2004 – 2012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2005 – 2008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2015 – 2016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BB96C46-A723-43F9-81EE-A3E8D9782EA4}"/>
              </a:ext>
            </a:extLst>
          </p:cNvPr>
          <p:cNvSpPr txBox="1">
            <a:spLocks/>
          </p:cNvSpPr>
          <p:nvPr/>
        </p:nvSpPr>
        <p:spPr>
          <a:xfrm>
            <a:off x="996271" y="554783"/>
            <a:ext cx="4943837" cy="2708434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Programming Skills</a:t>
            </a:r>
            <a:endParaRPr lang="en-US" sz="1100" dirty="0">
              <a:solidFill>
                <a:prstClr val="black"/>
              </a:solidFill>
              <a:ea typeface="Arial" charset="0"/>
              <a:cs typeface="Arial" charset="0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solidFill>
                  <a:prstClr val="black"/>
                </a:solidFill>
                <a:ea typeface="Arial" charset="0"/>
                <a:cs typeface="Arial" charset="0"/>
              </a:rPr>
              <a:t>    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solidFill>
                  <a:prstClr val="black"/>
                </a:solidFill>
                <a:ea typeface="Arial" charset="0"/>
                <a:cs typeface="Arial" charset="0"/>
              </a:rPr>
              <a:t>         </a:t>
            </a:r>
            <a:r>
              <a:rPr lang="en-US" sz="1100" dirty="0">
                <a:solidFill>
                  <a:prstClr val="black"/>
                </a:solidFill>
              </a:rPr>
              <a:t>Java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endParaRPr lang="en-US" sz="1100" dirty="0">
              <a:solidFill>
                <a:prstClr val="black"/>
              </a:solidFill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     Python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endParaRPr lang="en-US" sz="1100" dirty="0">
              <a:solidFill>
                <a:prstClr val="black"/>
              </a:solidFill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 err="1">
                <a:solidFill>
                  <a:prstClr val="black"/>
                </a:solidFill>
              </a:rPr>
              <a:t>.Net</a:t>
            </a:r>
            <a:r>
              <a:rPr lang="en-US" sz="1100" dirty="0">
                <a:solidFill>
                  <a:prstClr val="black"/>
                </a:solidFill>
              </a:rPr>
              <a:t> Core 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endParaRPr lang="en-US" sz="1100" dirty="0">
              <a:solidFill>
                <a:prstClr val="black"/>
              </a:solidFill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          SQL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endParaRPr lang="en-US" sz="1100" dirty="0">
              <a:solidFill>
                <a:prstClr val="black"/>
              </a:solidFill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095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        Web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095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	    </a:t>
            </a:r>
            <a:r>
              <a:rPr lang="en-US" sz="900" i="1" dirty="0" err="1">
                <a:solidFill>
                  <a:prstClr val="black"/>
                </a:solidFill>
              </a:rPr>
              <a:t>Javascript</a:t>
            </a:r>
            <a:r>
              <a:rPr lang="en-US" sz="900" i="1" dirty="0">
                <a:solidFill>
                  <a:prstClr val="black"/>
                </a:solidFill>
              </a:rPr>
              <a:t>, Angular JS, React, REST, Flask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 Big Data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  <a:tab pos="309563" algn="l"/>
              </a:tabLst>
            </a:pPr>
            <a:r>
              <a:rPr lang="en-US" sz="1100" dirty="0">
                <a:solidFill>
                  <a:prstClr val="black"/>
                </a:solidFill>
              </a:rPr>
              <a:t>	    </a:t>
            </a:r>
            <a:r>
              <a:rPr lang="en-US" sz="900" i="1" dirty="0">
                <a:solidFill>
                  <a:prstClr val="black"/>
                </a:solidFill>
              </a:rPr>
              <a:t>Machine Learning, Cassandra, Kafka, Spark</a:t>
            </a:r>
            <a:r>
              <a:rPr lang="en-US" sz="1100" dirty="0">
                <a:solidFill>
                  <a:prstClr val="black"/>
                </a:solidFill>
              </a:rPr>
              <a:t> </a:t>
            </a: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tabLst>
                <a:tab pos="169863" algn="l"/>
              </a:tabLst>
            </a:pPr>
            <a:r>
              <a:rPr lang="en-US" sz="1100" b="1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US" sz="160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E283EC3-C072-4E5A-A177-17C194D8A2EE}"/>
              </a:ext>
            </a:extLst>
          </p:cNvPr>
          <p:cNvSpPr/>
          <p:nvPr/>
        </p:nvSpPr>
        <p:spPr>
          <a:xfrm>
            <a:off x="1724848" y="106209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FD9F221A-E05B-4397-A1D2-ABA4468C61EB}"/>
              </a:ext>
            </a:extLst>
          </p:cNvPr>
          <p:cNvSpPr/>
          <p:nvPr/>
        </p:nvSpPr>
        <p:spPr>
          <a:xfrm>
            <a:off x="2011623" y="106901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9659F03-C635-4D67-B15E-A255543B067A}"/>
              </a:ext>
            </a:extLst>
          </p:cNvPr>
          <p:cNvSpPr/>
          <p:nvPr/>
        </p:nvSpPr>
        <p:spPr>
          <a:xfrm>
            <a:off x="2301629" y="106209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9FA53C5-71BB-46E6-8B0B-FBFAD74C4C34}"/>
              </a:ext>
            </a:extLst>
          </p:cNvPr>
          <p:cNvSpPr/>
          <p:nvPr/>
        </p:nvSpPr>
        <p:spPr>
          <a:xfrm>
            <a:off x="2586935" y="1069074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FD770C1-48B3-4AD9-9DC1-154F8266213F}"/>
              </a:ext>
            </a:extLst>
          </p:cNvPr>
          <p:cNvSpPr/>
          <p:nvPr/>
        </p:nvSpPr>
        <p:spPr>
          <a:xfrm>
            <a:off x="2875013" y="106901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01483F71-B711-4F0C-AE65-1C873B98B1D5}"/>
              </a:ext>
            </a:extLst>
          </p:cNvPr>
          <p:cNvSpPr/>
          <p:nvPr/>
        </p:nvSpPr>
        <p:spPr>
          <a:xfrm>
            <a:off x="3160037" y="1062090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48190BBC-1FB0-4D35-92CB-66F07BDDC119}"/>
              </a:ext>
            </a:extLst>
          </p:cNvPr>
          <p:cNvSpPr/>
          <p:nvPr/>
        </p:nvSpPr>
        <p:spPr>
          <a:xfrm>
            <a:off x="1724848" y="140374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F292B5E-616F-4BDF-A52F-8E59F7906CC4}"/>
              </a:ext>
            </a:extLst>
          </p:cNvPr>
          <p:cNvSpPr/>
          <p:nvPr/>
        </p:nvSpPr>
        <p:spPr>
          <a:xfrm>
            <a:off x="2011623" y="141066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F0DF45B-9096-4B44-9C2C-FD7D241AE46E}"/>
              </a:ext>
            </a:extLst>
          </p:cNvPr>
          <p:cNvSpPr/>
          <p:nvPr/>
        </p:nvSpPr>
        <p:spPr>
          <a:xfrm>
            <a:off x="2301629" y="1413266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D240E09-BD82-4072-8753-25A3BE31DB28}"/>
              </a:ext>
            </a:extLst>
          </p:cNvPr>
          <p:cNvSpPr/>
          <p:nvPr/>
        </p:nvSpPr>
        <p:spPr>
          <a:xfrm>
            <a:off x="2586935" y="1401199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0EB2ED4-7349-46C5-A24D-18F45B112190}"/>
              </a:ext>
            </a:extLst>
          </p:cNvPr>
          <p:cNvSpPr/>
          <p:nvPr/>
        </p:nvSpPr>
        <p:spPr>
          <a:xfrm>
            <a:off x="2875013" y="1401136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C30B0B25-CA0E-4576-805F-EE7C7CD82967}"/>
              </a:ext>
            </a:extLst>
          </p:cNvPr>
          <p:cNvSpPr/>
          <p:nvPr/>
        </p:nvSpPr>
        <p:spPr>
          <a:xfrm>
            <a:off x="3160037" y="1403740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1C561D6D-8A5A-4E6E-9D3D-14C6F0F03625}"/>
              </a:ext>
            </a:extLst>
          </p:cNvPr>
          <p:cNvSpPr/>
          <p:nvPr/>
        </p:nvSpPr>
        <p:spPr>
          <a:xfrm>
            <a:off x="1705798" y="2073208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4040FF2B-CAFC-45FE-8471-6A69566FF314}"/>
              </a:ext>
            </a:extLst>
          </p:cNvPr>
          <p:cNvSpPr/>
          <p:nvPr/>
        </p:nvSpPr>
        <p:spPr>
          <a:xfrm>
            <a:off x="1992573" y="2080128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B0591FB6-C4BB-47D4-9EA3-4059C2C5A2C6}"/>
              </a:ext>
            </a:extLst>
          </p:cNvPr>
          <p:cNvSpPr/>
          <p:nvPr/>
        </p:nvSpPr>
        <p:spPr>
          <a:xfrm>
            <a:off x="2282579" y="2073208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93FE6AD3-46EE-4E5A-A7FC-DDD18C4A2CD5}"/>
              </a:ext>
            </a:extLst>
          </p:cNvPr>
          <p:cNvSpPr/>
          <p:nvPr/>
        </p:nvSpPr>
        <p:spPr>
          <a:xfrm>
            <a:off x="2567885" y="2080191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073ED746-C9DE-45FF-B0A2-0B0FE4B094A8}"/>
              </a:ext>
            </a:extLst>
          </p:cNvPr>
          <p:cNvSpPr/>
          <p:nvPr/>
        </p:nvSpPr>
        <p:spPr>
          <a:xfrm>
            <a:off x="2855963" y="2080128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50E1825F-D02B-4E0F-92A9-F694E2596EE2}"/>
              </a:ext>
            </a:extLst>
          </p:cNvPr>
          <p:cNvSpPr/>
          <p:nvPr/>
        </p:nvSpPr>
        <p:spPr>
          <a:xfrm>
            <a:off x="3140987" y="2073207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7C57AD1-00A9-4D26-B94B-52DB90E36602}"/>
              </a:ext>
            </a:extLst>
          </p:cNvPr>
          <p:cNvSpPr/>
          <p:nvPr/>
        </p:nvSpPr>
        <p:spPr>
          <a:xfrm>
            <a:off x="1696273" y="2389550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BED9E871-2E5D-420A-B953-EA1CCBF6D8CB}"/>
              </a:ext>
            </a:extLst>
          </p:cNvPr>
          <p:cNvSpPr/>
          <p:nvPr/>
        </p:nvSpPr>
        <p:spPr>
          <a:xfrm>
            <a:off x="1983048" y="2396470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635B24F-7FED-40C5-8271-3BFC4C9DDE62}"/>
              </a:ext>
            </a:extLst>
          </p:cNvPr>
          <p:cNvSpPr/>
          <p:nvPr/>
        </p:nvSpPr>
        <p:spPr>
          <a:xfrm>
            <a:off x="2273054" y="2389550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804CDE2A-9870-4C2F-B21D-AC3F79552DAC}"/>
              </a:ext>
            </a:extLst>
          </p:cNvPr>
          <p:cNvSpPr/>
          <p:nvPr/>
        </p:nvSpPr>
        <p:spPr>
          <a:xfrm>
            <a:off x="2558360" y="2396533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85DA18F-3397-4AE9-A5E5-E12CA25400C2}"/>
              </a:ext>
            </a:extLst>
          </p:cNvPr>
          <p:cNvSpPr/>
          <p:nvPr/>
        </p:nvSpPr>
        <p:spPr>
          <a:xfrm>
            <a:off x="2846438" y="2396470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89629DD9-46F9-4894-8890-612100834E56}"/>
              </a:ext>
            </a:extLst>
          </p:cNvPr>
          <p:cNvSpPr/>
          <p:nvPr/>
        </p:nvSpPr>
        <p:spPr>
          <a:xfrm>
            <a:off x="3131462" y="2389549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EDE0902C-31EB-46B9-9805-B814C8EC8A59}"/>
              </a:ext>
            </a:extLst>
          </p:cNvPr>
          <p:cNvSpPr/>
          <p:nvPr/>
        </p:nvSpPr>
        <p:spPr>
          <a:xfrm>
            <a:off x="1686748" y="2747459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0878C9F0-52A8-455A-B695-275DC88B6B8F}"/>
              </a:ext>
            </a:extLst>
          </p:cNvPr>
          <p:cNvSpPr/>
          <p:nvPr/>
        </p:nvSpPr>
        <p:spPr>
          <a:xfrm>
            <a:off x="1973523" y="2754379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6F3C0C52-7E93-4E5F-8742-A724A47E1E82}"/>
              </a:ext>
            </a:extLst>
          </p:cNvPr>
          <p:cNvSpPr/>
          <p:nvPr/>
        </p:nvSpPr>
        <p:spPr>
          <a:xfrm>
            <a:off x="2548835" y="2754442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E22F3562-BDB7-4AC0-AA51-A8907C30D43F}"/>
              </a:ext>
            </a:extLst>
          </p:cNvPr>
          <p:cNvSpPr/>
          <p:nvPr/>
        </p:nvSpPr>
        <p:spPr>
          <a:xfrm>
            <a:off x="2836913" y="2754379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DBEAEC61-2EEC-40B3-99E0-568E91AEA303}"/>
              </a:ext>
            </a:extLst>
          </p:cNvPr>
          <p:cNvSpPr/>
          <p:nvPr/>
        </p:nvSpPr>
        <p:spPr>
          <a:xfrm>
            <a:off x="3121937" y="2747458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E7F090-D243-4790-AFFB-0589F3CAF727}"/>
              </a:ext>
            </a:extLst>
          </p:cNvPr>
          <p:cNvSpPr txBox="1">
            <a:spLocks/>
          </p:cNvSpPr>
          <p:nvPr/>
        </p:nvSpPr>
        <p:spPr>
          <a:xfrm>
            <a:off x="925892" y="6249563"/>
            <a:ext cx="1707916" cy="84638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Languages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Portuguese: </a:t>
            </a:r>
            <a:r>
              <a:rPr lang="en-US" sz="1100" dirty="0">
                <a:ea typeface="Arial" charset="0"/>
                <a:cs typeface="Arial" charset="0"/>
              </a:rPr>
              <a:t>Native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English: </a:t>
            </a:r>
            <a:r>
              <a:rPr lang="en-US" sz="1100" dirty="0">
                <a:ea typeface="Arial" charset="0"/>
                <a:cs typeface="Arial" charset="0"/>
              </a:rPr>
              <a:t>C1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French: </a:t>
            </a:r>
            <a:r>
              <a:rPr lang="en-US" sz="1100" dirty="0">
                <a:ea typeface="Arial" charset="0"/>
                <a:cs typeface="Arial" charset="0"/>
              </a:rPr>
              <a:t>A2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C3B37B-AD88-4BE6-9BA2-E63A46F58C75}"/>
              </a:ext>
            </a:extLst>
          </p:cNvPr>
          <p:cNvCxnSpPr>
            <a:cxnSpLocks/>
          </p:cNvCxnSpPr>
          <p:nvPr/>
        </p:nvCxnSpPr>
        <p:spPr>
          <a:xfrm>
            <a:off x="993389" y="6547424"/>
            <a:ext cx="1441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1EAC912A-860D-4FC9-A1AC-6AB502324891}"/>
              </a:ext>
            </a:extLst>
          </p:cNvPr>
          <p:cNvSpPr txBox="1">
            <a:spLocks/>
          </p:cNvSpPr>
          <p:nvPr/>
        </p:nvSpPr>
        <p:spPr>
          <a:xfrm>
            <a:off x="4137785" y="6242586"/>
            <a:ext cx="1652256" cy="135421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B-Side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Bouldering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Homebrewing Mead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Astronomy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Board Games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Geocaching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73038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81C593-5443-4D8E-984F-01128B30E51E}"/>
              </a:ext>
            </a:extLst>
          </p:cNvPr>
          <p:cNvCxnSpPr>
            <a:cxnSpLocks/>
          </p:cNvCxnSpPr>
          <p:nvPr/>
        </p:nvCxnSpPr>
        <p:spPr>
          <a:xfrm>
            <a:off x="4205282" y="6520356"/>
            <a:ext cx="1330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42317B-055B-479D-B301-EEA5D3363936}"/>
              </a:ext>
            </a:extLst>
          </p:cNvPr>
          <p:cNvCxnSpPr>
            <a:cxnSpLocks/>
          </p:cNvCxnSpPr>
          <p:nvPr/>
        </p:nvCxnSpPr>
        <p:spPr>
          <a:xfrm>
            <a:off x="999114" y="879533"/>
            <a:ext cx="4940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D1D1AE89-4F85-4BA9-A921-A1F82B34446B}"/>
              </a:ext>
            </a:extLst>
          </p:cNvPr>
          <p:cNvSpPr/>
          <p:nvPr/>
        </p:nvSpPr>
        <p:spPr>
          <a:xfrm>
            <a:off x="1701988" y="1742413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81F8400A-8018-46AC-A912-E7C291825965}"/>
              </a:ext>
            </a:extLst>
          </p:cNvPr>
          <p:cNvSpPr/>
          <p:nvPr/>
        </p:nvSpPr>
        <p:spPr>
          <a:xfrm>
            <a:off x="1988763" y="1749333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0E361550-DE95-4FD8-890A-FB46927AAF0A}"/>
              </a:ext>
            </a:extLst>
          </p:cNvPr>
          <p:cNvSpPr/>
          <p:nvPr/>
        </p:nvSpPr>
        <p:spPr>
          <a:xfrm>
            <a:off x="2278769" y="1742413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6C7AC4E0-A949-41FA-BE83-B9D048EA6E1D}"/>
              </a:ext>
            </a:extLst>
          </p:cNvPr>
          <p:cNvSpPr/>
          <p:nvPr/>
        </p:nvSpPr>
        <p:spPr>
          <a:xfrm>
            <a:off x="2564075" y="1749396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D70D64DE-FDA7-43A3-9512-5E010E6CA36B}"/>
              </a:ext>
            </a:extLst>
          </p:cNvPr>
          <p:cNvSpPr/>
          <p:nvPr/>
        </p:nvSpPr>
        <p:spPr>
          <a:xfrm>
            <a:off x="3137177" y="1742412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9019FBBF-6D4F-45BE-8291-466804AFDE96}"/>
              </a:ext>
            </a:extLst>
          </p:cNvPr>
          <p:cNvSpPr txBox="1">
            <a:spLocks/>
          </p:cNvSpPr>
          <p:nvPr/>
        </p:nvSpPr>
        <p:spPr>
          <a:xfrm>
            <a:off x="3844523" y="1360934"/>
            <a:ext cx="2017206" cy="149271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Other Technologies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b="1" dirty="0">
                <a:ea typeface="Arial" charset="0"/>
                <a:cs typeface="Arial" charset="0"/>
              </a:rPr>
              <a:t>	</a:t>
            </a:r>
            <a:r>
              <a:rPr lang="en-US" sz="1100" dirty="0">
                <a:ea typeface="Arial" charset="0"/>
                <a:cs typeface="Arial" charset="0"/>
              </a:rPr>
              <a:t>Docker, Docker-Compose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REST, Swagger, Postman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MSSQL, PostgreSQL, Barman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Bash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Linux, Mac, Windows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endParaRPr lang="en-US" sz="1100" dirty="0"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127000" algn="l"/>
                <a:tab pos="222250" algn="l"/>
              </a:tabLst>
            </a:pPr>
            <a:r>
              <a:rPr lang="en-US" sz="1100" dirty="0">
                <a:ea typeface="Arial" charset="0"/>
                <a:cs typeface="Arial" charset="0"/>
              </a:rPr>
              <a:t>	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EE54F839-06CC-410B-B20C-619094627DEC}"/>
              </a:ext>
            </a:extLst>
          </p:cNvPr>
          <p:cNvSpPr/>
          <p:nvPr/>
        </p:nvSpPr>
        <p:spPr>
          <a:xfrm>
            <a:off x="2851961" y="1748622"/>
            <a:ext cx="225793" cy="1119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470803E-68D0-4003-A397-33F9748C683B}"/>
              </a:ext>
            </a:extLst>
          </p:cNvPr>
          <p:cNvSpPr/>
          <p:nvPr/>
        </p:nvSpPr>
        <p:spPr>
          <a:xfrm>
            <a:off x="2263394" y="2754442"/>
            <a:ext cx="225793" cy="11192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27664</TotalTime>
  <Words>558</Words>
  <Application>Microsoft Office PowerPoint</Application>
  <PresentationFormat>A4 Paper (210x297 mm)</PresentationFormat>
  <Paragraphs>120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José Raposo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JOSÉ RAPOSO</dc:title>
  <dc:creator>Jose Jorge Marcos Raposo</dc:creator>
  <cp:lastModifiedBy>Jose Raposo</cp:lastModifiedBy>
  <cp:revision>87</cp:revision>
  <cp:lastPrinted>2019-06-18T12:25:13Z</cp:lastPrinted>
  <dcterms:created xsi:type="dcterms:W3CDTF">2017-01-16T23:07:00Z</dcterms:created>
  <dcterms:modified xsi:type="dcterms:W3CDTF">2020-11-28T15:27:33Z</dcterms:modified>
</cp:coreProperties>
</file>