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E2E0830-1A52-4868-B6C2-A846EC734900}">
  <a:tblStyle styleId="{8E2E0830-1A52-4868-B6C2-A846EC73490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6" Type="http://schemas.openxmlformats.org/officeDocument/2006/relationships/slide" Target="slides/slide10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c6f90357f_0_0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c6f90357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c6f90357f_0_4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c6f90357f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c6f90357f_0_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c6f90357f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c6f90357f_0_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c6f90357f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c6f90357f_0_13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c6f90357f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c6f90357f_0_19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c6f90357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c6f90357f_0_27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c6f90357f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c6f90357f_0_3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c6f90357f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c6f90357f_0_35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c6f90357f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c6f90357f_0_41:notes"/>
          <p:cNvSpPr/>
          <p:nvPr>
            <p:ph idx="2" type="sldImg"/>
          </p:nvPr>
        </p:nvSpPr>
        <p:spPr>
          <a:xfrm>
            <a:off x="381188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c6f90357f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25"/>
            <a:ext cx="4572000" cy="5143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dark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800"/>
              <a:buChar char="●"/>
              <a:defRPr sz="1800">
                <a:solidFill>
                  <a:schemeClr val="lt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>
                <a:solidFill>
                  <a:schemeClr val="lt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>
                <a:solidFill>
                  <a:schemeClr val="lt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2"/>
                </a:solidFill>
              </a:defRPr>
            </a:lvl1pPr>
            <a:lvl2pPr lvl="1" algn="r">
              <a:buNone/>
              <a:defRPr sz="1000">
                <a:solidFill>
                  <a:schemeClr val="lt2"/>
                </a:solidFill>
              </a:defRPr>
            </a:lvl2pPr>
            <a:lvl3pPr lvl="2" algn="r">
              <a:buNone/>
              <a:defRPr sz="1000">
                <a:solidFill>
                  <a:schemeClr val="lt2"/>
                </a:solidFill>
              </a:defRPr>
            </a:lvl3pPr>
            <a:lvl4pPr lvl="3" algn="r">
              <a:buNone/>
              <a:defRPr sz="1000">
                <a:solidFill>
                  <a:schemeClr val="lt2"/>
                </a:solidFill>
              </a:defRPr>
            </a:lvl4pPr>
            <a:lvl5pPr lvl="4" algn="r">
              <a:buNone/>
              <a:defRPr sz="1000">
                <a:solidFill>
                  <a:schemeClr val="lt2"/>
                </a:solidFill>
              </a:defRPr>
            </a:lvl5pPr>
            <a:lvl6pPr lvl="5" algn="r">
              <a:buNone/>
              <a:defRPr sz="1000">
                <a:solidFill>
                  <a:schemeClr val="lt2"/>
                </a:solidFill>
              </a:defRPr>
            </a:lvl6pPr>
            <a:lvl7pPr lvl="6" algn="r">
              <a:buNone/>
              <a:defRPr sz="1000">
                <a:solidFill>
                  <a:schemeClr val="lt2"/>
                </a:solidFill>
              </a:defRPr>
            </a:lvl7pPr>
            <a:lvl8pPr lvl="7" algn="r">
              <a:buNone/>
              <a:defRPr sz="1000">
                <a:solidFill>
                  <a:schemeClr val="lt2"/>
                </a:solidFill>
              </a:defRPr>
            </a:lvl8pPr>
            <a:lvl9pPr lvl="8" algn="r">
              <a:buNone/>
              <a:defRPr sz="1000">
                <a:solidFill>
                  <a:schemeClr val="l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419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8.png"/><Relationship Id="rId4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3.pn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Desafío I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Juan José Rendón González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490250" y="526350"/>
            <a:ext cx="60399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Contextualización</a:t>
            </a:r>
            <a:endParaRPr/>
          </a:p>
        </p:txBody>
      </p:sp>
      <p:pic>
        <p:nvPicPr>
          <p:cNvPr id="61" name="Google Shape;61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015800" y="1226500"/>
            <a:ext cx="2690500" cy="2690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125875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-419"/>
              <a:t>Desarrollo (Enfoque Inicial):</a:t>
            </a:r>
            <a:endParaRPr/>
          </a:p>
        </p:txBody>
      </p:sp>
      <p:graphicFrame>
        <p:nvGraphicFramePr>
          <p:cNvPr id="67" name="Google Shape;67;p15"/>
          <p:cNvGraphicFramePr/>
          <p:nvPr/>
        </p:nvGraphicFramePr>
        <p:xfrm>
          <a:off x="952500" y="12139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{8E2E0830-1A52-4868-B6C2-A846EC734900}</a:tableStyleId>
              </a:tblPr>
              <a:tblGrid>
                <a:gridCol w="3619500"/>
                <a:gridCol w="3619500"/>
              </a:tblGrid>
              <a:tr h="4531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Programa 1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Programa 2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</a:tcPr>
                </a:tc>
              </a:tr>
              <a:tr h="904725"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Comprime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Encripta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Desencripta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FFFFFF"/>
                        </a:buClr>
                        <a:buSzPts val="1400"/>
                        <a:buChar char="-"/>
                      </a:pPr>
                      <a:r>
                        <a:rPr lang="es-419">
                          <a:solidFill>
                            <a:srgbClr val="FFFFFF"/>
                          </a:solidFill>
                        </a:rPr>
                        <a:t>Descomprime</a:t>
                      </a:r>
                      <a:endParaRPr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sp>
        <p:nvSpPr>
          <p:cNvPr id="68" name="Google Shape;68;p15"/>
          <p:cNvSpPr txBox="1"/>
          <p:nvPr/>
        </p:nvSpPr>
        <p:spPr>
          <a:xfrm>
            <a:off x="991075" y="2960650"/>
            <a:ext cx="7239000" cy="991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Se piensa hacer un desarrollo procedural en cuanto a la complejidad con la idea de que en alguna etapa del desarrollo el Programa 2 coincida con los requerimientos propuestos por el Desafío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6"/>
          <p:cNvSpPr txBox="1"/>
          <p:nvPr/>
        </p:nvSpPr>
        <p:spPr>
          <a:xfrm>
            <a:off x="2012850" y="137975"/>
            <a:ext cx="5118300" cy="652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700">
                <a:solidFill>
                  <a:schemeClr val="lt2"/>
                </a:solidFill>
              </a:rPr>
              <a:t>Problema del enfoque inicial</a:t>
            </a:r>
            <a:endParaRPr b="1" sz="2900">
              <a:solidFill>
                <a:schemeClr val="lt2"/>
              </a:solidFill>
            </a:endParaRPr>
          </a:p>
        </p:txBody>
      </p:sp>
      <p:sp>
        <p:nvSpPr>
          <p:cNvPr id="74" name="Google Shape;74;p16"/>
          <p:cNvSpPr txBox="1"/>
          <p:nvPr/>
        </p:nvSpPr>
        <p:spPr>
          <a:xfrm>
            <a:off x="200725" y="1091425"/>
            <a:ext cx="5708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Mensaje comprimido y </a:t>
            </a:r>
            <a:r>
              <a:rPr lang="es-419" sz="1800">
                <a:solidFill>
                  <a:schemeClr val="lt2"/>
                </a:solidFill>
              </a:rPr>
              <a:t>encriptado</a:t>
            </a:r>
            <a:r>
              <a:rPr lang="es-419" sz="1800">
                <a:solidFill>
                  <a:schemeClr val="lt2"/>
                </a:solidFill>
              </a:rPr>
              <a:t> por el programa 1: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5" name="Google Shape;75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0725" y="1480225"/>
            <a:ext cx="8376712" cy="939125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6"/>
          <p:cNvSpPr txBox="1"/>
          <p:nvPr/>
        </p:nvSpPr>
        <p:spPr>
          <a:xfrm>
            <a:off x="200725" y="2571750"/>
            <a:ext cx="5708100" cy="3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Mensaje encriptado original:</a:t>
            </a:r>
            <a:endParaRPr sz="1800">
              <a:solidFill>
                <a:schemeClr val="lt2"/>
              </a:solidFill>
            </a:endParaRPr>
          </a:p>
        </p:txBody>
      </p:sp>
      <p:pic>
        <p:nvPicPr>
          <p:cNvPr id="77" name="Google Shape;77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00725" y="2960550"/>
            <a:ext cx="8839199" cy="112821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7"/>
          <p:cNvSpPr txBox="1"/>
          <p:nvPr/>
        </p:nvSpPr>
        <p:spPr>
          <a:xfrm>
            <a:off x="551975" y="363800"/>
            <a:ext cx="32367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2500">
                <a:solidFill>
                  <a:schemeClr val="lt2"/>
                </a:solidFill>
              </a:rPr>
              <a:t>Cambio de enfoque:</a:t>
            </a:r>
            <a:endParaRPr b="1" sz="2500">
              <a:solidFill>
                <a:schemeClr val="lt2"/>
              </a:solidFill>
            </a:endParaRPr>
          </a:p>
        </p:txBody>
      </p:sp>
      <p:sp>
        <p:nvSpPr>
          <p:cNvPr id="83" name="Google Shape;83;p17"/>
          <p:cNvSpPr txBox="1"/>
          <p:nvPr/>
        </p:nvSpPr>
        <p:spPr>
          <a:xfrm>
            <a:off x="679275" y="1168550"/>
            <a:ext cx="79392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dk1"/>
                </a:solidFill>
              </a:rPr>
              <a:t>Se busca entonces encontrar el formato en el que </a:t>
            </a:r>
            <a:r>
              <a:rPr lang="es-419" sz="1800">
                <a:solidFill>
                  <a:schemeClr val="dk1"/>
                </a:solidFill>
              </a:rPr>
              <a:t>está</a:t>
            </a:r>
            <a:r>
              <a:rPr lang="es-419" sz="1800">
                <a:solidFill>
                  <a:schemeClr val="dk1"/>
                </a:solidFill>
              </a:rPr>
              <a:t> comprimido el mensaje original para proceder con el desarrollo.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84" name="Google Shape;84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58625" y="2061050"/>
            <a:ext cx="2930051" cy="2930051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17"/>
          <p:cNvSpPr txBox="1"/>
          <p:nvPr/>
        </p:nvSpPr>
        <p:spPr>
          <a:xfrm>
            <a:off x="3788675" y="3156025"/>
            <a:ext cx="3813600" cy="740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-419" sz="1800">
                <a:solidFill>
                  <a:schemeClr val="lt2"/>
                </a:solidFill>
              </a:rPr>
              <a:t>Se comienza primero analizando el formato RLE </a:t>
            </a:r>
            <a:endParaRPr sz="1800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8"/>
          <p:cNvSpPr txBox="1"/>
          <p:nvPr/>
        </p:nvSpPr>
        <p:spPr>
          <a:xfrm>
            <a:off x="351275" y="326175"/>
            <a:ext cx="5469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lt2"/>
                </a:solidFill>
              </a:rPr>
              <a:t>Encriptado3.txt Desencriptado RLE</a:t>
            </a:r>
            <a:endParaRPr b="1" sz="1900">
              <a:solidFill>
                <a:schemeClr val="lt2"/>
              </a:solidFill>
            </a:endParaRPr>
          </a:p>
        </p:txBody>
      </p:sp>
      <p:pic>
        <p:nvPicPr>
          <p:cNvPr id="91" name="Google Shape;91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75" y="2483775"/>
            <a:ext cx="6845875" cy="2157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2" name="Google Shape;92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75" y="967875"/>
            <a:ext cx="8301802" cy="1314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9"/>
          <p:cNvSpPr txBox="1"/>
          <p:nvPr/>
        </p:nvSpPr>
        <p:spPr>
          <a:xfrm>
            <a:off x="351275" y="326175"/>
            <a:ext cx="5469600" cy="48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-419" sz="1900">
                <a:solidFill>
                  <a:schemeClr val="lt2"/>
                </a:solidFill>
              </a:rPr>
              <a:t>Encriptado2</a:t>
            </a:r>
            <a:r>
              <a:rPr b="1" lang="es-419" sz="1900">
                <a:solidFill>
                  <a:schemeClr val="lt2"/>
                </a:solidFill>
              </a:rPr>
              <a:t>.txt Desencriptado LZ78</a:t>
            </a:r>
            <a:endParaRPr b="1" sz="1900">
              <a:solidFill>
                <a:schemeClr val="lt2"/>
              </a:solidFill>
            </a:endParaRPr>
          </a:p>
        </p:txBody>
      </p:sp>
      <p:pic>
        <p:nvPicPr>
          <p:cNvPr id="98" name="Google Shape;98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1276" y="2408650"/>
            <a:ext cx="6198350" cy="2426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9" name="Google Shape;99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1275" y="1023388"/>
            <a:ext cx="8317900" cy="1177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Dark">
  <a:themeElements>
    <a:clrScheme name="Simple Dark">
      <a:dk1>
        <a:srgbClr val="FFFFFF"/>
      </a:dk1>
      <a:lt1>
        <a:srgbClr val="212121"/>
      </a:lt1>
      <a:dk2>
        <a:srgbClr val="303030"/>
      </a:dk2>
      <a:lt2>
        <a:srgbClr val="ADADAD"/>
      </a:lt2>
      <a:accent1>
        <a:srgbClr val="009688"/>
      </a:accent1>
      <a:accent2>
        <a:srgbClr val="EEEEEE"/>
      </a:accent2>
      <a:accent3>
        <a:srgbClr val="78909C"/>
      </a:accent3>
      <a:accent4>
        <a:srgbClr val="FFAB40"/>
      </a:accent4>
      <a:accent5>
        <a:srgbClr val="4DD0E1"/>
      </a:accent5>
      <a:accent6>
        <a:srgbClr val="EEFF41"/>
      </a:accent6>
      <a:hlink>
        <a:srgbClr val="4DD0E1"/>
      </a:hlink>
      <a:folHlink>
        <a:srgbClr val="4DD0E1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