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44" autoAdjust="0"/>
  </p:normalViewPr>
  <p:slideViewPr>
    <p:cSldViewPr>
      <p:cViewPr varScale="1">
        <p:scale>
          <a:sx n="74" d="100"/>
          <a:sy n="74" d="100"/>
        </p:scale>
        <p:origin x="-126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D0AB9-DB72-4DCD-9D9D-8817E6D3D552}" type="datetimeFigureOut">
              <a:rPr lang="es-MX" smtClean="0"/>
              <a:t>30/11/2020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19A1D-0153-4FFB-BCBA-F72EB8C94E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3337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19A1D-0153-4FFB-BCBA-F72EB8C94EB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7832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19A1D-0153-4FFB-BCBA-F72EB8C94EB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4272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19A1D-0153-4FFB-BCBA-F72EB8C94EB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1065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19A1D-0153-4FFB-BCBA-F72EB8C94EB4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391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19A1D-0153-4FFB-BCBA-F72EB8C94EB4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6624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19A1D-0153-4FFB-BCBA-F72EB8C94EB4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2686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19A1D-0153-4FFB-BCBA-F72EB8C94EB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75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19A1D-0153-4FFB-BCBA-F72EB8C94EB4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4869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9E9C487-66F8-4F7E-904A-C8F5E332BBE8}" type="datetimeFigureOut">
              <a:rPr lang="es-MX" smtClean="0"/>
              <a:t>30/11/2020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AB6270F-2272-4CA6-8A81-0917E3481AE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C487-66F8-4F7E-904A-C8F5E332BBE8}" type="datetimeFigureOut">
              <a:rPr lang="es-MX" smtClean="0"/>
              <a:t>30/11/2020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270F-2272-4CA6-8A81-0917E3481AE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C487-66F8-4F7E-904A-C8F5E332BBE8}" type="datetimeFigureOut">
              <a:rPr lang="es-MX" smtClean="0"/>
              <a:t>30/11/2020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270F-2272-4CA6-8A81-0917E3481AE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9E9C487-66F8-4F7E-904A-C8F5E332BBE8}" type="datetimeFigureOut">
              <a:rPr lang="es-MX" smtClean="0"/>
              <a:t>30/11/2020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270F-2272-4CA6-8A81-0917E3481AE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9E9C487-66F8-4F7E-904A-C8F5E332BBE8}" type="datetimeFigureOut">
              <a:rPr lang="es-MX" smtClean="0"/>
              <a:t>30/11/2020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AB6270F-2272-4CA6-8A81-0917E3481AE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9E9C487-66F8-4F7E-904A-C8F5E332BBE8}" type="datetimeFigureOut">
              <a:rPr lang="es-MX" smtClean="0"/>
              <a:t>30/11/2020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AB6270F-2272-4CA6-8A81-0917E3481AE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9E9C487-66F8-4F7E-904A-C8F5E332BBE8}" type="datetimeFigureOut">
              <a:rPr lang="es-MX" smtClean="0"/>
              <a:t>30/11/2020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AB6270F-2272-4CA6-8A81-0917E3481AE8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C487-66F8-4F7E-904A-C8F5E332BBE8}" type="datetimeFigureOut">
              <a:rPr lang="es-MX" smtClean="0"/>
              <a:t>30/11/2020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270F-2272-4CA6-8A81-0917E3481AE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9E9C487-66F8-4F7E-904A-C8F5E332BBE8}" type="datetimeFigureOut">
              <a:rPr lang="es-MX" smtClean="0"/>
              <a:t>30/11/2020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AB6270F-2272-4CA6-8A81-0917E3481AE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9E9C487-66F8-4F7E-904A-C8F5E332BBE8}" type="datetimeFigureOut">
              <a:rPr lang="es-MX" smtClean="0"/>
              <a:t>30/11/2020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AB6270F-2272-4CA6-8A81-0917E3481AE8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9E9C487-66F8-4F7E-904A-C8F5E332BBE8}" type="datetimeFigureOut">
              <a:rPr lang="es-MX" smtClean="0"/>
              <a:t>30/11/2020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AB6270F-2272-4CA6-8A81-0917E3481AE8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9E9C487-66F8-4F7E-904A-C8F5E332BBE8}" type="datetimeFigureOut">
              <a:rPr lang="es-MX" smtClean="0"/>
              <a:t>30/11/2020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AB6270F-2272-4CA6-8A81-0917E3481AE8}" type="slidenum">
              <a:rPr lang="es-MX" smtClean="0"/>
              <a:t>‹Nº›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180528" y="4653136"/>
            <a:ext cx="8062912" cy="1470025"/>
          </a:xfrm>
        </p:spPr>
        <p:txBody>
          <a:bodyPr>
            <a:noAutofit/>
          </a:bodyPr>
          <a:lstStyle/>
          <a:p>
            <a:r>
              <a:rPr lang="es-MX" sz="1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s-MX" sz="1800" dirty="0" smtClean="0">
                <a:latin typeface="Arial" pitchFamily="34" charset="0"/>
                <a:cs typeface="Arial" pitchFamily="34" charset="0"/>
              </a:rPr>
            </a:br>
            <a:r>
              <a:rPr lang="es-MX" sz="1800" dirty="0" smtClean="0">
                <a:latin typeface="Arial" pitchFamily="34" charset="0"/>
                <a:cs typeface="Arial" pitchFamily="34" charset="0"/>
              </a:rPr>
              <a:t>INSTITUTO TECNOLÓGICO DE CANCÚN</a:t>
            </a:r>
            <a:br>
              <a:rPr lang="es-MX" sz="1800" dirty="0" smtClean="0">
                <a:latin typeface="Arial" pitchFamily="34" charset="0"/>
                <a:cs typeface="Arial" pitchFamily="34" charset="0"/>
              </a:rPr>
            </a:br>
            <a:r>
              <a:rPr lang="es-MX" sz="1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s-MX" sz="1800" dirty="0" smtClean="0">
                <a:latin typeface="Arial" pitchFamily="34" charset="0"/>
                <a:cs typeface="Arial" pitchFamily="34" charset="0"/>
              </a:rPr>
            </a:br>
            <a:r>
              <a:rPr lang="es-MX" sz="1800" dirty="0" smtClean="0">
                <a:latin typeface="Arial" pitchFamily="34" charset="0"/>
                <a:cs typeface="Arial" pitchFamily="34" charset="0"/>
              </a:rPr>
              <a:t>INGENIERÍA EN</a:t>
            </a:r>
            <a:br>
              <a:rPr lang="es-MX" sz="1800" dirty="0" smtClean="0">
                <a:latin typeface="Arial" pitchFamily="34" charset="0"/>
                <a:cs typeface="Arial" pitchFamily="34" charset="0"/>
              </a:rPr>
            </a:br>
            <a:r>
              <a:rPr lang="es-MX" sz="1800" dirty="0" smtClean="0">
                <a:latin typeface="Arial" pitchFamily="34" charset="0"/>
                <a:cs typeface="Arial" pitchFamily="34" charset="0"/>
              </a:rPr>
              <a:t>SISTEMAS COMPUTACIONALES</a:t>
            </a:r>
            <a:br>
              <a:rPr lang="es-MX" sz="1800" dirty="0" smtClean="0">
                <a:latin typeface="Arial" pitchFamily="34" charset="0"/>
                <a:cs typeface="Arial" pitchFamily="34" charset="0"/>
              </a:rPr>
            </a:br>
            <a:r>
              <a:rPr lang="es-MX" sz="1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s-MX" sz="1800" dirty="0" smtClean="0">
                <a:latin typeface="Arial" pitchFamily="34" charset="0"/>
                <a:cs typeface="Arial" pitchFamily="34" charset="0"/>
              </a:rPr>
            </a:br>
            <a:r>
              <a:rPr lang="es-MX" sz="1800" dirty="0" smtClean="0">
                <a:latin typeface="Arial" pitchFamily="34" charset="0"/>
                <a:cs typeface="Arial" pitchFamily="34" charset="0"/>
              </a:rPr>
              <a:t>FUNDAMENTOS DE TELECOMUNICACIONES</a:t>
            </a:r>
            <a:br>
              <a:rPr lang="es-MX" sz="1800" dirty="0" smtClean="0">
                <a:latin typeface="Arial" pitchFamily="34" charset="0"/>
                <a:cs typeface="Arial" pitchFamily="34" charset="0"/>
              </a:rPr>
            </a:br>
            <a:r>
              <a:rPr lang="es-MX" sz="1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s-MX" sz="1800" dirty="0" smtClean="0">
                <a:latin typeface="Arial" pitchFamily="34" charset="0"/>
                <a:cs typeface="Arial" pitchFamily="34" charset="0"/>
              </a:rPr>
            </a:br>
            <a:r>
              <a:rPr lang="es-MX" sz="1800" dirty="0" smtClean="0">
                <a:latin typeface="Arial" pitchFamily="34" charset="0"/>
                <a:cs typeface="Arial" pitchFamily="34" charset="0"/>
              </a:rPr>
              <a:t>NOMBRE DEL ALUMNO:</a:t>
            </a:r>
            <a:br>
              <a:rPr lang="es-MX" sz="1800" dirty="0" smtClean="0">
                <a:latin typeface="Arial" pitchFamily="34" charset="0"/>
                <a:cs typeface="Arial" pitchFamily="34" charset="0"/>
              </a:rPr>
            </a:br>
            <a:r>
              <a:rPr lang="es-MX" sz="1800" dirty="0" smtClean="0">
                <a:latin typeface="Arial" pitchFamily="34" charset="0"/>
                <a:cs typeface="Arial" pitchFamily="34" charset="0"/>
              </a:rPr>
              <a:t>CHAN BURGOS JOSE REYES</a:t>
            </a:r>
            <a:br>
              <a:rPr lang="es-MX" sz="1800" dirty="0" smtClean="0">
                <a:latin typeface="Arial" pitchFamily="34" charset="0"/>
                <a:cs typeface="Arial" pitchFamily="34" charset="0"/>
              </a:rPr>
            </a:br>
            <a:r>
              <a:rPr lang="es-MX" sz="1800" dirty="0" smtClean="0">
                <a:latin typeface="Arial" pitchFamily="34" charset="0"/>
                <a:cs typeface="Arial" pitchFamily="34" charset="0"/>
              </a:rPr>
              <a:t>HORARIO</a:t>
            </a:r>
            <a:br>
              <a:rPr lang="es-MX" sz="1800" dirty="0" smtClean="0">
                <a:latin typeface="Arial" pitchFamily="34" charset="0"/>
                <a:cs typeface="Arial" pitchFamily="34" charset="0"/>
              </a:rPr>
            </a:br>
            <a:r>
              <a:rPr lang="es-MX" sz="1800" dirty="0" smtClean="0">
                <a:latin typeface="Arial" pitchFamily="34" charset="0"/>
                <a:cs typeface="Arial" pitchFamily="34" charset="0"/>
              </a:rPr>
              <a:t>LUNES A JUEVES</a:t>
            </a:r>
            <a:br>
              <a:rPr lang="es-MX" sz="1800" dirty="0" smtClean="0">
                <a:latin typeface="Arial" pitchFamily="34" charset="0"/>
                <a:cs typeface="Arial" pitchFamily="34" charset="0"/>
              </a:rPr>
            </a:br>
            <a:r>
              <a:rPr lang="es-MX" sz="1800" dirty="0" smtClean="0">
                <a:latin typeface="Arial" pitchFamily="34" charset="0"/>
                <a:cs typeface="Arial" pitchFamily="34" charset="0"/>
              </a:rPr>
              <a:t>5:00 PM – 6:00 PM</a:t>
            </a:r>
            <a:br>
              <a:rPr lang="es-MX" sz="1800" dirty="0" smtClean="0">
                <a:latin typeface="Arial" pitchFamily="34" charset="0"/>
                <a:cs typeface="Arial" pitchFamily="34" charset="0"/>
              </a:rPr>
            </a:br>
            <a:r>
              <a:rPr lang="es-MX" sz="1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s-MX" sz="1800" dirty="0" smtClean="0">
                <a:latin typeface="Arial" pitchFamily="34" charset="0"/>
                <a:cs typeface="Arial" pitchFamily="34" charset="0"/>
              </a:rPr>
            </a:br>
            <a:r>
              <a:rPr lang="es-MX" sz="1800" dirty="0" smtClean="0">
                <a:latin typeface="Arial" pitchFamily="34" charset="0"/>
                <a:cs typeface="Arial" pitchFamily="34" charset="0"/>
              </a:rPr>
              <a:t>PROFESOR</a:t>
            </a:r>
            <a:br>
              <a:rPr lang="es-MX" sz="1800" dirty="0" smtClean="0">
                <a:latin typeface="Arial" pitchFamily="34" charset="0"/>
                <a:cs typeface="Arial" pitchFamily="34" charset="0"/>
              </a:rPr>
            </a:br>
            <a:r>
              <a:rPr lang="es-MX" sz="1800" dirty="0" smtClean="0">
                <a:latin typeface="Arial" pitchFamily="34" charset="0"/>
                <a:cs typeface="Arial" pitchFamily="34" charset="0"/>
              </a:rPr>
              <a:t>ING. ISMAEL JIMENEZ SANCHEZ</a:t>
            </a:r>
            <a:br>
              <a:rPr lang="es-MX" sz="1800" dirty="0" smtClean="0">
                <a:latin typeface="Arial" pitchFamily="34" charset="0"/>
                <a:cs typeface="Arial" pitchFamily="34" charset="0"/>
              </a:rPr>
            </a:br>
            <a:endParaRPr lang="es-MX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388512" y="80492"/>
            <a:ext cx="6311900" cy="69913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7236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73"/>
          <a:stretch/>
        </p:blipFill>
        <p:spPr bwMode="auto">
          <a:xfrm>
            <a:off x="0" y="28514"/>
            <a:ext cx="5364088" cy="3544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6372200" y="1800765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Port 80</a:t>
            </a:r>
            <a:endParaRPr lang="es-MX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3563888" y="3573016"/>
            <a:ext cx="5566245" cy="328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043608" y="4978891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Port 53 no hay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33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61975" y="9838372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Hay tres operadores principales disponibles para filtros de captura:</a:t>
            </a:r>
            <a:endParaRPr kumimoji="0" lang="es-MX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03263" y="9839896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Negación (¡ </a:t>
            </a:r>
            <a:r>
              <a:rPr kumimoji="0" lang="es-MX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no</a:t>
            </a: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 o </a:t>
            </a:r>
            <a:r>
              <a:rPr kumimoji="0" lang="es-MX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!</a:t>
            </a: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 )</a:t>
            </a:r>
            <a:endParaRPr kumimoji="0" lang="es-MX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03263" y="9841499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Concatenación ( </a:t>
            </a:r>
            <a:r>
              <a:rPr kumimoji="0" lang="es-MX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y</a:t>
            </a: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 o </a:t>
            </a:r>
            <a:r>
              <a:rPr kumimoji="0" lang="es-MX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&amp;</a:t>
            </a: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 )</a:t>
            </a:r>
            <a:endParaRPr kumimoji="0" lang="es-MX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3263" y="9843023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Alternancia ( </a:t>
            </a:r>
            <a:r>
              <a:rPr kumimoji="0" lang="es-MX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o</a:t>
            </a: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 o </a:t>
            </a:r>
            <a:r>
              <a:rPr kumimoji="0" lang="es-MX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|</a:t>
            </a: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 )</a:t>
            </a: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4375" y="9839896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Hay tres operadores principales disponibles para filtros de captura:</a:t>
            </a:r>
            <a:endParaRPr kumimoji="0" lang="es-MX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55663" y="9841420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Negación (¡ </a:t>
            </a:r>
            <a:r>
              <a:rPr kumimoji="0" lang="es-MX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no</a:t>
            </a: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 o </a:t>
            </a:r>
            <a:r>
              <a:rPr kumimoji="0" lang="es-MX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!</a:t>
            </a: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 )</a:t>
            </a:r>
            <a:endParaRPr kumimoji="0" lang="es-MX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55663" y="9843023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Concatenación ( </a:t>
            </a:r>
            <a:r>
              <a:rPr kumimoji="0" lang="es-MX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y</a:t>
            </a: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 o </a:t>
            </a:r>
            <a:r>
              <a:rPr kumimoji="0" lang="es-MX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&amp;</a:t>
            </a: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 )</a:t>
            </a:r>
            <a:endParaRPr kumimoji="0" lang="es-MX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55663" y="9844547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Alternancia ( </a:t>
            </a:r>
            <a:r>
              <a:rPr kumimoji="0" lang="es-MX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o</a:t>
            </a: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 o </a:t>
            </a:r>
            <a:r>
              <a:rPr kumimoji="0" lang="es-MX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|</a:t>
            </a: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 )</a:t>
            </a: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66775" y="9841420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Hay tres operadores principales disponibles para filtros de captura:</a:t>
            </a:r>
            <a:endParaRPr kumimoji="0" lang="es-MX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08063" y="9842944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Negación (¡ </a:t>
            </a:r>
            <a:r>
              <a:rPr kumimoji="0" lang="es-MX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no</a:t>
            </a: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 o </a:t>
            </a:r>
            <a:r>
              <a:rPr kumimoji="0" lang="es-MX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!</a:t>
            </a: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 )</a:t>
            </a:r>
            <a:endParaRPr kumimoji="0" lang="es-MX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08063" y="9844547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Concatenación ( </a:t>
            </a:r>
            <a:r>
              <a:rPr kumimoji="0" lang="es-MX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y</a:t>
            </a: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 o </a:t>
            </a:r>
            <a:r>
              <a:rPr kumimoji="0" lang="es-MX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&amp;</a:t>
            </a: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 )</a:t>
            </a:r>
            <a:endParaRPr kumimoji="0" lang="es-MX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08063" y="984607188"/>
            <a:ext cx="9144000" cy="0"/>
          </a:xfrm>
          <a:prstGeom prst="rect">
            <a:avLst/>
          </a:prstGeom>
          <a:solidFill>
            <a:srgbClr val="C9D7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Alternancia ( </a:t>
            </a:r>
            <a:r>
              <a:rPr kumimoji="0" lang="es-MX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o</a:t>
            </a: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 o </a:t>
            </a:r>
            <a:r>
              <a:rPr kumimoji="0" lang="es-MX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|</a:t>
            </a: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 )</a:t>
            </a: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9175" y="9842944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Hay tres operadores principales disponibles para filtros de captura:</a:t>
            </a:r>
            <a:endParaRPr kumimoji="0" lang="es-MX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160463" y="9844468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Negación (¡ </a:t>
            </a:r>
            <a:r>
              <a:rPr kumimoji="0" lang="es-MX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no</a:t>
            </a: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 o </a:t>
            </a:r>
            <a:r>
              <a:rPr kumimoji="0" lang="es-MX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!</a:t>
            </a: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 )</a:t>
            </a:r>
            <a:endParaRPr kumimoji="0" lang="es-MX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160463" y="9846071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Concatenación ( </a:t>
            </a:r>
            <a:r>
              <a:rPr kumimoji="0" lang="es-MX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y</a:t>
            </a: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 o </a:t>
            </a:r>
            <a:r>
              <a:rPr kumimoji="0" lang="es-MX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&amp;</a:t>
            </a: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 )</a:t>
            </a:r>
            <a:endParaRPr kumimoji="0" lang="es-MX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160463" y="9847595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Alternancia ( </a:t>
            </a:r>
            <a:r>
              <a:rPr kumimoji="0" lang="es-MX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o</a:t>
            </a: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 o </a:t>
            </a:r>
            <a:r>
              <a:rPr kumimoji="0" lang="es-MX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|</a:t>
            </a: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 )</a:t>
            </a: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1171575" y="9844468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Hay tres operadores principales disponibles para filtros de captura:</a:t>
            </a:r>
            <a:endParaRPr kumimoji="0" lang="es-MX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1312863" y="9845992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Negación (¡ </a:t>
            </a:r>
            <a:r>
              <a:rPr kumimoji="0" lang="es-MX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no</a:t>
            </a: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 o </a:t>
            </a:r>
            <a:r>
              <a:rPr kumimoji="0" lang="es-MX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!</a:t>
            </a: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 )</a:t>
            </a:r>
            <a:endParaRPr kumimoji="0" lang="es-MX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1312863" y="9847595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Concatenación ( </a:t>
            </a:r>
            <a:r>
              <a:rPr kumimoji="0" lang="es-MX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y</a:t>
            </a: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 o </a:t>
            </a:r>
            <a:r>
              <a:rPr kumimoji="0" lang="es-MX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&amp;</a:t>
            </a: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 )</a:t>
            </a:r>
            <a:endParaRPr kumimoji="0" lang="es-MX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1312863" y="9849119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Alternancia ( </a:t>
            </a:r>
            <a:r>
              <a:rPr kumimoji="0" lang="es-MX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o</a:t>
            </a: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 o </a:t>
            </a:r>
            <a:r>
              <a:rPr kumimoji="0" lang="es-MX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itchFamily="34" charset="0"/>
              </a:rPr>
              <a:t>|</a:t>
            </a: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 )</a:t>
            </a: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0" y="727536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Hay tres operadores principales disponibles para filtros de captura:</a:t>
            </a:r>
          </a:p>
          <a:p>
            <a:pPr algn="ctr"/>
            <a:r>
              <a:rPr lang="es-MX" dirty="0"/>
              <a:t>Negación (¡ no o ! )</a:t>
            </a:r>
          </a:p>
          <a:p>
            <a:pPr algn="ctr"/>
            <a:r>
              <a:rPr lang="es-MX" dirty="0"/>
              <a:t>Concatenación ( y o &amp; )</a:t>
            </a:r>
          </a:p>
          <a:p>
            <a:pPr algn="ctr"/>
            <a:r>
              <a:rPr lang="es-MX" dirty="0"/>
              <a:t>Alternancia ( o </a:t>
            </a:r>
            <a:r>
              <a:rPr lang="es-MX" dirty="0" err="1"/>
              <a:t>o</a:t>
            </a:r>
            <a:r>
              <a:rPr lang="es-MX" dirty="0"/>
              <a:t> | )</a:t>
            </a:r>
          </a:p>
          <a:p>
            <a:endParaRPr lang="es-MX" dirty="0"/>
          </a:p>
        </p:txBody>
      </p:sp>
      <p:sp>
        <p:nvSpPr>
          <p:cNvPr id="24" name="23 Rectángulo"/>
          <p:cNvSpPr/>
          <p:nvPr/>
        </p:nvSpPr>
        <p:spPr>
          <a:xfrm>
            <a:off x="0" y="2027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b="1" dirty="0"/>
              <a:t>Utilice operadores para combinar filtros de captura</a:t>
            </a:r>
            <a:endParaRPr lang="es-MX" sz="2800" dirty="0"/>
          </a:p>
        </p:txBody>
      </p:sp>
      <p:pic>
        <p:nvPicPr>
          <p:cNvPr id="12309" name="Picture 2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25"/>
          <a:stretch/>
        </p:blipFill>
        <p:spPr bwMode="auto">
          <a:xfrm>
            <a:off x="0" y="2204864"/>
            <a:ext cx="9144000" cy="4653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808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14905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b="1" dirty="0" smtClean="0"/>
              <a:t>Editar manualmente el archivo de filtro de captura</a:t>
            </a:r>
            <a:endParaRPr lang="es-MX" sz="32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16" t="14930" r="13031" b="2757"/>
          <a:stretch/>
        </p:blipFill>
        <p:spPr bwMode="auto">
          <a:xfrm>
            <a:off x="1" y="1092123"/>
            <a:ext cx="5004048" cy="5765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61" name="Rectangle 4084"/>
          <p:cNvSpPr>
            <a:spLocks noChangeArrowheads="1"/>
          </p:cNvSpPr>
          <p:nvPr/>
        </p:nvSpPr>
        <p:spPr bwMode="auto">
          <a:xfrm>
            <a:off x="561975" y="9934543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La ventana de filtros de captura tiene algunas limitaciones. No puede ordenar los filtros de captura o categorizar la captura</a:t>
            </a:r>
            <a:endParaRPr kumimoji="0" lang="es-MX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62" name="Rectangle 4085"/>
          <p:cNvSpPr>
            <a:spLocks noChangeArrowheads="1"/>
          </p:cNvSpPr>
          <p:nvPr/>
        </p:nvSpPr>
        <p:spPr bwMode="auto">
          <a:xfrm>
            <a:off x="561975" y="993614663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filtros. Estas capacidades son posibles editando manualmente el archivo cfilters.</a:t>
            </a: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64" name="Rectangle 4086"/>
          <p:cNvSpPr>
            <a:spLocks noChangeArrowheads="1"/>
          </p:cNvSpPr>
          <p:nvPr/>
        </p:nvSpPr>
        <p:spPr bwMode="auto">
          <a:xfrm>
            <a:off x="714375" y="9936067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La ventana de filtros de captura tiene algunas limitaciones. No puede ordenar los filtros de captura o categorizar la captura</a:t>
            </a:r>
            <a:endParaRPr kumimoji="0" lang="es-MX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65" name="Rectangle 4087"/>
          <p:cNvSpPr>
            <a:spLocks noChangeArrowheads="1"/>
          </p:cNvSpPr>
          <p:nvPr/>
        </p:nvSpPr>
        <p:spPr bwMode="auto">
          <a:xfrm>
            <a:off x="714375" y="993767063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filtros. Estas capacidades son posibles editando manualmente el archivo cfilters.</a:t>
            </a: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66" name="17465 CuadroTexto"/>
          <p:cNvSpPr txBox="1"/>
          <p:nvPr/>
        </p:nvSpPr>
        <p:spPr>
          <a:xfrm>
            <a:off x="5133975" y="1092123"/>
            <a:ext cx="37585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La ventana de filtros de captura tiene algunas limitaciones. No puede ordenar los filtros de captura o categorizar la captura</a:t>
            </a:r>
          </a:p>
          <a:p>
            <a:pPr algn="ctr"/>
            <a:r>
              <a:rPr lang="es-MX" dirty="0"/>
              <a:t>filtros. Estas capacidades son posibles editando manualmente el archivo </a:t>
            </a:r>
            <a:r>
              <a:rPr lang="es-MX" dirty="0" err="1"/>
              <a:t>cfilters</a:t>
            </a:r>
            <a:r>
              <a:rPr lang="es-MX" dirty="0"/>
              <a:t>.</a:t>
            </a:r>
          </a:p>
          <a:p>
            <a:endParaRPr lang="es-MX" dirty="0"/>
          </a:p>
        </p:txBody>
      </p:sp>
      <p:sp>
        <p:nvSpPr>
          <p:cNvPr id="17467" name="17466 Rectángulo"/>
          <p:cNvSpPr/>
          <p:nvPr/>
        </p:nvSpPr>
        <p:spPr>
          <a:xfrm>
            <a:off x="4943251" y="3651896"/>
            <a:ext cx="41399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/>
              <a:t>Compartir filtros de captura con otros</a:t>
            </a:r>
            <a:endParaRPr lang="es-MX" dirty="0"/>
          </a:p>
        </p:txBody>
      </p:sp>
      <p:sp>
        <p:nvSpPr>
          <p:cNvPr id="17468" name="Rectangle 4088"/>
          <p:cNvSpPr>
            <a:spLocks noChangeArrowheads="1"/>
          </p:cNvSpPr>
          <p:nvPr/>
        </p:nvSpPr>
        <p:spPr bwMode="auto">
          <a:xfrm>
            <a:off x="561975" y="10014283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Aunque la función de filtro de captura no incluye una función de exportación o importación en este momento, puede compartir</a:t>
            </a:r>
            <a:endParaRPr kumimoji="0" lang="es-MX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69" name="Rectangle 4089"/>
          <p:cNvSpPr>
            <a:spLocks noChangeArrowheads="1"/>
          </p:cNvSpPr>
          <p:nvPr/>
        </p:nvSpPr>
        <p:spPr bwMode="auto">
          <a:xfrm>
            <a:off x="561975" y="1001590263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sus filtros de captura simplemente copiando el archivo cfilters de un sistema Wireshark a otro</a:t>
            </a: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70" name="Rectangle 4090"/>
          <p:cNvSpPr>
            <a:spLocks noChangeArrowheads="1"/>
          </p:cNvSpPr>
          <p:nvPr/>
        </p:nvSpPr>
        <p:spPr bwMode="auto">
          <a:xfrm>
            <a:off x="714375" y="1001580738"/>
            <a:ext cx="9144000" cy="0"/>
          </a:xfrm>
          <a:prstGeom prst="rect">
            <a:avLst/>
          </a:prstGeom>
          <a:solidFill>
            <a:srgbClr val="C9D7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Aunque la función de filtro de captura no incluye una función de exportación o importación en este momento, puede compartir</a:t>
            </a:r>
            <a:endParaRPr kumimoji="0" lang="es-MX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71" name="Rectangle 4091"/>
          <p:cNvSpPr>
            <a:spLocks noChangeArrowheads="1"/>
          </p:cNvSpPr>
          <p:nvPr/>
        </p:nvSpPr>
        <p:spPr bwMode="auto">
          <a:xfrm>
            <a:off x="714375" y="1001742663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sus filtros de captura simplemente copiando el archivo cfilters de un sistema Wireshark a otro</a:t>
            </a: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72" name="17471 CuadroTexto"/>
          <p:cNvSpPr txBox="1"/>
          <p:nvPr/>
        </p:nvSpPr>
        <p:spPr>
          <a:xfrm>
            <a:off x="5116549" y="4149080"/>
            <a:ext cx="38576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Aunque la función de filtro de captura no incluye una función de exportación o importación en este momento, puede compartir</a:t>
            </a:r>
          </a:p>
          <a:p>
            <a:pPr algn="ctr"/>
            <a:r>
              <a:rPr lang="es-MX" dirty="0"/>
              <a:t>sus filtros de captura simplemente copiando el archivo </a:t>
            </a:r>
            <a:r>
              <a:rPr lang="es-MX" dirty="0" err="1"/>
              <a:t>cfilters</a:t>
            </a:r>
            <a:r>
              <a:rPr lang="es-MX" dirty="0"/>
              <a:t> de un sistema </a:t>
            </a:r>
            <a:r>
              <a:rPr lang="es-MX" dirty="0" err="1"/>
              <a:t>Wireshark</a:t>
            </a:r>
            <a:r>
              <a:rPr lang="es-MX" dirty="0"/>
              <a:t> a otro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1995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i="1" dirty="0">
                <a:solidFill>
                  <a:schemeClr val="tx1"/>
                </a:solidFill>
                <a:effectLst/>
              </a:rPr>
              <a:t>Crear y aplicar filtros de captura</a:t>
            </a:r>
            <a:endParaRPr lang="es-MX" i="1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es-MX" sz="2400" dirty="0"/>
              <a:t>Los filtros de captura limitan los paquetes guardados en la ubicación \ </a:t>
            </a:r>
            <a:r>
              <a:rPr lang="es-MX" sz="2400" dirty="0" err="1"/>
              <a:t>temp</a:t>
            </a:r>
            <a:r>
              <a:rPr lang="es-MX" sz="2400" dirty="0"/>
              <a:t> durante la captura o en otro directorio cuando</a:t>
            </a:r>
          </a:p>
          <a:p>
            <a:pPr marL="64008" indent="0">
              <a:buNone/>
            </a:pPr>
            <a:r>
              <a:rPr lang="es-MX" sz="2400" dirty="0"/>
              <a:t>guarda un archivo de seguimiento. Los filtros de captura no se pueden aplicar a los archivos de seguimiento existentes; se aplican durante la</a:t>
            </a:r>
          </a:p>
          <a:p>
            <a:pPr marL="64008" indent="0">
              <a:buNone/>
            </a:pPr>
            <a:r>
              <a:rPr lang="es-MX" sz="2400" dirty="0"/>
              <a:t>procesos de captura solamente. </a:t>
            </a:r>
            <a:endParaRPr lang="es-MX" sz="2400" dirty="0" smtClean="0"/>
          </a:p>
          <a:p>
            <a:pPr marL="64008" indent="0">
              <a:buNone/>
            </a:pPr>
            <a:r>
              <a:rPr lang="es-MX" sz="2400" dirty="0"/>
              <a:t>Los filtros de captura son muy útiles para limitar los paquetes que captura cuando está en un</a:t>
            </a:r>
          </a:p>
          <a:p>
            <a:pPr marL="64008" indent="0">
              <a:buNone/>
            </a:pPr>
            <a:r>
              <a:rPr lang="es-MX" sz="2400" dirty="0"/>
              <a:t>red ocupada o se está centrando en un tipo específico de tráfico.</a:t>
            </a:r>
          </a:p>
          <a:p>
            <a:pPr marL="64008" indent="0">
              <a:buNone/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07587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dirty="0">
                <a:solidFill>
                  <a:schemeClr val="tx1"/>
                </a:solidFill>
                <a:effectLst/>
              </a:rPr>
              <a:t>Los filtros de captura predeterminados de </a:t>
            </a:r>
            <a:r>
              <a:rPr lang="es-MX" dirty="0" err="1">
                <a:solidFill>
                  <a:schemeClr val="tx1"/>
                </a:solidFill>
                <a:effectLst/>
              </a:rPr>
              <a:t>Wireshark</a:t>
            </a:r>
            <a:r>
              <a:rPr lang="es-MX" dirty="0">
                <a:solidFill>
                  <a:schemeClr val="tx1"/>
                </a:solidFill>
                <a:effectLst/>
              </a:rPr>
              <a:t> incluyen lo siguiente: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17576" y="1943512"/>
            <a:ext cx="9144000" cy="4886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343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solidFill>
                  <a:schemeClr val="tx1"/>
                </a:solidFill>
                <a:effectLst/>
              </a:rPr>
              <a:t>Aplicar un filtro de captura a una interfaz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30414" y="1556792"/>
            <a:ext cx="9113585" cy="551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05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7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286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10" name="Picture 395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35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18864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/>
              <a:t>Cuándo usar filtros de captura MAC en lugar de filtros de dirección IP</a:t>
            </a:r>
            <a:endParaRPr lang="es-MX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77"/>
          <a:stretch/>
        </p:blipFill>
        <p:spPr bwMode="auto">
          <a:xfrm>
            <a:off x="13941" y="678767"/>
            <a:ext cx="4932040" cy="278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3481863" y="3664081"/>
            <a:ext cx="5680850" cy="3193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1259632" y="4891708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/>
              <a:t>MAC</a:t>
            </a:r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4382685" y="3244334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/>
              <a:t>IP</a:t>
            </a:r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7164288" y="170080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/>
              <a:t>IP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850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260648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4000" b="1" dirty="0"/>
              <a:t>filtro de exclusión</a:t>
            </a:r>
            <a:endParaRPr lang="es-MX" sz="4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21" r="1"/>
          <a:stretch/>
        </p:blipFill>
        <p:spPr bwMode="auto">
          <a:xfrm>
            <a:off x="14659" y="989404"/>
            <a:ext cx="4989389" cy="2806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3405658" y="3795775"/>
            <a:ext cx="5738342" cy="30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971600" y="5142221"/>
            <a:ext cx="1218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/>
              <a:t>Exclusión</a:t>
            </a:r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5940152" y="2001256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normal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746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21" r="1"/>
          <a:stretch/>
        </p:blipFill>
        <p:spPr bwMode="auto">
          <a:xfrm>
            <a:off x="0" y="1700808"/>
            <a:ext cx="9144000" cy="5157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0" y="66417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/>
              <a:t>Capture el tráfico de una sola aplicación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417331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141</TotalTime>
  <Words>349</Words>
  <Application>Microsoft Office PowerPoint</Application>
  <PresentationFormat>Presentación en pantalla (4:3)</PresentationFormat>
  <Paragraphs>66</Paragraphs>
  <Slides>12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Brío</vt:lpstr>
      <vt:lpstr> INSTITUTO TECNOLÓGICO DE CANCÚN  INGENIERÍA EN SISTEMAS COMPUTACIONALES  FUNDAMENTOS DE TELECOMUNICACIONES  NOMBRE DEL ALUMNO: CHAN BURGOS JOSE REYES HORARIO LUNES A JUEVES 5:00 PM – 6:00 PM  PROFESOR ING. ISMAEL JIMENEZ SANCHEZ </vt:lpstr>
      <vt:lpstr>Crear y aplicar filtros de captura</vt:lpstr>
      <vt:lpstr>Los filtros de captura predeterminados de Wireshark incluyen lo siguiente:</vt:lpstr>
      <vt:lpstr>Aplicar un filtro de captura a una interfaz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TECNOLÓGICO DE CANCÚN  INGENIERÍA EN SISTEMAS COMPUTACIONALES  FUNDAMENTOS DE TELECOMUNICACIONES  NOMBRE DEL ALUMNO: CHAN BURGOS JOSE REYES HORARIO LUNES A JUEVES 5:00 PM – 6:00 PM  PROFESOR ING. ISMAEL JIMENEZ SANCHEZ</dc:title>
  <dc:creator>Usuario de Windows</dc:creator>
  <cp:lastModifiedBy>Usuario de Windows</cp:lastModifiedBy>
  <cp:revision>8</cp:revision>
  <dcterms:created xsi:type="dcterms:W3CDTF">2020-11-30T17:52:18Z</dcterms:created>
  <dcterms:modified xsi:type="dcterms:W3CDTF">2020-11-30T20:13:29Z</dcterms:modified>
</cp:coreProperties>
</file>