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f4489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f4489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2f44890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2f44890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2f44890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2f44890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f44890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f44890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jp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icrosoft.com/pt-br/sql-server/sql-server-downloads" TargetMode="External"/><Relationship Id="rId4" Type="http://schemas.openxmlformats.org/officeDocument/2006/relationships/hyperlink" Target="https://sqlitestudio.pl/" TargetMode="External"/><Relationship Id="rId5" Type="http://schemas.openxmlformats.org/officeDocument/2006/relationships/hyperlink" Target="https://www.oracle.com/br/database/technologies/appdev/xe.html" TargetMode="External"/><Relationship Id="rId6" Type="http://schemas.openxmlformats.org/officeDocument/2006/relationships/hyperlink" Target="https://dev.mysql.com/downloads/" TargetMode="External"/><Relationship Id="rId7" Type="http://schemas.openxmlformats.org/officeDocument/2006/relationships/hyperlink" Target="https://www.ibm.com/br-pt/analytics/db2/trials" TargetMode="External"/><Relationship Id="rId8" Type="http://schemas.openxmlformats.org/officeDocument/2006/relationships/hyperlink" Target="https://www.postgresq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rgbClr val="FAFBFD"/>
                </a:solidFill>
              </a:rPr>
              <a:t>SQL</a:t>
            </a:r>
            <a:endParaRPr sz="7300">
              <a:solidFill>
                <a:srgbClr val="FAFBF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8825" y="35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AFBFD"/>
                </a:solidFill>
              </a:rPr>
              <a:t>A Linguagem dos Bancos de Dados</a:t>
            </a:r>
            <a:endParaRPr>
              <a:solidFill>
                <a:srgbClr val="FAFBF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SQL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13" y="116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50">
                <a:solidFill>
                  <a:srgbClr val="093366"/>
                </a:solidFill>
                <a:highlight>
                  <a:srgbClr val="FAFBFD"/>
                </a:highlight>
              </a:rPr>
              <a:t>A </a:t>
            </a:r>
            <a:r>
              <a:rPr b="1" lang="pt-BR" sz="1950">
                <a:solidFill>
                  <a:srgbClr val="093366"/>
                </a:solidFill>
                <a:highlight>
                  <a:srgbClr val="FAFBFD"/>
                </a:highlight>
              </a:rPr>
              <a:t>linguagem SQL</a:t>
            </a:r>
            <a:r>
              <a:rPr lang="pt-BR" sz="1950">
                <a:solidFill>
                  <a:srgbClr val="093366"/>
                </a:solidFill>
                <a:highlight>
                  <a:srgbClr val="FAFBFD"/>
                </a:highlight>
              </a:rPr>
              <a:t>, Standard Query Language, em português “Linguagem de Consulta Estruturada", é usada para executar comandos em bancos de dados relacionais, ou seja, bancos de dados baseados em tabelas e seus relacionamentos.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719" y="2321925"/>
            <a:ext cx="2128826" cy="257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Divisões da Linguagem SQL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93366"/>
                </a:solidFill>
              </a:rPr>
              <a:t>DML</a:t>
            </a:r>
            <a:r>
              <a:rPr lang="pt-BR" sz="1400">
                <a:solidFill>
                  <a:srgbClr val="093366"/>
                </a:solidFill>
              </a:rPr>
              <a:t> – Data Manipulation Language: comandos que alteram informações nas tabelas, seja para inserir ou excluir dados (ex: select, delete e insert);</a:t>
            </a:r>
            <a:endParaRPr sz="1400">
              <a:solidFill>
                <a:srgbClr val="0933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93366"/>
                </a:solidFill>
              </a:rPr>
              <a:t>DDL</a:t>
            </a:r>
            <a:r>
              <a:rPr lang="pt-BR" sz="1400">
                <a:solidFill>
                  <a:srgbClr val="093366"/>
                </a:solidFill>
              </a:rPr>
              <a:t> – Data Definition Language: são comandos que modificam o banco de dados (ex: drop – apaga algum objeto e create – permite a criação de novos objetos);</a:t>
            </a:r>
            <a:endParaRPr sz="1400">
              <a:solidFill>
                <a:srgbClr val="0933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93366"/>
                </a:solidFill>
              </a:rPr>
              <a:t>DCL</a:t>
            </a:r>
            <a:r>
              <a:rPr lang="pt-BR" sz="1400">
                <a:solidFill>
                  <a:srgbClr val="093366"/>
                </a:solidFill>
              </a:rPr>
              <a:t> – Data Control Language: é o grupo responsável pelas permissões, restrições ou bloqueios (ex: grant – permite o acesso e/ou modificações no banco de dados);</a:t>
            </a:r>
            <a:endParaRPr sz="1400">
              <a:solidFill>
                <a:srgbClr val="0933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93366"/>
                </a:solidFill>
              </a:rPr>
              <a:t>DTL</a:t>
            </a:r>
            <a:r>
              <a:rPr lang="pt-BR" sz="1400">
                <a:solidFill>
                  <a:srgbClr val="093366"/>
                </a:solidFill>
              </a:rPr>
              <a:t> – Linguagem de Transição de Dados: é responsável por salvar as alterações feitas pelos usuários (ex: commit – autoriza que as alterações sejam salvas).</a:t>
            </a:r>
            <a:endParaRPr sz="1400">
              <a:solidFill>
                <a:srgbClr val="0933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SGDB´s do mercado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21" y="1321046"/>
            <a:ext cx="1483025" cy="14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881" y="1063613"/>
            <a:ext cx="3542420" cy="1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563" y="9412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600" y="3025863"/>
            <a:ext cx="2500804" cy="14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925" y="3107400"/>
            <a:ext cx="2619375" cy="123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5237" y="2684263"/>
            <a:ext cx="1858712" cy="185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para download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Server: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https://www.microsoft.com/pt-br/sql-server/sql-server-downloads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SQLite 3: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https://sqlitestudio.pl/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Oracle DB: 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https://www.oracle.com/br/database/technologies/appdev/xe.html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MySQL: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https://dev.mysql.com/downloads/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IBM DB2: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https://www.ibm.com/br-pt/analytics/db2/trials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PostgreSQL: </a:t>
            </a:r>
            <a:r>
              <a:rPr lang="pt-BR" u="sng">
                <a:solidFill>
                  <a:schemeClr val="hlink"/>
                </a:solidFill>
                <a:hlinkClick r:id="rId8"/>
              </a:rPr>
              <a:t>https://www.postgresql.org/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