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7" r:id="rId4"/>
    <p:sldId id="257" r:id="rId5"/>
    <p:sldId id="269" r:id="rId6"/>
    <p:sldId id="270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er\OneDrive\Escritorio\Data\Laboratorios\Proyecto\Result_datos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er\OneDrive\Escritorio\Data\Laboratorios\Proyecto\Result_datos\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er\OneDrive\Escritorio\Data\Laboratorios\Proyecto\Result_datos\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er\OneDrive\Escritorio\Data\Laboratorios\Proyecto\Result_datos\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er\OneDrive\Escritorio\Data\Laboratorios\Proyecto\Result_datos\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er\OneDrive\Escritorio\Data\Laboratorios\Proyecto\Result_datos\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400" b="1" i="0" u="none" strike="noStrike" baseline="0" dirty="0" smtClean="0">
                <a:effectLst/>
              </a:rPr>
              <a:t>Técnicos y profesionales científicos e intelectuales de la salud y la enseñanza</a:t>
            </a:r>
            <a:r>
              <a:rPr lang="es-ES" sz="1400" b="0" i="0" u="none" strike="noStrike" baseline="0" dirty="0" smtClean="0"/>
              <a:t> </a:t>
            </a:r>
            <a:endParaRPr lang="es-E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Hoja2!$A$1:$A$4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Hoja2!$B$1:$B$4</c:f>
              <c:numCache>
                <c:formatCode>General</c:formatCode>
                <c:ptCount val="4"/>
                <c:pt idx="0">
                  <c:v>4558.8600000000033</c:v>
                </c:pt>
                <c:pt idx="1">
                  <c:v>5073.5700000000015</c:v>
                </c:pt>
                <c:pt idx="2">
                  <c:v>7573.5899999999929</c:v>
                </c:pt>
                <c:pt idx="3">
                  <c:v>6838.2899999999954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01-4274-9304-35D6E70302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3334512"/>
        <c:axId val="403331560"/>
      </c:barChart>
      <c:catAx>
        <c:axId val="40333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03331560"/>
        <c:crosses val="autoZero"/>
        <c:auto val="1"/>
        <c:lblAlgn val="ctr"/>
        <c:lblOffset val="100"/>
        <c:noMultiLvlLbl val="0"/>
      </c:catAx>
      <c:valAx>
        <c:axId val="403331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03334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400" b="1" i="0" u="none" strike="noStrike" baseline="0" dirty="0" smtClean="0">
                <a:effectLst/>
              </a:rPr>
              <a:t>Empleados de oficina que no atienden al público</a:t>
            </a:r>
            <a:r>
              <a:rPr lang="es-ES" sz="1400" b="0" i="0" u="none" strike="noStrike" baseline="0" dirty="0" smtClean="0"/>
              <a:t> </a:t>
            </a:r>
            <a:endParaRPr lang="es-E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Hoja2!$A$7:$A$10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Hoja2!$B$7:$B$10</c:f>
              <c:numCache>
                <c:formatCode>General</c:formatCode>
                <c:ptCount val="4"/>
                <c:pt idx="0">
                  <c:v>5808.869999999999</c:v>
                </c:pt>
                <c:pt idx="1">
                  <c:v>5147.1000000000013</c:v>
                </c:pt>
                <c:pt idx="2">
                  <c:v>7647.1199999999926</c:v>
                </c:pt>
                <c:pt idx="3">
                  <c:v>9191.25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F3-4EA4-94D2-3C4A317DB5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1564712"/>
        <c:axId val="411561760"/>
      </c:barChart>
      <c:catAx>
        <c:axId val="411564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11561760"/>
        <c:crosses val="autoZero"/>
        <c:auto val="1"/>
        <c:lblAlgn val="ctr"/>
        <c:lblOffset val="100"/>
        <c:noMultiLvlLbl val="0"/>
      </c:catAx>
      <c:valAx>
        <c:axId val="411561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11564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400" b="1" i="0" u="none" strike="noStrike" baseline="0" dirty="0" smtClean="0">
                <a:effectLst/>
              </a:rPr>
              <a:t>Trabajadores de los servicios de salud y el cuidado de personas</a:t>
            </a:r>
            <a:r>
              <a:rPr lang="es-ES" sz="1400" b="0" i="0" u="none" strike="noStrike" baseline="0" dirty="0" smtClean="0"/>
              <a:t> </a:t>
            </a:r>
            <a:endParaRPr lang="es-E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Hoja2!$A$13:$A$16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Hoja2!$B$13:$B$16</c:f>
              <c:numCache>
                <c:formatCode>General</c:formatCode>
                <c:ptCount val="4"/>
                <c:pt idx="0">
                  <c:v>1911.7799999999995</c:v>
                </c:pt>
                <c:pt idx="1">
                  <c:v>1397.0699999999997</c:v>
                </c:pt>
                <c:pt idx="2">
                  <c:v>3161.7900000000027</c:v>
                </c:pt>
                <c:pt idx="3">
                  <c:v>3161.7900000000027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E0-49AA-8153-C4FCE15034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8429024"/>
        <c:axId val="268429352"/>
      </c:barChart>
      <c:catAx>
        <c:axId val="268429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68429352"/>
        <c:crosses val="autoZero"/>
        <c:auto val="1"/>
        <c:lblAlgn val="ctr"/>
        <c:lblOffset val="100"/>
        <c:noMultiLvlLbl val="0"/>
      </c:catAx>
      <c:valAx>
        <c:axId val="268429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68429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400" b="1" i="0" u="none" strike="noStrike" baseline="0" dirty="0" smtClean="0">
                <a:effectLst/>
              </a:rPr>
              <a:t>Empleados de oficina que atienden al público</a:t>
            </a:r>
            <a:r>
              <a:rPr lang="es-ES" sz="1400" b="0" i="0" u="none" strike="noStrike" baseline="0" dirty="0" smtClean="0"/>
              <a:t> </a:t>
            </a:r>
            <a:endParaRPr lang="es-E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Hoja2!$A$18:$A$21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Hoja2!$B$18:$B$21</c:f>
              <c:numCache>
                <c:formatCode>General</c:formatCode>
                <c:ptCount val="4"/>
                <c:pt idx="0">
                  <c:v>4117.6800000000048</c:v>
                </c:pt>
                <c:pt idx="1">
                  <c:v>3529.4400000000037</c:v>
                </c:pt>
                <c:pt idx="2">
                  <c:v>5514.75</c:v>
                </c:pt>
                <c:pt idx="3">
                  <c:v>5882.3999999999987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EC-4C5F-B1C2-3021C32D95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3821472"/>
        <c:axId val="413822128"/>
      </c:barChart>
      <c:catAx>
        <c:axId val="413821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13822128"/>
        <c:crosses val="autoZero"/>
        <c:auto val="1"/>
        <c:lblAlgn val="ctr"/>
        <c:lblOffset val="100"/>
        <c:noMultiLvlLbl val="0"/>
      </c:catAx>
      <c:valAx>
        <c:axId val="413822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13821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400" b="1" i="0" u="none" strike="noStrike" baseline="0" dirty="0" smtClean="0">
                <a:effectLst/>
              </a:rPr>
              <a:t>Otros técnicos y profesionales científicos e intelectuales</a:t>
            </a:r>
            <a:r>
              <a:rPr lang="es-ES" sz="1400" b="0" i="0" u="none" strike="noStrike" baseline="0" dirty="0" smtClean="0"/>
              <a:t> </a:t>
            </a:r>
            <a:endParaRPr lang="es-E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Hoja2!$A$23:$A$26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Hoja2!$B$23:$B$26</c:f>
              <c:numCache>
                <c:formatCode>General</c:formatCode>
                <c:ptCount val="4"/>
                <c:pt idx="0">
                  <c:v>882.35999999999979</c:v>
                </c:pt>
                <c:pt idx="1">
                  <c:v>1544.1299999999997</c:v>
                </c:pt>
                <c:pt idx="2">
                  <c:v>1985.3099999999995</c:v>
                </c:pt>
                <c:pt idx="3">
                  <c:v>1691.1899999999996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0-4CAD-940B-DDCB172608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7222256"/>
        <c:axId val="407217008"/>
      </c:barChart>
      <c:catAx>
        <c:axId val="407222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07217008"/>
        <c:crosses val="autoZero"/>
        <c:auto val="1"/>
        <c:lblAlgn val="ctr"/>
        <c:lblOffset val="100"/>
        <c:noMultiLvlLbl val="0"/>
      </c:catAx>
      <c:valAx>
        <c:axId val="40721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07222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400" b="1" i="0" u="none" strike="noStrike" baseline="0" dirty="0" smtClean="0">
                <a:effectLst/>
              </a:rPr>
              <a:t>Directores y gerentes</a:t>
            </a:r>
            <a:r>
              <a:rPr lang="es-ES" sz="1400" b="0" i="0" u="none" strike="noStrike" baseline="0" dirty="0" smtClean="0"/>
              <a:t> </a:t>
            </a:r>
            <a:endParaRPr lang="es-E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Hoja2!$M$9:$M$12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Hoja2!$N$9:$N$12</c:f>
              <c:numCache>
                <c:formatCode>General</c:formatCode>
                <c:ptCount val="4"/>
                <c:pt idx="0">
                  <c:v>3970.6200000000049</c:v>
                </c:pt>
                <c:pt idx="1">
                  <c:v>3897.0900000000047</c:v>
                </c:pt>
                <c:pt idx="2">
                  <c:v>6617.6999999999962</c:v>
                </c:pt>
                <c:pt idx="3">
                  <c:v>6985.3499999999949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A6-46D7-B88E-FECB0891E8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5134008"/>
        <c:axId val="485130400"/>
      </c:barChart>
      <c:catAx>
        <c:axId val="485134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85130400"/>
        <c:crosses val="autoZero"/>
        <c:auto val="1"/>
        <c:lblAlgn val="ctr"/>
        <c:lblOffset val="100"/>
        <c:noMultiLvlLbl val="0"/>
      </c:catAx>
      <c:valAx>
        <c:axId val="485130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85134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EA3-4E3E-4789-AAC6-4BFD06012D50}" type="datetimeFigureOut">
              <a:rPr lang="es-ES" smtClean="0"/>
              <a:t>04/09/2022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198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EA3-4E3E-4789-AAC6-4BFD06012D50}" type="datetimeFigureOut">
              <a:rPr lang="es-ES" smtClean="0"/>
              <a:t>04/09/2022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324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EA3-4E3E-4789-AAC6-4BFD06012D50}" type="datetimeFigureOut">
              <a:rPr lang="es-ES" smtClean="0"/>
              <a:t>04/09/2022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20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EA3-4E3E-4789-AAC6-4BFD06012D50}" type="datetimeFigureOut">
              <a:rPr lang="es-ES" smtClean="0"/>
              <a:t>04/09/2022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504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EA3-4E3E-4789-AAC6-4BFD06012D50}" type="datetimeFigureOut">
              <a:rPr lang="es-ES" smtClean="0"/>
              <a:t>04/09/2022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2712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EA3-4E3E-4789-AAC6-4BFD06012D50}" type="datetimeFigureOut">
              <a:rPr lang="es-ES" smtClean="0"/>
              <a:t>04/09/2022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5633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EA3-4E3E-4789-AAC6-4BFD06012D50}" type="datetimeFigureOut">
              <a:rPr lang="es-ES" smtClean="0"/>
              <a:t>04/09/2022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9082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EA3-4E3E-4789-AAC6-4BFD06012D50}" type="datetimeFigureOut">
              <a:rPr lang="es-ES" smtClean="0"/>
              <a:t>04/09/2022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20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EA3-4E3E-4789-AAC6-4BFD06012D50}" type="datetimeFigureOut">
              <a:rPr lang="es-ES" smtClean="0"/>
              <a:t>04/09/2022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258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EA3-4E3E-4789-AAC6-4BFD06012D50}" type="datetimeFigureOut">
              <a:rPr lang="es-ES" smtClean="0"/>
              <a:t>04/09/2022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57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EA3-4E3E-4789-AAC6-4BFD06012D50}" type="datetimeFigureOut">
              <a:rPr lang="es-ES" smtClean="0"/>
              <a:t>04/09/2022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152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EA3-4E3E-4789-AAC6-4BFD06012D50}" type="datetimeFigureOut">
              <a:rPr lang="es-ES" smtClean="0"/>
              <a:t>04/09/2022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391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EA3-4E3E-4789-AAC6-4BFD06012D50}" type="datetimeFigureOut">
              <a:rPr lang="es-ES" smtClean="0"/>
              <a:t>04/09/2022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351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EA3-4E3E-4789-AAC6-4BFD06012D50}" type="datetimeFigureOut">
              <a:rPr lang="es-ES" smtClean="0"/>
              <a:t>04/09/2022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69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EA3-4E3E-4789-AAC6-4BFD06012D50}" type="datetimeFigureOut">
              <a:rPr lang="es-ES" smtClean="0"/>
              <a:t>04/09/2022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226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EA3-4E3E-4789-AAC6-4BFD06012D50}" type="datetimeFigureOut">
              <a:rPr lang="es-ES" smtClean="0"/>
              <a:t>04/09/2022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615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FFEA3-4E3E-4789-AAC6-4BFD06012D50}" type="datetimeFigureOut">
              <a:rPr lang="es-ES" smtClean="0"/>
              <a:t>04/09/2022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274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969" y="3674097"/>
            <a:ext cx="10070985" cy="1482365"/>
          </a:xfrm>
        </p:spPr>
        <p:txBody>
          <a:bodyPr/>
          <a:lstStyle/>
          <a:p>
            <a:r>
              <a:rPr lang="es-ES" dirty="0" smtClean="0"/>
              <a:t>Análisis de trabajadores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580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28469" y="247038"/>
            <a:ext cx="8911687" cy="1280890"/>
          </a:xfrm>
        </p:spPr>
        <p:txBody>
          <a:bodyPr>
            <a:normAutofit/>
          </a:bodyPr>
          <a:lstStyle/>
          <a:p>
            <a:r>
              <a:rPr lang="es-ES" sz="2400" dirty="0"/>
              <a:t>Objetivo: </a:t>
            </a:r>
            <a:r>
              <a:rPr lang="es-ES" sz="1800" dirty="0"/>
              <a:t>Analizar la satisfacción, clima laboral y retribución anual de una plantilla de trabajadores. Para ello partimos de una base de datos que contiene la siguiente información: </a:t>
            </a:r>
            <a:br>
              <a:rPr lang="es-ES" sz="1800" dirty="0"/>
            </a:br>
            <a:endParaRPr lang="es-ES" sz="1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0644" y="1404594"/>
            <a:ext cx="4477732" cy="5674936"/>
          </a:xfrm>
        </p:spPr>
        <p:txBody>
          <a:bodyPr>
            <a:normAutofit/>
          </a:bodyPr>
          <a:lstStyle/>
          <a:p>
            <a:pPr lvl="2"/>
            <a:r>
              <a:rPr lang="es-ES" sz="1200" dirty="0" err="1" smtClean="0"/>
              <a:t>Age</a:t>
            </a:r>
            <a:r>
              <a:rPr lang="es-ES" sz="1200" dirty="0" smtClean="0"/>
              <a:t>.</a:t>
            </a:r>
          </a:p>
          <a:p>
            <a:pPr lvl="2"/>
            <a:r>
              <a:rPr lang="es-ES" sz="1200" dirty="0" err="1" smtClean="0"/>
              <a:t>Attrition</a:t>
            </a:r>
            <a:endParaRPr lang="es-ES" sz="1200" dirty="0" smtClean="0"/>
          </a:p>
          <a:p>
            <a:pPr lvl="2"/>
            <a:r>
              <a:rPr lang="es-ES" sz="1200" dirty="0" err="1" smtClean="0"/>
              <a:t>BusinessTravel</a:t>
            </a:r>
            <a:endParaRPr lang="es-ES" sz="1200" dirty="0"/>
          </a:p>
          <a:p>
            <a:pPr lvl="2"/>
            <a:r>
              <a:rPr lang="es-ES" sz="1200" dirty="0" smtClean="0"/>
              <a:t>'</a:t>
            </a:r>
            <a:r>
              <a:rPr lang="es-ES" sz="1200" dirty="0" err="1" smtClean="0"/>
              <a:t>Department</a:t>
            </a:r>
            <a:endParaRPr lang="es-ES" sz="1200" dirty="0" smtClean="0"/>
          </a:p>
          <a:p>
            <a:pPr lvl="2"/>
            <a:r>
              <a:rPr lang="es-ES" sz="1200" dirty="0" err="1" smtClean="0"/>
              <a:t>DistanceFromHome</a:t>
            </a:r>
            <a:endParaRPr lang="es-ES" sz="1200" dirty="0" smtClean="0"/>
          </a:p>
          <a:p>
            <a:pPr lvl="2"/>
            <a:r>
              <a:rPr lang="es-ES" sz="1200" dirty="0" err="1" smtClean="0"/>
              <a:t>Education</a:t>
            </a:r>
            <a:endParaRPr lang="es-ES" sz="1200" dirty="0" smtClean="0"/>
          </a:p>
          <a:p>
            <a:pPr lvl="2"/>
            <a:r>
              <a:rPr lang="es-ES" sz="1200" dirty="0" err="1" smtClean="0"/>
              <a:t>EducationField</a:t>
            </a:r>
            <a:endParaRPr lang="es-ES" sz="1200" dirty="0" smtClean="0"/>
          </a:p>
          <a:p>
            <a:pPr lvl="2"/>
            <a:r>
              <a:rPr lang="es-ES" sz="1200" dirty="0" err="1" smtClean="0"/>
              <a:t>EmployeeNumber</a:t>
            </a:r>
            <a:endParaRPr lang="es-ES" sz="1200" dirty="0"/>
          </a:p>
          <a:p>
            <a:pPr lvl="2"/>
            <a:r>
              <a:rPr lang="es-ES" sz="1200" dirty="0" err="1" smtClean="0"/>
              <a:t>EnvironmentSatisfaction</a:t>
            </a:r>
            <a:endParaRPr lang="es-ES" sz="1200" dirty="0" smtClean="0"/>
          </a:p>
          <a:p>
            <a:pPr lvl="2"/>
            <a:r>
              <a:rPr lang="es-ES" sz="1200" dirty="0" err="1" smtClean="0"/>
              <a:t>Gender</a:t>
            </a:r>
            <a:endParaRPr lang="es-ES" sz="1200" dirty="0" smtClean="0"/>
          </a:p>
          <a:p>
            <a:pPr lvl="2"/>
            <a:r>
              <a:rPr lang="es-ES" sz="1200" dirty="0" err="1" smtClean="0"/>
              <a:t>JobInvolvement</a:t>
            </a:r>
            <a:endParaRPr lang="es-ES" sz="1200" dirty="0" smtClean="0"/>
          </a:p>
          <a:p>
            <a:pPr lvl="2"/>
            <a:r>
              <a:rPr lang="es-ES" sz="1200" dirty="0" err="1" smtClean="0"/>
              <a:t>JobLevel</a:t>
            </a:r>
            <a:endParaRPr lang="es-ES" sz="1200" dirty="0"/>
          </a:p>
          <a:p>
            <a:pPr lvl="2"/>
            <a:r>
              <a:rPr lang="es-ES" sz="1200" dirty="0"/>
              <a:t> </a:t>
            </a:r>
            <a:r>
              <a:rPr lang="es-ES" sz="1200" dirty="0" err="1" smtClean="0"/>
              <a:t>JobRole</a:t>
            </a:r>
            <a:endParaRPr lang="es-ES" sz="1200" dirty="0" smtClean="0"/>
          </a:p>
          <a:p>
            <a:pPr lvl="2"/>
            <a:r>
              <a:rPr lang="es-ES" sz="1200" dirty="0" err="1" smtClean="0"/>
              <a:t>JobSatisfaction</a:t>
            </a:r>
            <a:endParaRPr lang="es-ES" sz="1200" dirty="0" smtClean="0"/>
          </a:p>
          <a:p>
            <a:pPr lvl="2"/>
            <a:r>
              <a:rPr lang="es-ES" sz="1200" dirty="0" err="1" smtClean="0"/>
              <a:t>MaritalStatus</a:t>
            </a:r>
            <a:endParaRPr lang="es-ES" sz="1200" dirty="0" smtClean="0"/>
          </a:p>
          <a:p>
            <a:pPr lvl="2"/>
            <a:r>
              <a:rPr lang="es-ES" sz="1200" dirty="0" err="1" smtClean="0"/>
              <a:t>MonthlyIncome</a:t>
            </a:r>
            <a:endParaRPr lang="es-ES" sz="1200" dirty="0"/>
          </a:p>
          <a:p>
            <a:pPr lvl="1"/>
            <a:endParaRPr lang="es-ES" dirty="0"/>
          </a:p>
        </p:txBody>
      </p:sp>
      <p:sp>
        <p:nvSpPr>
          <p:cNvPr id="4" name="AutoShape 2" descr="Analítica predictiva análisis de datos big data inteligencia artificial,  objetivo, texto, datos png | PNGEg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1600" y1="22277" x2="11600" y2="22277"/>
                        <a14:foregroundMark x1="16400" y1="18812" x2="16400" y2="18812"/>
                        <a14:foregroundMark x1="34400" y1="30198" x2="34400" y2="30198"/>
                        <a14:foregroundMark x1="60800" y1="35644" x2="60800" y2="35644"/>
                        <a14:foregroundMark x1="38000" y1="45545" x2="38000" y2="45545"/>
                      </a14:backgroundRemoval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8791" y="4672848"/>
            <a:ext cx="2381250" cy="192405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748798" y="1356520"/>
            <a:ext cx="4298623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lvl="2" indent="-228600" defTabSz="4572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s-E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NumCompaniesWorked</a:t>
            </a:r>
            <a:endParaRPr lang="es-E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143000" lvl="2" indent="-228600" defTabSz="4572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s-E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OverTime</a:t>
            </a:r>
            <a:endParaRPr lang="es-E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143000" lvl="2" indent="-228600" defTabSz="4572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s-E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PercentSalaryHike</a:t>
            </a:r>
            <a:endParaRPr lang="es-E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143000" lvl="2" indent="-228600" defTabSz="4572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s-E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PerformanceRating</a:t>
            </a:r>
            <a:endParaRPr lang="es-E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143000" lvl="2" indent="-228600" defTabSz="4572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s-E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RelationshipSatisfaction</a:t>
            </a:r>
            <a:endParaRPr lang="es-ES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143000" lvl="2" indent="-228600" defTabSz="4572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s-E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StockOptionLevel</a:t>
            </a:r>
            <a:endParaRPr lang="es-E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143000" lvl="2" indent="-228600" defTabSz="4572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s-E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s-E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TotalWorkingYears</a:t>
            </a:r>
            <a:endParaRPr lang="es-E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143000" lvl="2" indent="-228600" defTabSz="4572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s-E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'</a:t>
            </a:r>
            <a:r>
              <a:rPr lang="es-E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TrainingTimesLastYear</a:t>
            </a:r>
            <a:r>
              <a:rPr lang="es-E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</a:p>
          <a:p>
            <a:pPr marL="1143000" lvl="2" indent="-228600" defTabSz="4572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s-E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WorkLifeBalance</a:t>
            </a:r>
            <a:r>
              <a:rPr lang="es-E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'</a:t>
            </a:r>
            <a:endParaRPr lang="es-E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143000" lvl="2" indent="-228600" defTabSz="4572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s-E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s-E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YearsAtCompany</a:t>
            </a:r>
            <a:endParaRPr lang="es-E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143000" lvl="2" indent="-228600" defTabSz="4572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s-E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'</a:t>
            </a:r>
            <a:r>
              <a:rPr lang="es-E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YearsInCurrentRole</a:t>
            </a:r>
            <a:endParaRPr lang="es-ES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143000" lvl="2" indent="-228600" defTabSz="4572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s-E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YearsSinceLastPromotion</a:t>
            </a:r>
            <a:r>
              <a:rPr lang="es-E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endParaRPr lang="es-E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143000" lvl="2" indent="-228600" defTabSz="4572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s-E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YearsWithCurrManager</a:t>
            </a:r>
            <a:endParaRPr lang="es-E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143000" lvl="2" indent="-228600" defTabSz="4572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s-E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idcategory</a:t>
            </a:r>
            <a:endParaRPr lang="es-E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143000" lvl="2" indent="-228600" defTabSz="4572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s-E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Change</a:t>
            </a:r>
            <a:endParaRPr lang="es-E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143000" lvl="2" indent="-228600" defTabSz="4572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s-E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Euro</a:t>
            </a:r>
          </a:p>
        </p:txBody>
      </p:sp>
    </p:spTree>
    <p:extLst>
      <p:ext uri="{BB962C8B-B14F-4D97-AF65-F5344CB8AC3E}">
        <p14:creationId xmlns:p14="http://schemas.microsoft.com/office/powerpoint/2010/main" val="411723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2219" y="642963"/>
            <a:ext cx="9599075" cy="1280890"/>
          </a:xfrm>
        </p:spPr>
        <p:txBody>
          <a:bodyPr/>
          <a:lstStyle/>
          <a:p>
            <a:r>
              <a:rPr lang="es-ES" dirty="0" smtClean="0"/>
              <a:t>Satisfacción laboral por departamento: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32875" y="1706250"/>
            <a:ext cx="10397764" cy="2017337"/>
          </a:xfrm>
        </p:spPr>
        <p:txBody>
          <a:bodyPr/>
          <a:lstStyle/>
          <a:p>
            <a:r>
              <a:rPr lang="es-ES" dirty="0" smtClean="0"/>
              <a:t>El </a:t>
            </a:r>
            <a:r>
              <a:rPr lang="es-ES" sz="2000" b="1" dirty="0"/>
              <a:t>80% </a:t>
            </a:r>
            <a:r>
              <a:rPr lang="es-ES" dirty="0" smtClean="0"/>
              <a:t>de los trabajadores del departamento de </a:t>
            </a:r>
            <a:r>
              <a:rPr lang="es-ES" sz="2000" b="1" dirty="0"/>
              <a:t>RRHH</a:t>
            </a:r>
            <a:r>
              <a:rPr lang="es-ES" dirty="0" smtClean="0"/>
              <a:t> está satisfecho en su trabajo. </a:t>
            </a:r>
          </a:p>
          <a:p>
            <a:r>
              <a:rPr lang="es-ES" dirty="0" smtClean="0"/>
              <a:t>El </a:t>
            </a:r>
            <a:r>
              <a:rPr lang="es-ES" sz="2000" b="1" dirty="0"/>
              <a:t>86,1% </a:t>
            </a:r>
            <a:r>
              <a:rPr lang="es-ES" dirty="0" smtClean="0"/>
              <a:t>del departamento de </a:t>
            </a:r>
            <a:r>
              <a:rPr lang="es-ES" sz="2000" b="1" dirty="0" smtClean="0"/>
              <a:t>I</a:t>
            </a:r>
            <a:r>
              <a:rPr lang="es-ES" sz="2000" b="1" dirty="0" smtClean="0"/>
              <a:t>nvestigación </a:t>
            </a:r>
            <a:r>
              <a:rPr lang="es-ES" sz="2000" b="1" dirty="0"/>
              <a:t>y </a:t>
            </a:r>
            <a:r>
              <a:rPr lang="es-ES" sz="2000" b="1" dirty="0" smtClean="0"/>
              <a:t>Desarrollo </a:t>
            </a:r>
            <a:r>
              <a:rPr lang="es-ES" dirty="0" smtClean="0"/>
              <a:t>está satisfecho.</a:t>
            </a:r>
          </a:p>
          <a:p>
            <a:r>
              <a:rPr lang="es-ES" dirty="0" smtClean="0"/>
              <a:t>El </a:t>
            </a:r>
            <a:r>
              <a:rPr lang="es-ES" sz="2000" b="1" dirty="0" smtClean="0"/>
              <a:t>79,3% </a:t>
            </a:r>
            <a:r>
              <a:rPr lang="es-ES" dirty="0" smtClean="0"/>
              <a:t>de trabajadores del departamento de </a:t>
            </a:r>
            <a:r>
              <a:rPr lang="es-ES" sz="2000" b="1" dirty="0"/>
              <a:t>Ventas</a:t>
            </a:r>
            <a:r>
              <a:rPr lang="es-ES" dirty="0" smtClean="0"/>
              <a:t> está satisfecho.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043" y="4080648"/>
            <a:ext cx="4121362" cy="232421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551" y="4158675"/>
            <a:ext cx="4131422" cy="232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0880" y="581942"/>
            <a:ext cx="10515600" cy="813226"/>
          </a:xfrm>
        </p:spPr>
        <p:txBody>
          <a:bodyPr/>
          <a:lstStyle/>
          <a:p>
            <a:r>
              <a:rPr lang="es-ES" dirty="0" smtClean="0"/>
              <a:t>Satisfacción por categoría:</a:t>
            </a:r>
            <a:endParaRPr lang="es-ES" dirty="0"/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9745133"/>
              </p:ext>
            </p:extLst>
          </p:nvPr>
        </p:nvGraphicFramePr>
        <p:xfrm>
          <a:off x="708582" y="13951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2307961"/>
              </p:ext>
            </p:extLst>
          </p:nvPr>
        </p:nvGraphicFramePr>
        <p:xfrm>
          <a:off x="6312030" y="133170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6968232"/>
              </p:ext>
            </p:extLst>
          </p:nvPr>
        </p:nvGraphicFramePr>
        <p:xfrm>
          <a:off x="3621464" y="411074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1490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2076357"/>
              </p:ext>
            </p:extLst>
          </p:nvPr>
        </p:nvGraphicFramePr>
        <p:xfrm>
          <a:off x="1368457" y="112414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971365"/>
              </p:ext>
            </p:extLst>
          </p:nvPr>
        </p:nvGraphicFramePr>
        <p:xfrm>
          <a:off x="6920846" y="112414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2083034"/>
              </p:ext>
            </p:extLst>
          </p:nvPr>
        </p:nvGraphicFramePr>
        <p:xfrm>
          <a:off x="3654457" y="402760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67044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Ingreso Medio 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12560" y="3281680"/>
            <a:ext cx="5418772" cy="1635760"/>
          </a:xfrm>
        </p:spPr>
        <p:txBody>
          <a:bodyPr/>
          <a:lstStyle/>
          <a:p>
            <a:r>
              <a:rPr lang="es-ES" dirty="0" smtClean="0"/>
              <a:t>Este dato no es real, puesto que estoy comparando el salario medio de España con el salario medio de India, transformado a Euro. 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422" y="1923217"/>
            <a:ext cx="4781796" cy="39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4751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233</TotalTime>
  <Words>198</Words>
  <Application>Microsoft Office PowerPoint</Application>
  <PresentationFormat>Panorámica</PresentationFormat>
  <Paragraphs>47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Espiral</vt:lpstr>
      <vt:lpstr>Análisis de trabajadores </vt:lpstr>
      <vt:lpstr>Objetivo: Analizar la satisfacción, clima laboral y retribución anual de una plantilla de trabajadores. Para ello partimos de una base de datos que contiene la siguiente información:  </vt:lpstr>
      <vt:lpstr>Satisfacción laboral por departamento:</vt:lpstr>
      <vt:lpstr>Satisfacción por categoría:</vt:lpstr>
      <vt:lpstr>Presentación de PowerPoint</vt:lpstr>
      <vt:lpstr>Ingreso Medio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María Rojas Govantes</dc:creator>
  <cp:lastModifiedBy>José María Rojas Govantes</cp:lastModifiedBy>
  <cp:revision>25</cp:revision>
  <dcterms:created xsi:type="dcterms:W3CDTF">2022-08-21T14:39:54Z</dcterms:created>
  <dcterms:modified xsi:type="dcterms:W3CDTF">2022-09-04T15:32:40Z</dcterms:modified>
</cp:coreProperties>
</file>