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A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3ede412a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3ede412a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52e47cd5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52e47cd5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52e47cd5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52e47cd5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383506"/>
            <a:ext cx="5327650" cy="563166"/>
          </a:xfrm>
        </p:spPr>
        <p:txBody>
          <a:bodyPr/>
          <a:lstStyle>
            <a:lvl1pPr>
              <a:defRPr sz="2100" b="1"/>
            </a:lvl1pPr>
          </a:lstStyle>
          <a:p>
            <a:pPr lvl="0"/>
            <a:r>
              <a:rPr lang="hu-HU" noProof="0"/>
              <a:t>Mintacím szerkesztése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924050"/>
            <a:ext cx="5327650" cy="377429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hu-HU" noProof="0"/>
              <a:t>Kattintson ide az alcím mintájának szerkesztéséhez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718115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6181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454651" y="86916"/>
            <a:ext cx="1636713" cy="426600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9750" y="86916"/>
            <a:ext cx="4762500" cy="426600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8492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496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6774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2364095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751" y="681037"/>
            <a:ext cx="3198813" cy="36718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90963" y="681037"/>
            <a:ext cx="3200400" cy="36718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8460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9527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6349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5917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7567136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hu-HU" noProof="0"/>
              <a:t>Kép beszúrásához kattintson az ikonra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222353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9" y="86916"/>
            <a:ext cx="604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1" y="681037"/>
            <a:ext cx="6551613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25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100">
          <a:solidFill>
            <a:schemeClr val="bg2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chemeClr val="bg2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bg2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93729"/>
            <a:ext cx="5327650" cy="10865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70C0"/>
                </a:solidFill>
              </a:rPr>
              <a:t>Accidents </a:t>
            </a:r>
            <a:r>
              <a:rPr lang="hu-HU" sz="2800" dirty="0">
                <a:solidFill>
                  <a:srgbClr val="0070C0"/>
                </a:solidFill>
              </a:rPr>
              <a:t>database analysis</a:t>
            </a:r>
            <a:br>
              <a:rPr lang="hu-HU" sz="3600" dirty="0">
                <a:solidFill>
                  <a:srgbClr val="0070C0"/>
                </a:solidFill>
              </a:rPr>
            </a:br>
            <a:r>
              <a:rPr lang="hu-HU" sz="2400" dirty="0">
                <a:solidFill>
                  <a:srgbClr val="0070C0"/>
                </a:solidFill>
              </a:rPr>
              <a:t>facts and curiosities</a:t>
            </a:r>
            <a:endParaRPr sz="3600" dirty="0">
              <a:solidFill>
                <a:srgbClr val="0070C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78094" y="2016414"/>
            <a:ext cx="3829696" cy="1005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0" dirty="0" err="1"/>
              <a:t>teamwork</a:t>
            </a:r>
            <a:br>
              <a:rPr lang="hu-HU" sz="2000" b="0" dirty="0"/>
            </a:br>
            <a:r>
              <a:rPr lang="en" sz="2000" b="0" i="1" dirty="0"/>
              <a:t>József Orbán</a:t>
            </a:r>
            <a:r>
              <a:rPr lang="hu-HU" sz="2000" b="0" dirty="0"/>
              <a:t>, </a:t>
            </a:r>
            <a:r>
              <a:rPr lang="en" sz="2000" b="0" dirty="0"/>
              <a:t>Brigi</a:t>
            </a:r>
            <a:r>
              <a:rPr lang="hu-HU" sz="2000" b="0" dirty="0"/>
              <a:t> </a:t>
            </a:r>
            <a:r>
              <a:rPr lang="en" sz="2000" b="0" dirty="0"/>
              <a:t>Szabó, Gyula Aranyos</a:t>
            </a:r>
            <a:endParaRPr sz="2000" b="0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F0997DA2-9DF1-D2C9-376B-F9F8E55F2062}"/>
              </a:ext>
            </a:extLst>
          </p:cNvPr>
          <p:cNvSpPr txBox="1"/>
          <p:nvPr/>
        </p:nvSpPr>
        <p:spPr>
          <a:xfrm>
            <a:off x="122372" y="4774168"/>
            <a:ext cx="513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JDS Academy – 2020, database analysis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134575" y="4782700"/>
            <a:ext cx="27528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478700" y="162709"/>
            <a:ext cx="4512900" cy="192946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Seasonality</a:t>
            </a:r>
            <a:endParaRPr lang="hu-HU" sz="14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40% of accidents occurred between August and the end of October, compared with only 10% between December and February. In terms of accident seasonality in our country, August is the month with the highest accident </a:t>
            </a:r>
            <a:r>
              <a:rPr lang="hu-HU" sz="1400" dirty="0" err="1">
                <a:solidFill>
                  <a:schemeClr val="bg1">
                    <a:lumMod val="95000"/>
                  </a:schemeClr>
                </a:solidFill>
              </a:rPr>
              <a:t>number</a:t>
            </a:r>
            <a:r>
              <a:rPr lang="hu-H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hu-HU" sz="1400" dirty="0" err="1">
                <a:solidFill>
                  <a:schemeClr val="bg1">
                    <a:lumMod val="95000"/>
                  </a:schemeClr>
                </a:solidFill>
              </a:rPr>
              <a:t>probably</a:t>
            </a:r>
            <a:r>
              <a:rPr lang="hu-H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hu-HU" sz="1400" dirty="0" err="1">
                <a:solidFill>
                  <a:schemeClr val="bg1">
                    <a:lumMod val="95000"/>
                  </a:schemeClr>
                </a:solidFill>
              </a:rPr>
              <a:t>due</a:t>
            </a:r>
            <a:r>
              <a:rPr lang="hu-H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hu-HU" sz="1400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hu-H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hu-HU" sz="1400" dirty="0" err="1">
                <a:solidFill>
                  <a:schemeClr val="bg1">
                    <a:lumMod val="95000"/>
                  </a:schemeClr>
                </a:solidFill>
              </a:rPr>
              <a:t>summer</a:t>
            </a:r>
            <a:r>
              <a:rPr lang="hu-H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hu-HU" sz="1400" dirty="0" err="1">
                <a:solidFill>
                  <a:schemeClr val="bg1">
                    <a:lumMod val="95000"/>
                  </a:schemeClr>
                </a:solidFill>
              </a:rPr>
              <a:t>holidays</a:t>
            </a:r>
            <a:r>
              <a:rPr lang="hu-H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hu-HU" sz="1400" dirty="0" err="1">
                <a:solidFill>
                  <a:schemeClr val="bg1">
                    <a:lumMod val="95000"/>
                  </a:schemeClr>
                </a:solidFill>
              </a:rPr>
              <a:t>traffic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18074" y="2623109"/>
            <a:ext cx="4833634" cy="244579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hu-HU" sz="1400" b="1" dirty="0" err="1">
                <a:solidFill>
                  <a:schemeClr val="accent3"/>
                </a:solidFill>
              </a:rPr>
              <a:t>Thursday</a:t>
            </a:r>
            <a:r>
              <a:rPr lang="hu-HU" sz="1400" b="1" dirty="0">
                <a:solidFill>
                  <a:schemeClr val="accent3"/>
                </a:solidFill>
              </a:rPr>
              <a:t>, </a:t>
            </a:r>
            <a:r>
              <a:rPr lang="hu-HU" sz="1400" b="1" dirty="0" err="1">
                <a:solidFill>
                  <a:schemeClr val="accent3"/>
                </a:solidFill>
              </a:rPr>
              <a:t>the</a:t>
            </a:r>
            <a:r>
              <a:rPr lang="hu-HU" sz="1400" b="1" dirty="0">
                <a:solidFill>
                  <a:schemeClr val="accent3"/>
                </a:solidFill>
              </a:rPr>
              <a:t> most </a:t>
            </a:r>
            <a:r>
              <a:rPr lang="hu-HU" sz="1400" b="1" dirty="0" err="1">
                <a:solidFill>
                  <a:schemeClr val="accent3"/>
                </a:solidFill>
              </a:rPr>
              <a:t>dangerous</a:t>
            </a:r>
            <a:r>
              <a:rPr lang="hu-HU" sz="1400" b="1" dirty="0">
                <a:solidFill>
                  <a:schemeClr val="accent3"/>
                </a:solidFill>
              </a:rPr>
              <a:t> </a:t>
            </a:r>
            <a:r>
              <a:rPr lang="hu-HU" sz="1400" b="1" dirty="0" err="1">
                <a:solidFill>
                  <a:schemeClr val="accent3"/>
                </a:solidFill>
              </a:rPr>
              <a:t>day</a:t>
            </a:r>
            <a:r>
              <a:rPr lang="hu-HU" sz="1400" b="1" dirty="0">
                <a:solidFill>
                  <a:schemeClr val="accent3"/>
                </a:solidFill>
              </a:rPr>
              <a:t> of </a:t>
            </a:r>
            <a:r>
              <a:rPr lang="hu-HU" sz="1400" b="1" dirty="0" err="1">
                <a:solidFill>
                  <a:schemeClr val="accent3"/>
                </a:solidFill>
              </a:rPr>
              <a:t>the</a:t>
            </a:r>
            <a:r>
              <a:rPr lang="hu-HU" sz="1400" b="1" dirty="0">
                <a:solidFill>
                  <a:schemeClr val="accent3"/>
                </a:solidFill>
              </a:rPr>
              <a:t> </a:t>
            </a:r>
            <a:r>
              <a:rPr lang="hu-HU" sz="1400" b="1" dirty="0" err="1">
                <a:solidFill>
                  <a:schemeClr val="accent3"/>
                </a:solidFill>
              </a:rPr>
              <a:t>week</a:t>
            </a:r>
            <a:r>
              <a:rPr lang="hu-HU" sz="1400" b="1" dirty="0">
                <a:solidFill>
                  <a:schemeClr val="accent3"/>
                </a:solidFill>
              </a:rPr>
              <a:t>!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Thursday is the day with the highest accident rate, with 16.4% of accidents occurring on Thursday.</a:t>
            </a:r>
            <a:r>
              <a:rPr lang="hu-HU" sz="1400" dirty="0">
                <a:solidFill>
                  <a:schemeClr val="accent3"/>
                </a:solidFill>
              </a:rPr>
              <a:t> </a:t>
            </a:r>
            <a:r>
              <a:rPr lang="hu-HU" sz="1400" dirty="0" err="1">
                <a:solidFill>
                  <a:schemeClr val="accent3"/>
                </a:solidFill>
              </a:rPr>
              <a:t>Slightly</a:t>
            </a:r>
            <a:r>
              <a:rPr lang="hu-HU" sz="1400" dirty="0">
                <a:solidFill>
                  <a:schemeClr val="accent3"/>
                </a:solidFill>
              </a:rPr>
              <a:t> </a:t>
            </a:r>
            <a:r>
              <a:rPr lang="hu-HU" sz="1400" dirty="0" err="1">
                <a:solidFill>
                  <a:schemeClr val="accent3"/>
                </a:solidFill>
              </a:rPr>
              <a:t>difference</a:t>
            </a:r>
            <a:r>
              <a:rPr lang="hu-HU" sz="1400" dirty="0">
                <a:solidFill>
                  <a:schemeClr val="accent3"/>
                </a:solidFill>
              </a:rPr>
              <a:t> </a:t>
            </a:r>
            <a:r>
              <a:rPr lang="hu-HU" sz="1400" dirty="0" err="1">
                <a:solidFill>
                  <a:schemeClr val="accent3"/>
                </a:solidFill>
              </a:rPr>
              <a:t>compared</a:t>
            </a:r>
            <a:r>
              <a:rPr lang="hu-HU" sz="1400" dirty="0">
                <a:solidFill>
                  <a:schemeClr val="accent3"/>
                </a:solidFill>
              </a:rPr>
              <a:t> </a:t>
            </a:r>
            <a:r>
              <a:rPr lang="hu-HU" sz="1400" dirty="0" err="1">
                <a:solidFill>
                  <a:schemeClr val="accent3"/>
                </a:solidFill>
              </a:rPr>
              <a:t>to</a:t>
            </a:r>
            <a:r>
              <a:rPr lang="en-US" sz="1400" dirty="0">
                <a:solidFill>
                  <a:schemeClr val="accent3"/>
                </a:solidFill>
              </a:rPr>
              <a:t> Tuesday and Wednesday</a:t>
            </a:r>
            <a:r>
              <a:rPr lang="hu-HU" sz="1400" dirty="0">
                <a:solidFill>
                  <a:schemeClr val="accent3"/>
                </a:solidFill>
              </a:rPr>
              <a:t>,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hu-HU" sz="1400" dirty="0" err="1">
                <a:solidFill>
                  <a:schemeClr val="accent3"/>
                </a:solidFill>
              </a:rPr>
              <a:t>which</a:t>
            </a:r>
            <a:r>
              <a:rPr lang="hu-HU" sz="1400" dirty="0">
                <a:solidFill>
                  <a:schemeClr val="accent3"/>
                </a:solidFill>
              </a:rPr>
              <a:t> </a:t>
            </a:r>
            <a:r>
              <a:rPr lang="en-US" sz="1400" dirty="0">
                <a:solidFill>
                  <a:schemeClr val="accent3"/>
                </a:solidFill>
              </a:rPr>
              <a:t>have similar accident rates</a:t>
            </a:r>
            <a:r>
              <a:rPr lang="hu-HU" sz="1400" dirty="0">
                <a:solidFill>
                  <a:schemeClr val="accent3"/>
                </a:solidFill>
              </a:rPr>
              <a:t> ~16%.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hu-HU" sz="1400" dirty="0">
                <a:solidFill>
                  <a:schemeClr val="accent3"/>
                </a:solidFill>
              </a:rPr>
              <a:t>A</a:t>
            </a:r>
            <a:r>
              <a:rPr lang="en-US" sz="1400" dirty="0" err="1">
                <a:solidFill>
                  <a:schemeClr val="accent3"/>
                </a:solidFill>
              </a:rPr>
              <a:t>lmost</a:t>
            </a:r>
            <a:r>
              <a:rPr lang="en-US" sz="1400" dirty="0">
                <a:solidFill>
                  <a:schemeClr val="accent3"/>
                </a:solidFill>
              </a:rPr>
              <a:t> half (48.2%) of accidents occur between Tuesday and Thursday. It is possible that there are fewer drivers on the roads at the weekend than on weekdays</a:t>
            </a:r>
            <a:r>
              <a:rPr lang="hu-HU" sz="1400" dirty="0">
                <a:solidFill>
                  <a:schemeClr val="accent3"/>
                </a:solidFill>
              </a:rPr>
              <a:t> </a:t>
            </a:r>
            <a:r>
              <a:rPr lang="hu-HU" sz="1400" dirty="0" err="1">
                <a:solidFill>
                  <a:schemeClr val="accent3"/>
                </a:solidFill>
              </a:rPr>
              <a:t>as</a:t>
            </a:r>
            <a:r>
              <a:rPr lang="hu-HU" sz="1400" dirty="0">
                <a:solidFill>
                  <a:schemeClr val="accent3"/>
                </a:solidFill>
              </a:rPr>
              <a:t> </a:t>
            </a:r>
            <a:r>
              <a:rPr lang="hu-HU" sz="1400" dirty="0" err="1">
                <a:solidFill>
                  <a:schemeClr val="accent3"/>
                </a:solidFill>
              </a:rPr>
              <a:t>there</a:t>
            </a:r>
            <a:r>
              <a:rPr lang="hu-HU" sz="1400" dirty="0">
                <a:solidFill>
                  <a:schemeClr val="accent3"/>
                </a:solidFill>
              </a:rPr>
              <a:t> is no work </a:t>
            </a:r>
            <a:r>
              <a:rPr lang="hu-HU" sz="1400" dirty="0" err="1">
                <a:solidFill>
                  <a:schemeClr val="accent3"/>
                </a:solidFill>
              </a:rPr>
              <a:t>related</a:t>
            </a:r>
            <a:r>
              <a:rPr lang="hu-HU" sz="1400" dirty="0">
                <a:solidFill>
                  <a:schemeClr val="accent3"/>
                </a:solidFill>
              </a:rPr>
              <a:t> </a:t>
            </a:r>
            <a:r>
              <a:rPr lang="hu-HU" sz="1400" dirty="0" err="1">
                <a:solidFill>
                  <a:schemeClr val="accent3"/>
                </a:solidFill>
              </a:rPr>
              <a:t>traffic</a:t>
            </a:r>
            <a:r>
              <a:rPr lang="en-US" sz="1400" dirty="0">
                <a:solidFill>
                  <a:schemeClr val="accent3"/>
                </a:solidFill>
              </a:rPr>
              <a:t>, and perhaps drivers are more relaxed.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5029200" y="2216800"/>
            <a:ext cx="3897824" cy="2852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2"/>
                </a:solidFill>
              </a:rPr>
              <a:t>Friday 13</a:t>
            </a:r>
            <a:r>
              <a:rPr lang="hu-HU" sz="1400" b="1" dirty="0" err="1">
                <a:solidFill>
                  <a:schemeClr val="dk2"/>
                </a:solidFill>
              </a:rPr>
              <a:t>th</a:t>
            </a:r>
            <a:r>
              <a:rPr lang="en-US" sz="1400" b="1" dirty="0">
                <a:solidFill>
                  <a:schemeClr val="dk2"/>
                </a:solidFill>
              </a:rPr>
              <a:t>! </a:t>
            </a:r>
            <a:r>
              <a:rPr lang="hu-HU" sz="1400" b="1" i="1" dirty="0" err="1">
                <a:solidFill>
                  <a:schemeClr val="dk2"/>
                </a:solidFill>
              </a:rPr>
              <a:t>Fun</a:t>
            </a:r>
            <a:r>
              <a:rPr lang="hu-HU" sz="1400" b="1" i="1" dirty="0">
                <a:solidFill>
                  <a:schemeClr val="dk2"/>
                </a:solidFill>
              </a:rPr>
              <a:t> facts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2"/>
                </a:solidFill>
              </a:rPr>
              <a:t>Crashers on </a:t>
            </a:r>
            <a:r>
              <a:rPr lang="en-US" sz="1400" i="1" dirty="0">
                <a:solidFill>
                  <a:schemeClr val="dk2"/>
                </a:solidFill>
              </a:rPr>
              <a:t>Friday 13</a:t>
            </a:r>
            <a:r>
              <a:rPr lang="en-US" sz="1400" dirty="0">
                <a:solidFill>
                  <a:schemeClr val="dk2"/>
                </a:solidFill>
              </a:rPr>
              <a:t> caused 123% more average damage than </a:t>
            </a:r>
            <a:r>
              <a:rPr lang="en-US" sz="1400" i="1" dirty="0">
                <a:solidFill>
                  <a:schemeClr val="dk2"/>
                </a:solidFill>
              </a:rPr>
              <a:t>non-Friday 13</a:t>
            </a:r>
            <a:r>
              <a:rPr lang="en-US" sz="1400" dirty="0">
                <a:solidFill>
                  <a:schemeClr val="dk2"/>
                </a:solidFill>
              </a:rPr>
              <a:t> crashers. If the 0-items are removed, </a:t>
            </a:r>
            <a:r>
              <a:rPr lang="en-US" sz="1400" i="1" dirty="0">
                <a:solidFill>
                  <a:schemeClr val="dk2"/>
                </a:solidFill>
              </a:rPr>
              <a:t>Friday 13</a:t>
            </a:r>
            <a:r>
              <a:rPr lang="en-US" sz="1400" dirty="0">
                <a:solidFill>
                  <a:schemeClr val="dk2"/>
                </a:solidFill>
              </a:rPr>
              <a:t> accidents still cause more average damage, but the difference is only 50%. 4.7% of accidents on </a:t>
            </a:r>
            <a:r>
              <a:rPr lang="en-US" sz="1400" i="1" dirty="0">
                <a:solidFill>
                  <a:schemeClr val="dk2"/>
                </a:solidFill>
              </a:rPr>
              <a:t>Friday 13th</a:t>
            </a:r>
            <a:r>
              <a:rPr lang="en-US" sz="1400" dirty="0">
                <a:solidFill>
                  <a:schemeClr val="dk2"/>
                </a:solidFill>
              </a:rPr>
              <a:t> were costly, compared to </a:t>
            </a:r>
            <a:r>
              <a:rPr lang="hu-HU" sz="1400" dirty="0" err="1">
                <a:solidFill>
                  <a:schemeClr val="dk2"/>
                </a:solidFill>
              </a:rPr>
              <a:t>average</a:t>
            </a:r>
            <a:r>
              <a:rPr lang="hu-HU" sz="1400" dirty="0">
                <a:solidFill>
                  <a:schemeClr val="dk2"/>
                </a:solidFill>
              </a:rPr>
              <a:t> </a:t>
            </a:r>
            <a:r>
              <a:rPr lang="en-US" sz="1400" dirty="0">
                <a:solidFill>
                  <a:schemeClr val="dk2"/>
                </a:solidFill>
              </a:rPr>
              <a:t>3.1% on other days. </a:t>
            </a:r>
            <a:r>
              <a:rPr lang="en-US" sz="1400" b="1" i="1" dirty="0">
                <a:solidFill>
                  <a:schemeClr val="dk2"/>
                </a:solidFill>
              </a:rPr>
              <a:t>Let's be even more careful on the roads on Friday the 13th than usual!</a:t>
            </a:r>
            <a:r>
              <a:rPr lang="hu-HU" sz="1400" b="1" i="1" dirty="0">
                <a:solidFill>
                  <a:schemeClr val="dk2"/>
                </a:solidFill>
              </a:rPr>
              <a:t> </a:t>
            </a:r>
            <a:r>
              <a:rPr lang="hu-HU" sz="1400" b="1" i="1" dirty="0">
                <a:solidFill>
                  <a:schemeClr val="dk2"/>
                </a:solidFill>
                <a:sym typeface="Wingdings" panose="05000000000000000000" pitchFamily="2" charset="2"/>
              </a:rPr>
              <a:t></a:t>
            </a:r>
            <a:r>
              <a:rPr lang="en-US" sz="1400" dirty="0">
                <a:solidFill>
                  <a:schemeClr val="dk2"/>
                </a:solidFill>
              </a:rPr>
              <a:t> (</a:t>
            </a:r>
            <a:r>
              <a:rPr lang="hu-HU" sz="1400" dirty="0" err="1">
                <a:solidFill>
                  <a:schemeClr val="dk2"/>
                </a:solidFill>
              </a:rPr>
              <a:t>Note</a:t>
            </a:r>
            <a:r>
              <a:rPr lang="hu-HU" sz="1400" dirty="0">
                <a:solidFill>
                  <a:schemeClr val="dk2"/>
                </a:solidFill>
              </a:rPr>
              <a:t>: </a:t>
            </a:r>
            <a:r>
              <a:rPr lang="en-US" sz="1400" dirty="0">
                <a:solidFill>
                  <a:schemeClr val="dk2"/>
                </a:solidFill>
              </a:rPr>
              <a:t>There are 13 costly accidents on </a:t>
            </a:r>
            <a:r>
              <a:rPr lang="en-US" sz="1400" i="1" dirty="0">
                <a:solidFill>
                  <a:schemeClr val="dk2"/>
                </a:solidFill>
              </a:rPr>
              <a:t>Friday 13th</a:t>
            </a:r>
            <a:r>
              <a:rPr lang="en-US" sz="1400" dirty="0">
                <a:solidFill>
                  <a:schemeClr val="dk2"/>
                </a:solidFill>
              </a:rPr>
              <a:t> in the database...)</a:t>
            </a:r>
            <a:endParaRPr sz="1400"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86478" cy="24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FC97F91F-8083-0AD4-A3B0-6223B8C5498A}"/>
              </a:ext>
            </a:extLst>
          </p:cNvPr>
          <p:cNvSpPr txBox="1"/>
          <p:nvPr/>
        </p:nvSpPr>
        <p:spPr>
          <a:xfrm>
            <a:off x="976394" y="162709"/>
            <a:ext cx="26725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accent1"/>
                </a:solidFill>
              </a:rPr>
              <a:t>Seasonality</a:t>
            </a:r>
            <a:r>
              <a:rPr lang="hu-HU" dirty="0">
                <a:solidFill>
                  <a:schemeClr val="accent1"/>
                </a:solidFill>
              </a:rPr>
              <a:t> of </a:t>
            </a:r>
            <a:r>
              <a:rPr lang="hu-HU" dirty="0" err="1">
                <a:solidFill>
                  <a:schemeClr val="accent1"/>
                </a:solidFill>
              </a:rPr>
              <a:t>accidents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FC8B4A0-FCEE-9CDC-631A-BF4822328376}"/>
              </a:ext>
            </a:extLst>
          </p:cNvPr>
          <p:cNvSpPr txBox="1"/>
          <p:nvPr/>
        </p:nvSpPr>
        <p:spPr>
          <a:xfrm>
            <a:off x="1756475" y="2232298"/>
            <a:ext cx="3818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1100" dirty="0">
                <a:solidFill>
                  <a:schemeClr val="accent1"/>
                </a:solidFill>
              </a:rPr>
              <a:t>EU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BBC6A79-5DF1-2218-EA18-AD18CE796127}"/>
              </a:ext>
            </a:extLst>
          </p:cNvPr>
          <p:cNvSpPr txBox="1"/>
          <p:nvPr/>
        </p:nvSpPr>
        <p:spPr>
          <a:xfrm>
            <a:off x="2312657" y="2240589"/>
            <a:ext cx="64633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1100" dirty="0">
                <a:solidFill>
                  <a:schemeClr val="accent1"/>
                </a:solidFill>
              </a:rPr>
              <a:t> HUN  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2576D57-0109-8EA2-08AF-2C9963B3AA8E}"/>
              </a:ext>
            </a:extLst>
          </p:cNvPr>
          <p:cNvSpPr txBox="1"/>
          <p:nvPr/>
        </p:nvSpPr>
        <p:spPr>
          <a:xfrm rot="16200000">
            <a:off x="-489766" y="1152034"/>
            <a:ext cx="175240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1000" dirty="0" err="1">
                <a:solidFill>
                  <a:schemeClr val="accent1"/>
                </a:solidFill>
              </a:rPr>
              <a:t>relative</a:t>
            </a:r>
            <a:r>
              <a:rPr lang="hu-HU" sz="1000" dirty="0">
                <a:solidFill>
                  <a:schemeClr val="accent1"/>
                </a:solidFill>
              </a:rPr>
              <a:t> </a:t>
            </a:r>
            <a:r>
              <a:rPr lang="hu-HU" sz="1000" dirty="0" err="1">
                <a:solidFill>
                  <a:schemeClr val="accent1"/>
                </a:solidFill>
              </a:rPr>
              <a:t>accident</a:t>
            </a:r>
            <a:r>
              <a:rPr lang="hu-HU" sz="1000" dirty="0">
                <a:solidFill>
                  <a:schemeClr val="accent1"/>
                </a:solidFill>
              </a:rPr>
              <a:t> </a:t>
            </a:r>
            <a:r>
              <a:rPr lang="hu-HU" sz="1000" dirty="0" err="1">
                <a:solidFill>
                  <a:schemeClr val="accent1"/>
                </a:solidFill>
              </a:rPr>
              <a:t>counts</a:t>
            </a:r>
            <a:r>
              <a:rPr lang="hu-HU" sz="1000" dirty="0">
                <a:solidFill>
                  <a:schemeClr val="accent1"/>
                </a:solidFill>
              </a:rPr>
              <a:t> (%)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134575" y="4782700"/>
            <a:ext cx="27528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466449" y="163553"/>
            <a:ext cx="4514001" cy="272157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3"/>
                </a:solidFill>
              </a:rPr>
              <a:t>The most diligent </a:t>
            </a:r>
            <a:r>
              <a:rPr lang="hu-HU" sz="1400" b="1" dirty="0" err="1">
                <a:solidFill>
                  <a:schemeClr val="accent3"/>
                </a:solidFill>
              </a:rPr>
              <a:t>accident</a:t>
            </a:r>
            <a:r>
              <a:rPr lang="hu-HU" sz="1400" b="1" dirty="0">
                <a:solidFill>
                  <a:schemeClr val="accent3"/>
                </a:solidFill>
              </a:rPr>
              <a:t> </a:t>
            </a:r>
            <a:r>
              <a:rPr lang="hu-HU" sz="1400" b="1" dirty="0" err="1">
                <a:solidFill>
                  <a:schemeClr val="accent3"/>
                </a:solidFill>
              </a:rPr>
              <a:t>reporters</a:t>
            </a:r>
            <a:endParaRPr lang="hu-HU" sz="1400" b="1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are Slovenians, with a 42% reporting rate. They are followed by Moldova with 33% and Italy with 31%. Belarus is the </a:t>
            </a:r>
            <a:r>
              <a:rPr lang="hu-HU" sz="1400" dirty="0">
                <a:solidFill>
                  <a:schemeClr val="accent3"/>
                </a:solidFill>
              </a:rPr>
              <a:t>last</a:t>
            </a:r>
            <a:r>
              <a:rPr lang="en-US" sz="1400" dirty="0">
                <a:solidFill>
                  <a:schemeClr val="accent3"/>
                </a:solidFill>
              </a:rPr>
              <a:t>, reporting less than 5% of accidents. Netherlands </a:t>
            </a:r>
            <a:r>
              <a:rPr lang="hu-HU" sz="1400" dirty="0">
                <a:solidFill>
                  <a:schemeClr val="accent3"/>
                </a:solidFill>
              </a:rPr>
              <a:t>is </a:t>
            </a:r>
            <a:r>
              <a:rPr lang="hu-HU" sz="1400" dirty="0" err="1">
                <a:solidFill>
                  <a:schemeClr val="accent3"/>
                </a:solidFill>
              </a:rPr>
              <a:t>ahead</a:t>
            </a:r>
            <a:r>
              <a:rPr lang="hu-HU" sz="1400" dirty="0">
                <a:solidFill>
                  <a:schemeClr val="accent3"/>
                </a:solidFill>
              </a:rPr>
              <a:t> of </a:t>
            </a:r>
            <a:r>
              <a:rPr lang="hu-HU" sz="1400" dirty="0" err="1">
                <a:solidFill>
                  <a:schemeClr val="accent3"/>
                </a:solidFill>
              </a:rPr>
              <a:t>them</a:t>
            </a:r>
            <a:r>
              <a:rPr lang="hu-HU" sz="1400" dirty="0">
                <a:solidFill>
                  <a:schemeClr val="accent3"/>
                </a:solidFill>
              </a:rPr>
              <a:t> </a:t>
            </a:r>
            <a:r>
              <a:rPr lang="en-US" sz="1400" dirty="0">
                <a:solidFill>
                  <a:schemeClr val="accent3"/>
                </a:solidFill>
              </a:rPr>
              <a:t>with 6% and Croatia with 9.2%. The Hungarians are among the more diligent reporters, reporting 29% of cases, ranking 5th in the reporting </a:t>
            </a:r>
            <a:r>
              <a:rPr lang="hu-HU" sz="1400" dirty="0">
                <a:solidFill>
                  <a:schemeClr val="accent3"/>
                </a:solidFill>
              </a:rPr>
              <a:t>list </a:t>
            </a:r>
            <a:r>
              <a:rPr lang="hu-HU" sz="1400" dirty="0" err="1">
                <a:solidFill>
                  <a:schemeClr val="accent3"/>
                </a:solidFill>
              </a:rPr>
              <a:t>including</a:t>
            </a:r>
            <a:r>
              <a:rPr lang="hu-HU" sz="1400" dirty="0">
                <a:solidFill>
                  <a:schemeClr val="accent3"/>
                </a:solidFill>
              </a:rPr>
              <a:t> 38 </a:t>
            </a:r>
            <a:r>
              <a:rPr lang="hu-HU" sz="1400" dirty="0" err="1">
                <a:solidFill>
                  <a:schemeClr val="accent3"/>
                </a:solidFill>
              </a:rPr>
              <a:t>countries</a:t>
            </a:r>
            <a:r>
              <a:rPr lang="hu-HU" sz="1400" dirty="0">
                <a:solidFill>
                  <a:schemeClr val="accent3"/>
                </a:solidFill>
              </a:rPr>
              <a:t> (in </a:t>
            </a:r>
            <a:r>
              <a:rPr lang="hu-HU" sz="1400" dirty="0" err="1">
                <a:solidFill>
                  <a:schemeClr val="accent3"/>
                </a:solidFill>
              </a:rPr>
              <a:t>the</a:t>
            </a:r>
            <a:r>
              <a:rPr lang="hu-HU" sz="1400" dirty="0">
                <a:solidFill>
                  <a:schemeClr val="accent3"/>
                </a:solidFill>
              </a:rPr>
              <a:t> </a:t>
            </a:r>
            <a:r>
              <a:rPr lang="hu-HU" sz="1400" dirty="0" err="1">
                <a:solidFill>
                  <a:schemeClr val="accent3"/>
                </a:solidFill>
              </a:rPr>
              <a:t>dataset</a:t>
            </a:r>
            <a:r>
              <a:rPr lang="hu-HU" sz="1400" dirty="0">
                <a:solidFill>
                  <a:schemeClr val="accent3"/>
                </a:solidFill>
              </a:rPr>
              <a:t>)</a:t>
            </a:r>
            <a:r>
              <a:rPr lang="en-US" sz="1400" dirty="0">
                <a:solidFill>
                  <a:schemeClr val="accent3"/>
                </a:solidFill>
              </a:rPr>
              <a:t>.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9525" y="2699829"/>
            <a:ext cx="4199700" cy="74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There are 38 countries in the database. The top 7 countries with the number of cases (DE, UK, FR, IT, UA, BY, DK) account for 41% of all cases.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466449" y="2908374"/>
            <a:ext cx="4494199" cy="213632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</a:rPr>
              <a:t>Accidents with costs are reported in a higher proportion</a:t>
            </a:r>
            <a:r>
              <a:rPr lang="hu-HU" sz="1400" dirty="0">
                <a:solidFill>
                  <a:schemeClr val="accent3"/>
                </a:solidFill>
              </a:rPr>
              <a:t>.</a:t>
            </a:r>
            <a:endParaRPr lang="en-US" sz="14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</a:rPr>
              <a:t>Only 19% of all accidents were reported, on the other hand, if the zero-euro damage values ​​are filtered out, the reporting rate </a:t>
            </a:r>
            <a:r>
              <a:rPr lang="hu-HU" sz="1400" dirty="0" err="1">
                <a:solidFill>
                  <a:schemeClr val="accent3"/>
                </a:solidFill>
              </a:rPr>
              <a:t>becom</a:t>
            </a:r>
            <a:r>
              <a:rPr lang="en-US" sz="1400" dirty="0">
                <a:solidFill>
                  <a:schemeClr val="accent3"/>
                </a:solidFill>
              </a:rPr>
              <a:t>es 30%.</a:t>
            </a:r>
            <a:endParaRPr lang="hu-HU" sz="14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</a:rPr>
              <a:t>The willingness to report increased year by year, although there was a slight decline in 2005.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60" y="3358175"/>
            <a:ext cx="3943593" cy="17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03" y="163552"/>
            <a:ext cx="3874650" cy="26271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B4CFFA1D-B344-6070-9C98-83735EB50F3D}"/>
              </a:ext>
            </a:extLst>
          </p:cNvPr>
          <p:cNvSpPr txBox="1"/>
          <p:nvPr/>
        </p:nvSpPr>
        <p:spPr>
          <a:xfrm rot="16200000">
            <a:off x="-323629" y="4076633"/>
            <a:ext cx="171713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1000" dirty="0" err="1"/>
              <a:t>accident</a:t>
            </a:r>
            <a:r>
              <a:rPr lang="hu-HU" sz="1000" dirty="0"/>
              <a:t> </a:t>
            </a:r>
            <a:r>
              <a:rPr lang="hu-HU" sz="1000" dirty="0" err="1"/>
              <a:t>reporting</a:t>
            </a:r>
            <a:r>
              <a:rPr lang="hu-HU" sz="1000" dirty="0"/>
              <a:t> ratio (%)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B88381F4-9C25-EB8B-3EC8-66B71ACDBA2D}"/>
              </a:ext>
            </a:extLst>
          </p:cNvPr>
          <p:cNvSpPr txBox="1"/>
          <p:nvPr/>
        </p:nvSpPr>
        <p:spPr>
          <a:xfrm>
            <a:off x="2272124" y="4897279"/>
            <a:ext cx="43313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1000" dirty="0" err="1"/>
              <a:t>year</a:t>
            </a:r>
            <a:endParaRPr lang="hu-HU" sz="10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819E613-21DF-71E6-5066-5DB08407B4AC}"/>
              </a:ext>
            </a:extLst>
          </p:cNvPr>
          <p:cNvSpPr txBox="1"/>
          <p:nvPr/>
        </p:nvSpPr>
        <p:spPr>
          <a:xfrm rot="20272353">
            <a:off x="2596261" y="3507002"/>
            <a:ext cx="15888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1000" dirty="0" err="1">
                <a:solidFill>
                  <a:srgbClr val="0070C0"/>
                </a:solidFill>
              </a:rPr>
              <a:t>increasing</a:t>
            </a:r>
            <a:r>
              <a:rPr lang="hu-HU" sz="1000" dirty="0">
                <a:solidFill>
                  <a:srgbClr val="0070C0"/>
                </a:solidFill>
              </a:rPr>
              <a:t> </a:t>
            </a:r>
            <a:r>
              <a:rPr lang="hu-HU" sz="1000" dirty="0" err="1">
                <a:solidFill>
                  <a:srgbClr val="0070C0"/>
                </a:solidFill>
              </a:rPr>
              <a:t>reporting</a:t>
            </a:r>
            <a:r>
              <a:rPr lang="hu-HU" sz="1000" dirty="0">
                <a:solidFill>
                  <a:srgbClr val="0070C0"/>
                </a:solidFill>
              </a:rPr>
              <a:t> ratio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5134575" y="4782700"/>
            <a:ext cx="27528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321099" y="80850"/>
            <a:ext cx="4483376" cy="495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hu-HU" sz="1600" b="1" dirty="0">
                <a:solidFill>
                  <a:schemeClr val="accent3"/>
                </a:solidFill>
              </a:rPr>
              <a:t>C</a:t>
            </a:r>
            <a:r>
              <a:rPr lang="en-US" sz="1600" b="1" dirty="0" err="1">
                <a:solidFill>
                  <a:schemeClr val="accent3"/>
                </a:solidFill>
              </a:rPr>
              <a:t>ar</a:t>
            </a:r>
            <a:r>
              <a:rPr lang="en-US" sz="1600" b="1" dirty="0">
                <a:solidFill>
                  <a:schemeClr val="accent3"/>
                </a:solidFill>
              </a:rPr>
              <a:t> brands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3"/>
                </a:solidFill>
              </a:rPr>
              <a:t>The database contains 24 car brands. Volkswagen, Renault and Ford cars dominate</a:t>
            </a:r>
            <a:r>
              <a:rPr lang="hu-HU" sz="1400" dirty="0">
                <a:solidFill>
                  <a:schemeClr val="accent3"/>
                </a:solidFill>
              </a:rPr>
              <a:t> </a:t>
            </a:r>
            <a:r>
              <a:rPr lang="hu-HU" sz="1400" dirty="0" err="1">
                <a:solidFill>
                  <a:schemeClr val="accent3"/>
                </a:solidFill>
              </a:rPr>
              <a:t>the</a:t>
            </a:r>
            <a:r>
              <a:rPr lang="hu-HU" sz="1400" dirty="0">
                <a:solidFill>
                  <a:schemeClr val="accent3"/>
                </a:solidFill>
              </a:rPr>
              <a:t> </a:t>
            </a:r>
            <a:r>
              <a:rPr lang="hu-HU" sz="1400" dirty="0" err="1">
                <a:solidFill>
                  <a:schemeClr val="accent3"/>
                </a:solidFill>
              </a:rPr>
              <a:t>dataset</a:t>
            </a:r>
            <a:r>
              <a:rPr lang="en-US" sz="1400" dirty="0">
                <a:solidFill>
                  <a:schemeClr val="accent3"/>
                </a:solidFill>
              </a:rPr>
              <a:t>, accounting for 59% of the database.</a:t>
            </a: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3"/>
                </a:solidFill>
              </a:rPr>
              <a:t>The causes of the 'expensive accidents'</a:t>
            </a: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3"/>
                </a:solidFill>
              </a:rPr>
              <a:t>Surprisingly, the highest average damage value was produced by </a:t>
            </a:r>
            <a:r>
              <a:rPr lang="en-US" sz="1400" dirty="0" err="1">
                <a:solidFill>
                  <a:schemeClr val="accent3"/>
                </a:solidFill>
              </a:rPr>
              <a:t>Opels</a:t>
            </a:r>
            <a:r>
              <a:rPr lang="en-US" sz="1400" dirty="0">
                <a:solidFill>
                  <a:schemeClr val="accent3"/>
                </a:solidFill>
              </a:rPr>
              <a:t> (looking at accidents with a non-zero value), followed by Lada and Fiat (the average damage value for all three is over EUR 2,000). Volvo </a:t>
            </a:r>
            <a:r>
              <a:rPr lang="hu-HU" sz="1400" dirty="0" err="1">
                <a:solidFill>
                  <a:schemeClr val="accent3"/>
                </a:solidFill>
              </a:rPr>
              <a:t>car</a:t>
            </a:r>
            <a:r>
              <a:rPr lang="hu-HU" sz="1400" dirty="0">
                <a:solidFill>
                  <a:schemeClr val="accent3"/>
                </a:solidFill>
              </a:rPr>
              <a:t> </a:t>
            </a:r>
            <a:r>
              <a:rPr lang="en-US" sz="1400" dirty="0">
                <a:solidFill>
                  <a:schemeClr val="accent3"/>
                </a:solidFill>
              </a:rPr>
              <a:t>caused non-zero damage only once - although there are only 27 Volvo cases in the entire table - and it cost</a:t>
            </a:r>
            <a:r>
              <a:rPr lang="hu-HU" sz="1400" dirty="0" err="1">
                <a:solidFill>
                  <a:schemeClr val="accent3"/>
                </a:solidFill>
              </a:rPr>
              <a:t>ed</a:t>
            </a:r>
            <a:r>
              <a:rPr lang="en-US" sz="1400" dirty="0">
                <a:solidFill>
                  <a:schemeClr val="accent3"/>
                </a:solidFill>
              </a:rPr>
              <a:t> only 2 euros. BMWs are the other leading drivers, with their average damage value of only EUR 140.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4974956" y="50325"/>
            <a:ext cx="3805194" cy="495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Electric or traditional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car</a:t>
            </a:r>
            <a:r>
              <a:rPr lang="en-US" sz="1600" b="1" dirty="0">
                <a:solidFill>
                  <a:schemeClr val="bg1"/>
                </a:solidFill>
              </a:rPr>
              <a:t>?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</a:rPr>
              <a:t>The proportion of electric cars in the database is only 1.25%.</a:t>
            </a:r>
            <a:r>
              <a:rPr lang="hu-HU" sz="1400" dirty="0">
                <a:solidFill>
                  <a:schemeClr val="bg1"/>
                </a:solidFill>
              </a:rPr>
              <a:t> (2001-2011!)</a:t>
            </a:r>
            <a:endParaRPr lang="en-US" sz="14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</a:rPr>
              <a:t>We can observe that </a:t>
            </a:r>
            <a:r>
              <a:rPr lang="en-US" sz="1400" dirty="0" err="1">
                <a:solidFill>
                  <a:schemeClr val="bg1"/>
                </a:solidFill>
              </a:rPr>
              <a:t>gasoline+diesel</a:t>
            </a:r>
            <a:r>
              <a:rPr lang="en-US" sz="1400" dirty="0">
                <a:solidFill>
                  <a:schemeClr val="bg1"/>
                </a:solidFill>
              </a:rPr>
              <a:t> cars caused the accidents with a higher average cost if we only take the accidents with a cost greater than 0. However, if all accidents are taken into account, the average cost of electric cars is higher. This is due to the fact that 13.4% of electric cars caused accidents with a cost greater than 0, while only 3% of gasoline + diesel cars caused accidents with conventional fuel - if the cost is not 0, then - it is much higher, as in the case of electric cars.</a:t>
            </a:r>
            <a:endParaRPr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5">
      <a:dk1>
        <a:srgbClr val="4D4D4D"/>
      </a:dk1>
      <a:lt1>
        <a:srgbClr val="FFFFFF"/>
      </a:lt1>
      <a:dk2>
        <a:srgbClr val="4D4D4D"/>
      </a:dk2>
      <a:lt2>
        <a:srgbClr val="1F1111"/>
      </a:lt2>
      <a:accent1>
        <a:srgbClr val="393939"/>
      </a:accent1>
      <a:accent2>
        <a:srgbClr val="727272"/>
      </a:accent2>
      <a:accent3>
        <a:srgbClr val="FFFFFF"/>
      </a:accent3>
      <a:accent4>
        <a:srgbClr val="404040"/>
      </a:accent4>
      <a:accent5>
        <a:srgbClr val="AEAEAE"/>
      </a:accent5>
      <a:accent6>
        <a:srgbClr val="676767"/>
      </a:accent6>
      <a:hlink>
        <a:srgbClr val="D42424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3E3B55"/>
        </a:lt2>
        <a:accent1>
          <a:srgbClr val="8D8DC2"/>
        </a:accent1>
        <a:accent2>
          <a:srgbClr val="777777"/>
        </a:accent2>
        <a:accent3>
          <a:srgbClr val="FFFFFF"/>
        </a:accent3>
        <a:accent4>
          <a:srgbClr val="404040"/>
        </a:accent4>
        <a:accent5>
          <a:srgbClr val="C5C5DD"/>
        </a:accent5>
        <a:accent6>
          <a:srgbClr val="6B6B6B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26231E"/>
        </a:lt2>
        <a:accent1>
          <a:srgbClr val="D69F8C"/>
        </a:accent1>
        <a:accent2>
          <a:srgbClr val="AD8D82"/>
        </a:accent2>
        <a:accent3>
          <a:srgbClr val="FFFFFF"/>
        </a:accent3>
        <a:accent4>
          <a:srgbClr val="404040"/>
        </a:accent4>
        <a:accent5>
          <a:srgbClr val="E8CDC5"/>
        </a:accent5>
        <a:accent6>
          <a:srgbClr val="9C7F75"/>
        </a:accent6>
        <a:hlink>
          <a:srgbClr val="67606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4D4D4D"/>
        </a:dk2>
        <a:lt2>
          <a:srgbClr val="1F1111"/>
        </a:lt2>
        <a:accent1>
          <a:srgbClr val="393939"/>
        </a:accent1>
        <a:accent2>
          <a:srgbClr val="727272"/>
        </a:accent2>
        <a:accent3>
          <a:srgbClr val="FFFFFF"/>
        </a:accent3>
        <a:accent4>
          <a:srgbClr val="404040"/>
        </a:accent4>
        <a:accent5>
          <a:srgbClr val="AEAEAE"/>
        </a:accent5>
        <a:accent6>
          <a:srgbClr val="676767"/>
        </a:accent6>
        <a:hlink>
          <a:srgbClr val="D4242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191</TotalTime>
  <Words>703</Words>
  <Application>Microsoft Office PowerPoint</Application>
  <PresentationFormat>Diavetítés a képernyőre (16:9 oldalarány)</PresentationFormat>
  <Paragraphs>29</Paragraphs>
  <Slides>4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Wingdings</vt:lpstr>
      <vt:lpstr>template</vt:lpstr>
      <vt:lpstr>Accidents database analysis facts and curiosities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Orbán József (ZPE8NO)</cp:lastModifiedBy>
  <cp:revision>6</cp:revision>
  <dcterms:modified xsi:type="dcterms:W3CDTF">2024-08-21T19:20:17Z</dcterms:modified>
</cp:coreProperties>
</file>