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3813281" y="1089137"/>
            <a:ext cx="1296144" cy="1440160"/>
          </a:xfrm>
          <a:prstGeom prst="flowChartDocument">
            <a:avLst/>
          </a:prstGeom>
          <a:solidFill>
            <a:srgbClr val="D99593"/>
          </a:solidFill>
          <a:ln cap="flat" cmpd="sng" w="25400">
            <a:solidFill>
              <a:srgbClr val="F2DAD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Qualidade do Modelo</a:t>
            </a:r>
            <a:endParaRPr b="0" i="0" sz="1800" u="none" cap="none" strike="noStrike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-576572" y="1449577"/>
            <a:ext cx="2304256" cy="36004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-2340768" y="764704"/>
            <a:ext cx="1692188" cy="144016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 – Coleta dos Dados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t, t+1, t+2, ...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1763688" y="909516"/>
            <a:ext cx="1764196" cy="1799403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 – Pré-processamento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3531220" y="1449577"/>
            <a:ext cx="2304256" cy="36004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3995936" y="1160746"/>
            <a:ext cx="1224136" cy="81589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(x</a:t>
            </a:r>
            <a:r>
              <a:rPr b="0" baseline="-25000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,y</a:t>
            </a:r>
            <a:r>
              <a:rPr b="0" baseline="-25000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5940152" y="909516"/>
            <a:ext cx="1764196" cy="1799403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– Algoritmo de Aprendizado de Máquina para Revisão do Modelo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7721860" y="1449577"/>
            <a:ext cx="522548" cy="35964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10728684" y="764704"/>
            <a:ext cx="1764196" cy="1799403"/>
          </a:xfrm>
          <a:prstGeom prst="rect">
            <a:avLst/>
          </a:prstGeom>
          <a:solidFill>
            <a:srgbClr val="D99593"/>
          </a:solidFill>
          <a:ln cap="flat" cmpd="sng" w="25400">
            <a:solidFill>
              <a:srgbClr val="F2DAD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rgbClr val="632423"/>
                </a:solidFill>
                <a:latin typeface="Calibri"/>
                <a:ea typeface="Calibri"/>
                <a:cs typeface="Calibri"/>
                <a:sym typeface="Calibri"/>
              </a:rPr>
              <a:t>4 – Avaliação da Qualidade do Modelo</a:t>
            </a:r>
            <a:endParaRPr b="0" i="0" sz="1800" u="none" cap="none" strike="noStrike">
              <a:solidFill>
                <a:srgbClr val="6324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8244407" y="909516"/>
            <a:ext cx="1530169" cy="1456752"/>
          </a:xfrm>
          <a:prstGeom prst="flowChartDocumen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–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RNA, modelo </a:t>
            </a:r>
            <a:b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pt-BR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regressão, ...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-324544" y="1268760"/>
            <a:ext cx="1656184" cy="707886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 de Treinamento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5775374" y="-1128030"/>
            <a:ext cx="1224136" cy="815899"/>
          </a:xfrm>
          <a:prstGeom prst="rect">
            <a:avLst/>
          </a:prstGeom>
          <a:solidFill>
            <a:srgbClr val="76923C"/>
          </a:solidFill>
          <a:ln cap="flat" cmpd="sng" w="25400">
            <a:solidFill>
              <a:srgbClr val="EAF1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baseline="-25000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395536" y="-1065707"/>
            <a:ext cx="1656184" cy="707886"/>
          </a:xfrm>
          <a:prstGeom prst="rect">
            <a:avLst/>
          </a:prstGeom>
          <a:solidFill>
            <a:srgbClr val="76923C"/>
          </a:solidFill>
          <a:ln cap="flat" cmpd="sng" w="9525">
            <a:solidFill>
              <a:srgbClr val="EAF1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 a ser classificado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10660184" y="-1145987"/>
            <a:ext cx="1224136" cy="815899"/>
          </a:xfrm>
          <a:prstGeom prst="rect">
            <a:avLst/>
          </a:prstGeom>
          <a:solidFill>
            <a:srgbClr val="76923C"/>
          </a:solidFill>
          <a:ln cap="flat" cmpd="sng" w="25400">
            <a:solidFill>
              <a:srgbClr val="EAF1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f(x</a:t>
            </a:r>
            <a:r>
              <a:rPr b="0" baseline="-25000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cxnSp>
        <p:nvCxnSpPr>
          <p:cNvPr id="98" name="Google Shape;98;p13"/>
          <p:cNvCxnSpPr>
            <a:stCxn id="96" idx="2"/>
            <a:endCxn id="87" idx="0"/>
          </p:cNvCxnSpPr>
          <p:nvPr/>
        </p:nvCxnSpPr>
        <p:spPr>
          <a:xfrm>
            <a:off x="1223628" y="-357821"/>
            <a:ext cx="1422300" cy="1267200"/>
          </a:xfrm>
          <a:prstGeom prst="straightConnector1">
            <a:avLst/>
          </a:prstGeom>
          <a:noFill/>
          <a:ln cap="flat" cmpd="sng" w="76200">
            <a:solidFill>
              <a:srgbClr val="76923C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9" name="Google Shape;99;p13"/>
          <p:cNvCxnSpPr>
            <a:stCxn id="87" idx="0"/>
            <a:endCxn id="95" idx="1"/>
          </p:cNvCxnSpPr>
          <p:nvPr/>
        </p:nvCxnSpPr>
        <p:spPr>
          <a:xfrm flipH="1" rot="10800000">
            <a:off x="2645786" y="-720084"/>
            <a:ext cx="3129600" cy="1629600"/>
          </a:xfrm>
          <a:prstGeom prst="straightConnector1">
            <a:avLst/>
          </a:prstGeom>
          <a:noFill/>
          <a:ln cap="flat" cmpd="sng" w="76200">
            <a:solidFill>
              <a:srgbClr val="76923C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0" name="Google Shape;100;p13"/>
          <p:cNvCxnSpPr>
            <a:stCxn id="95" idx="3"/>
            <a:endCxn id="93" idx="0"/>
          </p:cNvCxnSpPr>
          <p:nvPr/>
        </p:nvCxnSpPr>
        <p:spPr>
          <a:xfrm>
            <a:off x="6999510" y="-720080"/>
            <a:ext cx="2010000" cy="1629600"/>
          </a:xfrm>
          <a:prstGeom prst="straightConnector1">
            <a:avLst/>
          </a:prstGeom>
          <a:noFill/>
          <a:ln cap="flat" cmpd="sng" w="76200">
            <a:solidFill>
              <a:srgbClr val="76923C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1" name="Google Shape;101;p13"/>
          <p:cNvCxnSpPr>
            <a:stCxn id="93" idx="0"/>
            <a:endCxn id="97" idx="1"/>
          </p:cNvCxnSpPr>
          <p:nvPr/>
        </p:nvCxnSpPr>
        <p:spPr>
          <a:xfrm flipH="1" rot="10800000">
            <a:off x="9009492" y="-738084"/>
            <a:ext cx="1650600" cy="1647600"/>
          </a:xfrm>
          <a:prstGeom prst="straightConnector1">
            <a:avLst/>
          </a:prstGeom>
          <a:noFill/>
          <a:ln cap="flat" cmpd="sng" w="76200">
            <a:solidFill>
              <a:srgbClr val="76923C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2" name="Google Shape;102;p13"/>
          <p:cNvCxnSpPr>
            <a:stCxn id="92" idx="3"/>
          </p:cNvCxnSpPr>
          <p:nvPr/>
        </p:nvCxnSpPr>
        <p:spPr>
          <a:xfrm flipH="1" rot="10800000">
            <a:off x="12492880" y="1664106"/>
            <a:ext cx="1320300" cy="300"/>
          </a:xfrm>
          <a:prstGeom prst="straightConnector1">
            <a:avLst/>
          </a:prstGeom>
          <a:noFill/>
          <a:ln cap="flat" cmpd="sng" w="76200">
            <a:solidFill>
              <a:srgbClr val="632423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3" name="Google Shape;103;p13"/>
          <p:cNvCxnSpPr>
            <a:stCxn id="93" idx="2"/>
            <a:endCxn id="86" idx="2"/>
          </p:cNvCxnSpPr>
          <p:nvPr/>
        </p:nvCxnSpPr>
        <p:spPr>
          <a:xfrm flipH="1" rot="5400000">
            <a:off x="3724842" y="-3014690"/>
            <a:ext cx="65100" cy="10504200"/>
          </a:xfrm>
          <a:prstGeom prst="bentConnector3">
            <a:avLst>
              <a:gd fmla="val -1874441" name="adj1"/>
            </a:avLst>
          </a:prstGeom>
          <a:noFill/>
          <a:ln cap="flat" cmpd="sng" w="76200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4" name="Google Shape;104;p13"/>
          <p:cNvCxnSpPr>
            <a:stCxn id="93" idx="3"/>
            <a:endCxn id="92" idx="1"/>
          </p:cNvCxnSpPr>
          <p:nvPr/>
        </p:nvCxnSpPr>
        <p:spPr>
          <a:xfrm>
            <a:off x="9774576" y="1637892"/>
            <a:ext cx="954000" cy="26400"/>
          </a:xfrm>
          <a:prstGeom prst="straightConnector1">
            <a:avLst/>
          </a:prstGeom>
          <a:noFill/>
          <a:ln cap="flat" cmpd="sng" w="76200">
            <a:solidFill>
              <a:srgbClr val="632423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