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jsegarra1971/MyWifiTrack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ollz/find" TargetMode="External"/><Relationship Id="rId2" Type="http://schemas.openxmlformats.org/officeDocument/2006/relationships/hyperlink" Target="http://www.internalpositioning.co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R_vR6O8706g" TargetMode="External"/><Relationship Id="rId2" Type="http://schemas.openxmlformats.org/officeDocument/2006/relationships/hyperlink" Target="http://doi.ieeecomputersociety.org/10.1109/MC.2017.7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692" y="151702"/>
            <a:ext cx="9965587" cy="874690"/>
          </a:xfrm>
        </p:spPr>
        <p:txBody>
          <a:bodyPr>
            <a:noAutofit/>
          </a:bodyPr>
          <a:lstStyle/>
          <a:p>
            <a:r>
              <a:rPr lang="en-US" sz="6000" dirty="0" smtClean="0"/>
              <a:t>802.11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225" y="1257615"/>
            <a:ext cx="10541502" cy="1201296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IEEE </a:t>
            </a:r>
            <a:r>
              <a:rPr lang="en-US" dirty="0"/>
              <a:t>802.11 is a set of media access control (MAC) and physical layer (PHY) specifications for implementing wireless local area network (WLAN) computer communication in the 900 MHz and 2.4, 3.6, 5, and 60 </a:t>
            </a:r>
            <a:r>
              <a:rPr lang="en-US" dirty="0" smtClean="0"/>
              <a:t>GHz </a:t>
            </a:r>
            <a:r>
              <a:rPr lang="en-US" dirty="0"/>
              <a:t>frequency </a:t>
            </a:r>
            <a:r>
              <a:rPr lang="en-US" dirty="0" smtClean="0"/>
              <a:t>bands.</a:t>
            </a:r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20859" y="1026393"/>
            <a:ext cx="10455033" cy="516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11" y="2720142"/>
            <a:ext cx="6556545" cy="172035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79407" y="4556001"/>
            <a:ext cx="10541502" cy="20084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600" dirty="0"/>
              <a:t>Datagrams are called frames. The standards specify frame types for use in transmission of </a:t>
            </a:r>
            <a:r>
              <a:rPr lang="en-US" sz="2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r>
              <a:rPr lang="en-US" sz="2600" dirty="0"/>
              <a:t> as well as </a:t>
            </a:r>
            <a:r>
              <a:rPr lang="en-US" sz="2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management</a:t>
            </a:r>
            <a:r>
              <a:rPr lang="en-US" sz="2600" dirty="0"/>
              <a:t> and </a:t>
            </a:r>
            <a:r>
              <a:rPr lang="en-US" sz="2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control </a:t>
            </a:r>
            <a:r>
              <a:rPr lang="en-US" sz="2600" dirty="0"/>
              <a:t>of wireless links</a:t>
            </a:r>
            <a:r>
              <a:rPr lang="en-US" sz="2600" dirty="0" smtClean="0"/>
              <a:t>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600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/>
              <a:t>Frames </a:t>
            </a:r>
            <a:r>
              <a:rPr lang="en-US" sz="2600" dirty="0"/>
              <a:t>are divided into very specific and standardized sections. Each frame consists of a MAC header(s),  frame check sequence (FCS). and optional payload.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5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692" y="151702"/>
            <a:ext cx="9965587" cy="874690"/>
          </a:xfrm>
        </p:spPr>
        <p:txBody>
          <a:bodyPr>
            <a:noAutofit/>
          </a:bodyPr>
          <a:lstStyle/>
          <a:p>
            <a:r>
              <a:rPr lang="en-US" sz="6000" dirty="0" smtClean="0"/>
              <a:t>Source code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224" y="1257614"/>
            <a:ext cx="11043579" cy="5506238"/>
          </a:xfrm>
        </p:spPr>
        <p:txBody>
          <a:bodyPr anchor="t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de-DE" sz="2400" dirty="0" smtClean="0">
                <a:latin typeface="+mn-lt"/>
              </a:rPr>
              <a:t> </a:t>
            </a:r>
            <a:r>
              <a:rPr lang="de-DE" sz="2400" dirty="0" smtClean="0"/>
              <a:t>Check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github.com/jsegarra1971/MyWifiTracking</a:t>
            </a:r>
            <a:endParaRPr lang="en-US" sz="24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de-DE" sz="2400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s-ES_tradnl" sz="2400" dirty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s-ES_tradnl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s-ES_tradnl" sz="2400" dirty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20859" y="1026393"/>
            <a:ext cx="10455033" cy="516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538475" y="2680084"/>
            <a:ext cx="10541502" cy="1201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7" y="2058132"/>
            <a:ext cx="6033409" cy="428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36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692" y="151702"/>
            <a:ext cx="9965587" cy="874690"/>
          </a:xfrm>
        </p:spPr>
        <p:txBody>
          <a:bodyPr>
            <a:noAutofit/>
          </a:bodyPr>
          <a:lstStyle/>
          <a:p>
            <a:r>
              <a:rPr lang="en-US" sz="6000" dirty="0" smtClean="0"/>
              <a:t>Passive Tracking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225" y="1257615"/>
            <a:ext cx="10541502" cy="5299482"/>
          </a:xfrm>
        </p:spPr>
        <p:txBody>
          <a:bodyPr anchor="t">
            <a:normAutofit lnSpcReduction="10000"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latin typeface="+mn-lt"/>
              </a:rPr>
              <a:t>All devices connected to a </a:t>
            </a:r>
            <a:r>
              <a:rPr lang="en-US" sz="2400" dirty="0" err="1" smtClean="0">
                <a:latin typeface="+mn-lt"/>
              </a:rPr>
              <a:t>Wifi</a:t>
            </a:r>
            <a:r>
              <a:rPr lang="en-US" sz="2400" dirty="0" smtClean="0">
                <a:latin typeface="+mn-lt"/>
              </a:rPr>
              <a:t> Network are sending or receiving frames.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14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Mobile devices NOT connected to a </a:t>
            </a:r>
            <a:r>
              <a:rPr lang="en-US" sz="2400" dirty="0" err="1" smtClean="0"/>
              <a:t>Wifi</a:t>
            </a:r>
            <a:r>
              <a:rPr lang="en-US" sz="2400" dirty="0" smtClean="0"/>
              <a:t> network are also sending PROBE frames </a:t>
            </a:r>
            <a:r>
              <a:rPr lang="en-US" sz="2000" dirty="0" smtClean="0"/>
              <a:t>(active scanning to save battery).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1050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1050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Even if payload data is encrypted, frame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header information can be read by anyone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listening. This header may contains some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information: MAC addresses, signal strength,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timestamp, preferred SSID network,</a:t>
            </a:r>
            <a:r>
              <a:rPr lang="mr-IN" sz="2400" dirty="0" smtClean="0"/>
              <a:t>…</a:t>
            </a:r>
            <a:r>
              <a:rPr lang="en-US" sz="2400" dirty="0" smtClean="0"/>
              <a:t> </a:t>
            </a:r>
            <a:endParaRPr lang="en-US" sz="1050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1050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Let’s build a device that “sniffs” and stores the sniffed data. By correlating timestamps and signal strength values for a MAC address is possible to get an idea of the device position.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20859" y="1026393"/>
            <a:ext cx="10455033" cy="516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538475" y="2680084"/>
            <a:ext cx="10541502" cy="1201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</p:txBody>
      </p:sp>
      <p:pic>
        <p:nvPicPr>
          <p:cNvPr id="4" name="Imagen 3" descr="prob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980" y="2584630"/>
            <a:ext cx="3516362" cy="22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0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5434254" y="4858750"/>
            <a:ext cx="6216905" cy="1999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692" y="151702"/>
            <a:ext cx="9965587" cy="874690"/>
          </a:xfrm>
        </p:spPr>
        <p:txBody>
          <a:bodyPr>
            <a:noAutofit/>
          </a:bodyPr>
          <a:lstStyle/>
          <a:p>
            <a:r>
              <a:rPr lang="en-US" sz="6000" dirty="0" smtClean="0"/>
              <a:t>Implementation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224" y="1257614"/>
            <a:ext cx="11043579" cy="5506238"/>
          </a:xfrm>
        </p:spPr>
        <p:txBody>
          <a:bodyPr anchor="t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latin typeface="+mn-lt"/>
              </a:rPr>
              <a:t>H</a:t>
            </a:r>
            <a:r>
              <a:rPr lang="es-ES" sz="2400" dirty="0" smtClean="0">
                <a:latin typeface="+mn-lt"/>
              </a:rPr>
              <a:t>a</a:t>
            </a:r>
            <a:r>
              <a:rPr lang="en-US" sz="2400" dirty="0" err="1" smtClean="0">
                <a:latin typeface="+mn-lt"/>
              </a:rPr>
              <a:t>rdware</a:t>
            </a:r>
            <a:r>
              <a:rPr lang="en-US" sz="2400" dirty="0" smtClean="0">
                <a:latin typeface="+mn-lt"/>
              </a:rPr>
              <a:t>: </a:t>
            </a:r>
          </a:p>
          <a:p>
            <a:pPr marL="914400" lvl="1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Raspberri</a:t>
            </a:r>
            <a:r>
              <a:rPr lang="en-US" dirty="0" smtClean="0">
                <a:latin typeface="+mn-lt"/>
              </a:rPr>
              <a:t> PI (30€) </a:t>
            </a:r>
          </a:p>
          <a:p>
            <a:pPr marL="914400" lvl="1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Wifi</a:t>
            </a:r>
            <a:r>
              <a:rPr lang="en-US" dirty="0" smtClean="0">
                <a:latin typeface="+mn-lt"/>
              </a:rPr>
              <a:t> Dongle (6€)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latin typeface="+mn-lt"/>
              </a:rPr>
              <a:t>Software: </a:t>
            </a:r>
          </a:p>
          <a:p>
            <a:pPr marL="914400" lvl="1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O.S. </a:t>
            </a:r>
            <a:r>
              <a:rPr lang="en-US" dirty="0" err="1" smtClean="0"/>
              <a:t>Raspbian</a:t>
            </a:r>
            <a:endParaRPr lang="en-US" dirty="0"/>
          </a:p>
          <a:p>
            <a:pPr marL="914400" lvl="1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www.aircrack</a:t>
            </a:r>
            <a:r>
              <a:rPr lang="en-US" dirty="0" err="1"/>
              <a:t>-</a:t>
            </a:r>
            <a:r>
              <a:rPr lang="en-US" dirty="0" err="1" smtClean="0"/>
              <a:t>ng.org</a:t>
            </a:r>
            <a:r>
              <a:rPr lang="en-US" dirty="0" smtClean="0"/>
              <a:t>, to create a “monitor” interface</a:t>
            </a:r>
          </a:p>
          <a:p>
            <a:pPr marL="914400" lvl="1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_tradnl" dirty="0" err="1" smtClean="0"/>
              <a:t>Own</a:t>
            </a:r>
            <a:r>
              <a:rPr lang="es-ES_tradnl" dirty="0" smtClean="0"/>
              <a:t> tracking </a:t>
            </a:r>
            <a:r>
              <a:rPr lang="es-ES_tradnl" dirty="0" err="1" smtClean="0"/>
              <a:t>library</a:t>
            </a:r>
            <a:r>
              <a:rPr lang="es-ES_tradnl" dirty="0" smtClean="0"/>
              <a:t> (in C) </a:t>
            </a:r>
            <a:r>
              <a:rPr lang="es-ES_tradnl" dirty="0" err="1" smtClean="0"/>
              <a:t>which</a:t>
            </a:r>
            <a:r>
              <a:rPr lang="es-ES_tradnl" dirty="0" smtClean="0"/>
              <a:t> captures </a:t>
            </a:r>
            <a:r>
              <a:rPr lang="es-ES_tradnl" dirty="0" err="1" smtClean="0"/>
              <a:t>frames</a:t>
            </a:r>
            <a:r>
              <a:rPr lang="es-ES_tradnl" dirty="0" smtClean="0"/>
              <a:t> and </a:t>
            </a:r>
            <a:r>
              <a:rPr lang="es-ES_tradnl" dirty="0" err="1" smtClean="0"/>
              <a:t>stores</a:t>
            </a:r>
            <a:r>
              <a:rPr lang="es-ES_tradnl" dirty="0" smtClean="0"/>
              <a:t> </a:t>
            </a:r>
            <a:r>
              <a:rPr lang="es-ES_tradnl" dirty="0" err="1" smtClean="0"/>
              <a:t>its</a:t>
            </a:r>
            <a:r>
              <a:rPr lang="es-ES_tradnl" dirty="0" smtClean="0"/>
              <a:t> data.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includes</a:t>
            </a:r>
            <a:r>
              <a:rPr lang="es-ES_tradnl" dirty="0" smtClean="0"/>
              <a:t> a </a:t>
            </a:r>
            <a:r>
              <a:rPr lang="es-ES_tradnl" dirty="0" err="1" smtClean="0"/>
              <a:t>custom</a:t>
            </a:r>
            <a:r>
              <a:rPr lang="es-ES_tradnl" dirty="0" smtClean="0"/>
              <a:t> </a:t>
            </a:r>
            <a:r>
              <a:rPr lang="es-ES_tradnl" dirty="0" err="1" smtClean="0"/>
              <a:t>build</a:t>
            </a:r>
            <a:r>
              <a:rPr lang="es-ES_tradnl" dirty="0" smtClean="0"/>
              <a:t> of </a:t>
            </a:r>
            <a:r>
              <a:rPr lang="en-US" dirty="0" err="1" smtClean="0"/>
              <a:t>libpnp</a:t>
            </a:r>
            <a:r>
              <a:rPr lang="en-US" dirty="0"/>
              <a:t> </a:t>
            </a:r>
            <a:r>
              <a:rPr lang="en-US" dirty="0" smtClean="0"/>
              <a:t>statically linked.</a:t>
            </a:r>
          </a:p>
          <a:p>
            <a:pPr marL="914400" lvl="1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Http server (in GO) that hosts the tracking library and publishes is data in JSON</a:t>
            </a:r>
          </a:p>
          <a:p>
            <a:pPr marL="914400" lvl="1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HTML+CSS+JavaScript</a:t>
            </a:r>
            <a:r>
              <a:rPr lang="en-US" dirty="0" smtClean="0"/>
              <a:t> application</a:t>
            </a:r>
          </a:p>
          <a:p>
            <a:pPr algn="l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Building: </a:t>
            </a:r>
          </a:p>
          <a:p>
            <a:pPr marL="914400" lvl="1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Gcc</a:t>
            </a:r>
            <a:r>
              <a:rPr lang="en-US" dirty="0" smtClean="0"/>
              <a:t> compiler + </a:t>
            </a:r>
            <a:r>
              <a:rPr lang="en-US" dirty="0" err="1" smtClean="0"/>
              <a:t>toolchain</a:t>
            </a:r>
            <a:endParaRPr lang="en-US" dirty="0" smtClean="0"/>
          </a:p>
          <a:p>
            <a:pPr marL="914400" lvl="1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Go compiler + Go tools</a:t>
            </a:r>
            <a:endParaRPr lang="en-US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20859" y="1026393"/>
            <a:ext cx="10455033" cy="516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538475" y="2680084"/>
            <a:ext cx="10541502" cy="1201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</p:txBody>
      </p:sp>
      <p:pic>
        <p:nvPicPr>
          <p:cNvPr id="6" name="Imagen 5" descr="$46 Rasberry 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511" y="1363600"/>
            <a:ext cx="3534003" cy="222642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515474" y="5013817"/>
            <a:ext cx="5604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TODO: </a:t>
            </a:r>
          </a:p>
          <a:p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  <a:r>
              <a:rPr lang="es-E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Integrate</a:t>
            </a:r>
            <a:r>
              <a:rPr lang="es-E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with</a:t>
            </a:r>
            <a:r>
              <a:rPr lang="es-E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Project </a:t>
            </a:r>
            <a:r>
              <a:rPr lang="es-E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EON</a:t>
            </a:r>
          </a:p>
          <a:p>
            <a:endParaRPr lang="es-E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	</a:t>
            </a:r>
            <a:r>
              <a:rPr lang="es-ES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IoT</a:t>
            </a:r>
            <a:r>
              <a:rPr lang="es-E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!!!!</a:t>
            </a:r>
            <a:endParaRPr lang="es-E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Imagen 8" descr="e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57" y="5110338"/>
            <a:ext cx="2853736" cy="16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5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692" y="151702"/>
            <a:ext cx="9965587" cy="874690"/>
          </a:xfrm>
        </p:spPr>
        <p:txBody>
          <a:bodyPr>
            <a:noAutofit/>
          </a:bodyPr>
          <a:lstStyle/>
          <a:p>
            <a:r>
              <a:rPr lang="en-US" sz="6000" dirty="0" smtClean="0"/>
              <a:t>Prototype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224" y="1257614"/>
            <a:ext cx="11043579" cy="5506238"/>
          </a:xfrm>
        </p:spPr>
        <p:txBody>
          <a:bodyPr anchor="t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latin typeface="+mn-lt"/>
              </a:rPr>
              <a:t>Don´t look at this slide</a:t>
            </a:r>
            <a:r>
              <a:rPr lang="mr-IN" sz="2400" dirty="0" smtClean="0">
                <a:latin typeface="+mn-lt"/>
              </a:rPr>
              <a:t>…</a:t>
            </a:r>
            <a:r>
              <a:rPr lang="es-ES_tradnl" sz="2400" dirty="0" err="1" smtClean="0">
                <a:latin typeface="+mn-lt"/>
              </a:rPr>
              <a:t>check</a:t>
            </a:r>
            <a:r>
              <a:rPr lang="es-ES_tradnl" sz="2400" dirty="0" smtClean="0">
                <a:latin typeface="+mn-lt"/>
              </a:rPr>
              <a:t> </a:t>
            </a:r>
            <a:r>
              <a:rPr lang="es-ES_tradnl" sz="2400" dirty="0" err="1" smtClean="0">
                <a:latin typeface="+mn-lt"/>
              </a:rPr>
              <a:t>the</a:t>
            </a:r>
            <a:r>
              <a:rPr lang="es-ES_tradnl" sz="2400" dirty="0" smtClean="0">
                <a:latin typeface="+mn-lt"/>
              </a:rPr>
              <a:t> real </a:t>
            </a:r>
            <a:r>
              <a:rPr lang="es-ES_tradnl" sz="2400" dirty="0" err="1" smtClean="0">
                <a:latin typeface="+mn-lt"/>
              </a:rPr>
              <a:t>thing</a:t>
            </a:r>
            <a:endParaRPr lang="es-ES_tradnl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20859" y="1026393"/>
            <a:ext cx="10455033" cy="516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538475" y="2680084"/>
            <a:ext cx="10541502" cy="1201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</p:txBody>
      </p:sp>
      <p:pic>
        <p:nvPicPr>
          <p:cNvPr id="4" name="Imagen 3" descr="pr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82" y="2012077"/>
            <a:ext cx="7177235" cy="414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692" y="151702"/>
            <a:ext cx="9965587" cy="874690"/>
          </a:xfrm>
        </p:spPr>
        <p:txBody>
          <a:bodyPr>
            <a:noAutofit/>
          </a:bodyPr>
          <a:lstStyle/>
          <a:p>
            <a:r>
              <a:rPr lang="en-US" sz="6000" dirty="0" smtClean="0"/>
              <a:t>Applications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224" y="1257614"/>
            <a:ext cx="11043579" cy="5506238"/>
          </a:xfrm>
        </p:spPr>
        <p:txBody>
          <a:bodyPr anchor="t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20859" y="1026393"/>
            <a:ext cx="10455033" cy="516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538475" y="2680084"/>
            <a:ext cx="10541502" cy="1201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</p:txBody>
      </p:sp>
      <p:pic>
        <p:nvPicPr>
          <p:cNvPr id="6" name="Imagen 5" descr="ut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6" y="1203277"/>
            <a:ext cx="9473029" cy="531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4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692" y="151702"/>
            <a:ext cx="9965587" cy="874690"/>
          </a:xfrm>
        </p:spPr>
        <p:txBody>
          <a:bodyPr>
            <a:noAutofit/>
          </a:bodyPr>
          <a:lstStyle/>
          <a:p>
            <a:r>
              <a:rPr lang="en-US" sz="6000" dirty="0" smtClean="0"/>
              <a:t>Extensions (1)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224" y="1257614"/>
            <a:ext cx="11043579" cy="5506238"/>
          </a:xfrm>
        </p:spPr>
        <p:txBody>
          <a:bodyPr anchor="t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latin typeface="+mn-lt"/>
              </a:rPr>
              <a:t>A single device can provide proximity detection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latin typeface="+mn-lt"/>
              </a:rPr>
              <a:t>With more than one device, in principle,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latin typeface="+mn-lt"/>
              </a:rPr>
              <a:t>it is possible to “</a:t>
            </a:r>
            <a:r>
              <a:rPr lang="en-US" sz="2400" dirty="0" err="1" smtClean="0">
                <a:latin typeface="+mn-lt"/>
              </a:rPr>
              <a:t>triangularize</a:t>
            </a:r>
            <a:r>
              <a:rPr lang="en-US" sz="2400" dirty="0" smtClean="0">
                <a:latin typeface="+mn-lt"/>
              </a:rPr>
              <a:t>”: position detection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latin typeface="+mn-lt"/>
              </a:rPr>
              <a:t>Position detection extended in time results in motion detection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20859" y="1026393"/>
            <a:ext cx="10455033" cy="516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538475" y="2680084"/>
            <a:ext cx="10541502" cy="1201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</p:txBody>
      </p:sp>
      <p:pic>
        <p:nvPicPr>
          <p:cNvPr id="4" name="Imagen 3" descr="4-Figure4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010" y="1358678"/>
            <a:ext cx="2497022" cy="2062318"/>
          </a:xfrm>
          <a:prstGeom prst="rect">
            <a:avLst/>
          </a:prstGeom>
        </p:spPr>
      </p:pic>
      <p:pic>
        <p:nvPicPr>
          <p:cNvPr id="8" name="Imagen 7" descr="5-Figure5-1 - copi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35" y="4094956"/>
            <a:ext cx="7806202" cy="216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0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692" y="151702"/>
            <a:ext cx="9965587" cy="874690"/>
          </a:xfrm>
        </p:spPr>
        <p:txBody>
          <a:bodyPr>
            <a:noAutofit/>
          </a:bodyPr>
          <a:lstStyle/>
          <a:p>
            <a:r>
              <a:rPr lang="en-US" sz="6000" dirty="0" smtClean="0"/>
              <a:t>Extensions (2)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224" y="1257614"/>
            <a:ext cx="11043579" cy="5506238"/>
          </a:xfrm>
        </p:spPr>
        <p:txBody>
          <a:bodyPr anchor="t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latin typeface="+mn-lt"/>
              </a:rPr>
              <a:t>These “cools” results are only valid in “open spaces” (large malls, football fields,</a:t>
            </a:r>
            <a:r>
              <a:rPr lang="mr-IN" sz="2400" dirty="0" smtClean="0">
                <a:latin typeface="+mn-lt"/>
              </a:rPr>
              <a:t>…</a:t>
            </a:r>
            <a:r>
              <a:rPr lang="es-ES_tradnl" sz="2400" dirty="0" smtClean="0">
                <a:latin typeface="+mn-lt"/>
              </a:rPr>
              <a:t>)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s-ES_tradnl" sz="2400" dirty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s-ES_tradnl" sz="2400" dirty="0" smtClean="0">
                <a:latin typeface="+mn-lt"/>
              </a:rPr>
              <a:t>In “in-</a:t>
            </a:r>
            <a:r>
              <a:rPr lang="es-ES_tradnl" sz="2400" dirty="0" err="1" smtClean="0">
                <a:latin typeface="+mn-lt"/>
              </a:rPr>
              <a:t>doors</a:t>
            </a:r>
            <a:r>
              <a:rPr lang="es-ES_tradnl" sz="2400" dirty="0" smtClean="0">
                <a:latin typeface="+mn-lt"/>
              </a:rPr>
              <a:t>” </a:t>
            </a:r>
            <a:r>
              <a:rPr lang="es-ES_tradnl" sz="2400" dirty="0" err="1" smtClean="0">
                <a:latin typeface="+mn-lt"/>
              </a:rPr>
              <a:t>scenarios</a:t>
            </a:r>
            <a:r>
              <a:rPr lang="es-ES_tradnl" sz="2400" dirty="0">
                <a:latin typeface="+mn-lt"/>
              </a:rPr>
              <a:t> </a:t>
            </a:r>
            <a:r>
              <a:rPr lang="es-ES_tradnl" sz="2400" dirty="0" err="1" smtClean="0">
                <a:latin typeface="+mn-lt"/>
              </a:rPr>
              <a:t>walls</a:t>
            </a:r>
            <a:r>
              <a:rPr lang="es-ES_tradnl" sz="2400" dirty="0" smtClean="0">
                <a:latin typeface="+mn-lt"/>
              </a:rPr>
              <a:t> </a:t>
            </a:r>
            <a:r>
              <a:rPr lang="es-ES_tradnl" sz="2400" dirty="0" err="1" smtClean="0">
                <a:latin typeface="+mn-lt"/>
              </a:rPr>
              <a:t>may</a:t>
            </a:r>
            <a:r>
              <a:rPr lang="es-ES_tradnl" sz="2400" dirty="0" smtClean="0">
                <a:latin typeface="+mn-lt"/>
              </a:rPr>
              <a:t> “</a:t>
            </a:r>
            <a:r>
              <a:rPr lang="es-ES_tradnl" sz="2400" dirty="0" err="1" smtClean="0">
                <a:latin typeface="+mn-lt"/>
              </a:rPr>
              <a:t>increase</a:t>
            </a:r>
            <a:r>
              <a:rPr lang="es-ES_tradnl" sz="2400" dirty="0" smtClean="0">
                <a:latin typeface="+mn-lt"/>
              </a:rPr>
              <a:t>” a </a:t>
            </a:r>
            <a:r>
              <a:rPr lang="es-ES_tradnl" sz="2400" dirty="0" err="1" smtClean="0">
                <a:latin typeface="+mn-lt"/>
              </a:rPr>
              <a:t>signal</a:t>
            </a:r>
            <a:r>
              <a:rPr lang="es-ES_tradnl" sz="2400" dirty="0" smtClean="0">
                <a:latin typeface="+mn-lt"/>
              </a:rPr>
              <a:t> </a:t>
            </a:r>
            <a:r>
              <a:rPr lang="es-ES_tradnl" sz="2400" dirty="0" err="1" smtClean="0">
                <a:latin typeface="+mn-lt"/>
              </a:rPr>
              <a:t>strength</a:t>
            </a:r>
            <a:r>
              <a:rPr lang="es-ES_tradnl" sz="2400" dirty="0" smtClean="0">
                <a:latin typeface="+mn-lt"/>
              </a:rPr>
              <a:t> (</a:t>
            </a:r>
            <a:r>
              <a:rPr lang="es-ES_tradnl" sz="2400" dirty="0" err="1" smtClean="0">
                <a:latin typeface="+mn-lt"/>
              </a:rPr>
              <a:t>because</a:t>
            </a:r>
            <a:r>
              <a:rPr lang="es-ES_tradnl" sz="2400" dirty="0" smtClean="0">
                <a:latin typeface="+mn-lt"/>
              </a:rPr>
              <a:t> of </a:t>
            </a:r>
            <a:r>
              <a:rPr lang="es-ES_tradnl" sz="2400" dirty="0" err="1" smtClean="0">
                <a:latin typeface="+mn-lt"/>
              </a:rPr>
              <a:t>bouncing</a:t>
            </a:r>
            <a:r>
              <a:rPr lang="es-ES_tradnl" sz="2400" dirty="0" smtClean="0">
                <a:latin typeface="+mn-lt"/>
              </a:rPr>
              <a:t>) </a:t>
            </a:r>
            <a:r>
              <a:rPr lang="es-ES_tradnl" sz="2400" dirty="0" err="1" smtClean="0">
                <a:latin typeface="+mn-lt"/>
              </a:rPr>
              <a:t>or</a:t>
            </a:r>
            <a:r>
              <a:rPr lang="es-ES_tradnl" sz="2400" dirty="0" smtClean="0">
                <a:latin typeface="+mn-lt"/>
              </a:rPr>
              <a:t> “</a:t>
            </a:r>
            <a:r>
              <a:rPr lang="es-ES_tradnl" sz="2400" dirty="0" err="1" smtClean="0">
                <a:latin typeface="+mn-lt"/>
              </a:rPr>
              <a:t>decrease</a:t>
            </a:r>
            <a:r>
              <a:rPr lang="es-ES_tradnl" sz="2400" dirty="0" smtClean="0">
                <a:latin typeface="+mn-lt"/>
              </a:rPr>
              <a:t>” </a:t>
            </a:r>
            <a:r>
              <a:rPr lang="es-ES_tradnl" sz="2400" dirty="0" err="1" smtClean="0">
                <a:latin typeface="+mn-lt"/>
              </a:rPr>
              <a:t>it</a:t>
            </a:r>
            <a:r>
              <a:rPr lang="es-ES_tradnl" sz="2400" dirty="0" smtClean="0">
                <a:latin typeface="+mn-lt"/>
              </a:rPr>
              <a:t> (</a:t>
            </a:r>
            <a:r>
              <a:rPr lang="es-ES_tradnl" sz="2400" dirty="0" err="1" smtClean="0">
                <a:latin typeface="+mn-lt"/>
              </a:rPr>
              <a:t>because</a:t>
            </a:r>
            <a:r>
              <a:rPr lang="es-ES_tradnl" sz="2400" dirty="0" smtClean="0">
                <a:latin typeface="+mn-lt"/>
              </a:rPr>
              <a:t> of </a:t>
            </a:r>
            <a:r>
              <a:rPr lang="es-ES_tradnl" sz="2400" dirty="0" err="1" smtClean="0">
                <a:latin typeface="+mn-lt"/>
              </a:rPr>
              <a:t>filtering</a:t>
            </a:r>
            <a:r>
              <a:rPr lang="es-ES_tradnl" sz="2400" dirty="0" smtClean="0">
                <a:latin typeface="+mn-lt"/>
              </a:rPr>
              <a:t> </a:t>
            </a:r>
            <a:r>
              <a:rPr lang="es-ES_tradnl" sz="2400" dirty="0" err="1" smtClean="0">
                <a:latin typeface="+mn-lt"/>
              </a:rPr>
              <a:t>when</a:t>
            </a:r>
            <a:r>
              <a:rPr lang="es-ES_tradnl" sz="2400" dirty="0" smtClean="0">
                <a:latin typeface="+mn-lt"/>
              </a:rPr>
              <a:t> </a:t>
            </a:r>
            <a:r>
              <a:rPr lang="es-ES_tradnl" sz="2400" dirty="0" err="1" smtClean="0">
                <a:latin typeface="+mn-lt"/>
              </a:rPr>
              <a:t>passing</a:t>
            </a:r>
            <a:r>
              <a:rPr lang="es-ES_tradnl" sz="2400" dirty="0" smtClean="0">
                <a:latin typeface="+mn-lt"/>
              </a:rPr>
              <a:t> </a:t>
            </a:r>
            <a:r>
              <a:rPr lang="es-ES_tradnl" sz="2400" dirty="0" err="1" smtClean="0">
                <a:latin typeface="+mn-lt"/>
              </a:rPr>
              <a:t>through</a:t>
            </a:r>
            <a:r>
              <a:rPr lang="es-ES_tradnl" sz="2400" dirty="0" smtClean="0">
                <a:latin typeface="+mn-lt"/>
              </a:rPr>
              <a:t>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s-ES_tradnl" sz="2400" dirty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s-ES_tradnl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s-ES_tradnl" sz="2400" dirty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20859" y="1026393"/>
            <a:ext cx="10455033" cy="516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538475" y="2680084"/>
            <a:ext cx="10541502" cy="1201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</p:txBody>
      </p:sp>
      <p:pic>
        <p:nvPicPr>
          <p:cNvPr id="9" name="Imagen 8" descr="st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16" y="3442948"/>
            <a:ext cx="31337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3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692" y="151702"/>
            <a:ext cx="9965587" cy="874690"/>
          </a:xfrm>
        </p:spPr>
        <p:txBody>
          <a:bodyPr>
            <a:noAutofit/>
          </a:bodyPr>
          <a:lstStyle/>
          <a:p>
            <a:r>
              <a:rPr lang="en-US" sz="6000" dirty="0" smtClean="0"/>
              <a:t>Extensions (3)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224" y="1257614"/>
            <a:ext cx="11043579" cy="5506238"/>
          </a:xfrm>
        </p:spPr>
        <p:txBody>
          <a:bodyPr anchor="t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latin typeface="+mn-lt"/>
              </a:rPr>
              <a:t>One solution for tracking position “in-doors” is to generate a “fingerprint” map of the area to cover. Later on when actual values for a device are available the system has to look for a matching pattern in the fingerprint map.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latin typeface="+mn-lt"/>
              </a:rPr>
              <a:t>This task is very well suited for recognition techniques (Neural Networks , Machine Learning,</a:t>
            </a:r>
            <a:r>
              <a:rPr lang="mr-IN" sz="2400" dirty="0" smtClean="0">
                <a:latin typeface="+mn-lt"/>
              </a:rPr>
              <a:t>…</a:t>
            </a:r>
            <a:r>
              <a:rPr lang="es-ES_tradnl" sz="2400" dirty="0" smtClean="0">
                <a:latin typeface="+mn-lt"/>
              </a:rPr>
              <a:t>). </a:t>
            </a:r>
            <a:r>
              <a:rPr lang="es-ES_tradnl" sz="2400" dirty="0" err="1" smtClean="0">
                <a:latin typeface="+mn-lt"/>
              </a:rPr>
              <a:t>Some</a:t>
            </a:r>
            <a:r>
              <a:rPr lang="es-ES_tradnl" sz="2400" dirty="0" smtClean="0">
                <a:latin typeface="+mn-lt"/>
              </a:rPr>
              <a:t> </a:t>
            </a:r>
            <a:r>
              <a:rPr lang="es-ES_tradnl" sz="2400" dirty="0" err="1" smtClean="0">
                <a:latin typeface="+mn-lt"/>
              </a:rPr>
              <a:t>systems</a:t>
            </a:r>
            <a:r>
              <a:rPr lang="es-ES_tradnl" sz="2400" dirty="0" smtClean="0">
                <a:latin typeface="+mn-lt"/>
              </a:rPr>
              <a:t> (</a:t>
            </a:r>
            <a:r>
              <a:rPr lang="pl-PL" sz="2400" dirty="0" smtClean="0">
                <a:latin typeface="+mn-lt"/>
                <a:hlinkClick r:id="rId2"/>
              </a:rPr>
              <a:t>www.internalpositioning.com</a:t>
            </a:r>
            <a:r>
              <a:rPr lang="pl-PL" sz="2400" dirty="0" smtClean="0">
                <a:latin typeface="+mn-lt"/>
              </a:rPr>
              <a:t>, </a:t>
            </a:r>
            <a:r>
              <a:rPr lang="de-DE" sz="2400" dirty="0" smtClean="0">
                <a:latin typeface="+mn-lt"/>
                <a:hlinkClick r:id="rId3"/>
              </a:rPr>
              <a:t>github.com</a:t>
            </a:r>
            <a:r>
              <a:rPr lang="de-DE" sz="2400" dirty="0">
                <a:latin typeface="+mn-lt"/>
                <a:hlinkClick r:id="rId3"/>
              </a:rPr>
              <a:t>/schollz/</a:t>
            </a:r>
            <a:r>
              <a:rPr lang="de-DE" sz="2400" dirty="0" smtClean="0">
                <a:latin typeface="+mn-lt"/>
                <a:hlinkClick r:id="rId3"/>
              </a:rPr>
              <a:t>find</a:t>
            </a:r>
            <a:r>
              <a:rPr lang="de-DE" sz="2400" dirty="0" smtClean="0">
                <a:latin typeface="+mn-lt"/>
              </a:rPr>
              <a:t>) claim geolocation precision below 10 sq. </a:t>
            </a:r>
            <a:r>
              <a:rPr lang="es-ES" sz="2400" dirty="0" smtClean="0">
                <a:latin typeface="+mn-lt"/>
              </a:rPr>
              <a:t>F</a:t>
            </a:r>
            <a:r>
              <a:rPr lang="de-DE" sz="2400" dirty="0" smtClean="0">
                <a:latin typeface="+mn-lt"/>
              </a:rPr>
              <a:t>eet.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de-DE" sz="2400" dirty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de-DE" sz="2400" dirty="0" smtClean="0">
                <a:latin typeface="+mn-lt"/>
              </a:rPr>
              <a:t> </a:t>
            </a: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s-ES_tradnl" sz="2400" dirty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s-ES_tradnl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s-ES_tradnl" sz="2400" dirty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20859" y="1026393"/>
            <a:ext cx="10455033" cy="516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538475" y="2680084"/>
            <a:ext cx="10541502" cy="1201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003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692" y="151702"/>
            <a:ext cx="9965587" cy="874690"/>
          </a:xfrm>
        </p:spPr>
        <p:txBody>
          <a:bodyPr>
            <a:noAutofit/>
          </a:bodyPr>
          <a:lstStyle/>
          <a:p>
            <a:r>
              <a:rPr lang="en-US" sz="6000" dirty="0" smtClean="0"/>
              <a:t>Extensions (4)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224" y="1257614"/>
            <a:ext cx="11043579" cy="5506238"/>
          </a:xfrm>
        </p:spPr>
        <p:txBody>
          <a:bodyPr anchor="t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de-DE" sz="2400" dirty="0" smtClean="0">
                <a:latin typeface="+mn-lt"/>
              </a:rPr>
              <a:t> </a:t>
            </a:r>
            <a:r>
              <a:rPr lang="de-DE" sz="2400" dirty="0"/>
              <a:t>On the cutting edge (jan 2017) the Fresnel zone model, claims centimeter scale human activity sensing (</a:t>
            </a:r>
            <a:r>
              <a:rPr lang="en-US" sz="2400" dirty="0">
                <a:hlinkClick r:id="rId2"/>
              </a:rPr>
              <a:t>doi.ieeecomputersociety.org/10.1109/MC.2017.7</a:t>
            </a:r>
            <a:r>
              <a:rPr lang="en-US" sz="2400" dirty="0"/>
              <a:t> , </a:t>
            </a:r>
            <a:r>
              <a:rPr lang="en-US" sz="2400" dirty="0">
                <a:hlinkClick r:id="rId3"/>
              </a:rPr>
              <a:t>www.youtube.com/watch?v=R_vR6O8706g</a:t>
            </a:r>
            <a:r>
              <a:rPr lang="en-US" sz="2400" dirty="0"/>
              <a:t>). This would open the door to new </a:t>
            </a:r>
            <a:r>
              <a:rPr lang="en-US" sz="2400" dirty="0" smtClean="0"/>
              <a:t>possibilities: detect walking or respiration.</a:t>
            </a:r>
            <a:endParaRPr lang="de-DE" sz="2400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s-ES_tradnl" sz="2400" dirty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s-ES_tradnl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s-ES_tradnl" sz="2400" dirty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+mn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20859" y="1026393"/>
            <a:ext cx="10455033" cy="516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538475" y="2680084"/>
            <a:ext cx="10541502" cy="1201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657955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140</TotalTime>
  <Words>547</Words>
  <Application>Microsoft Office PowerPoint</Application>
  <PresentationFormat>Custom</PresentationFormat>
  <Paragraphs>125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Depth</vt:lpstr>
      <vt:lpstr>802.11</vt:lpstr>
      <vt:lpstr>Passive Tracking</vt:lpstr>
      <vt:lpstr>Implementation</vt:lpstr>
      <vt:lpstr>Prototype</vt:lpstr>
      <vt:lpstr>Applications</vt:lpstr>
      <vt:lpstr>Extensions (1)</vt:lpstr>
      <vt:lpstr>Extensions (2)</vt:lpstr>
      <vt:lpstr>Extensions (3)</vt:lpstr>
      <vt:lpstr>Extensions (4)</vt:lpstr>
      <vt:lpstr>Source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SEGARRA, Jose</cp:lastModifiedBy>
  <cp:revision>20</cp:revision>
  <dcterms:created xsi:type="dcterms:W3CDTF">2014-09-12T02:17:01Z</dcterms:created>
  <dcterms:modified xsi:type="dcterms:W3CDTF">2017-04-27T09:27:44Z</dcterms:modified>
</cp:coreProperties>
</file>