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fa93ad81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fa93ad81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5548e31d5_4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5548e31d5_4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fa93ad81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fa93ad81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5548e31d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5548e31d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fa93ad8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fa93ad8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fa93ad8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fa93ad8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cfa93ad8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cfa93ad8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cfa93ad81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cfa93ad81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fa93ad81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fa93ad81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cfa93ad81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cfa93ad81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fa93ad81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fa93ad81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link-springer-com.manchester.idm.oclc.org/content/pdf/10.1007%2F978-1-4842-6206-1.pdf" TargetMode="External"/><Relationship Id="rId4" Type="http://schemas.openxmlformats.org/officeDocument/2006/relationships/hyperlink" Target="http://link.springer.com/10.1007/978-3-030-35746-7" TargetMode="External"/><Relationship Id="rId5" Type="http://schemas.openxmlformats.org/officeDocument/2006/relationships/hyperlink" Target="https://www.tandfonline.com/doi/abs/10.1080/23270012.2019.16712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94EC3"/>
            </a:gs>
            <a:gs pos="100000">
              <a:srgbClr val="20295A"/>
            </a:gs>
          </a:gsLst>
          <a:lin ang="5400012" scaled="0"/>
        </a:gra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610200" y="1421922"/>
            <a:ext cx="8222100" cy="83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u="sng">
                <a:latin typeface="Impact"/>
                <a:ea typeface="Impact"/>
                <a:cs typeface="Impact"/>
                <a:sym typeface="Impact"/>
              </a:rPr>
              <a:t>A</a:t>
            </a:r>
            <a:r>
              <a:rPr i="1" lang="en" u="sng">
                <a:latin typeface="Impact"/>
                <a:ea typeface="Impact"/>
                <a:cs typeface="Impact"/>
                <a:sym typeface="Impact"/>
              </a:rPr>
              <a:t>I - Privacy and data</a:t>
            </a:r>
            <a:r>
              <a:rPr i="1" lang="en" u="sng">
                <a:latin typeface="Impact"/>
                <a:ea typeface="Impact"/>
                <a:cs typeface="Impact"/>
                <a:sym typeface="Impact"/>
              </a:rPr>
              <a:t> </a:t>
            </a:r>
            <a:endParaRPr i="1" u="sng">
              <a:latin typeface="Impact"/>
              <a:ea typeface="Impact"/>
              <a:cs typeface="Impact"/>
              <a:sym typeface="Impact"/>
            </a:endParaRPr>
          </a:p>
        </p:txBody>
      </p:sp>
      <p:sp>
        <p:nvSpPr>
          <p:cNvPr id="86" name="Google Shape;86;p13"/>
          <p:cNvSpPr txBox="1"/>
          <p:nvPr>
            <p:ph idx="1" type="subTitle"/>
          </p:nvPr>
        </p:nvSpPr>
        <p:spPr>
          <a:xfrm>
            <a:off x="3567900" y="2167200"/>
            <a:ext cx="2306700" cy="11694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700"/>
              <a:t>Joseph</a:t>
            </a:r>
            <a:r>
              <a:rPr lang="en" sz="1700"/>
              <a:t> Hayes</a:t>
            </a:r>
            <a:endParaRPr sz="1700"/>
          </a:p>
          <a:p>
            <a:pPr indent="0" lvl="0" marL="0" rtl="0" algn="ctr">
              <a:lnSpc>
                <a:spcPct val="80000"/>
              </a:lnSpc>
              <a:spcBef>
                <a:spcPts val="0"/>
              </a:spcBef>
              <a:spcAft>
                <a:spcPts val="0"/>
              </a:spcAft>
              <a:buSzPts val="440"/>
              <a:buNone/>
            </a:pPr>
            <a:r>
              <a:rPr lang="en" sz="1700"/>
              <a:t>Onur Celebi</a:t>
            </a:r>
            <a:endParaRPr sz="1700"/>
          </a:p>
          <a:p>
            <a:pPr indent="0" lvl="0" marL="0" rtl="0" algn="ctr">
              <a:lnSpc>
                <a:spcPct val="80000"/>
              </a:lnSpc>
              <a:spcBef>
                <a:spcPts val="0"/>
              </a:spcBef>
              <a:spcAft>
                <a:spcPts val="0"/>
              </a:spcAft>
              <a:buSzPts val="440"/>
              <a:buNone/>
            </a:pPr>
            <a:r>
              <a:rPr lang="en" sz="1700"/>
              <a:t>Liam Salazar-Endara </a:t>
            </a:r>
            <a:endParaRPr sz="1700"/>
          </a:p>
          <a:p>
            <a:pPr indent="0" lvl="0" marL="0" rtl="0" algn="ctr">
              <a:lnSpc>
                <a:spcPct val="80000"/>
              </a:lnSpc>
              <a:spcBef>
                <a:spcPts val="0"/>
              </a:spcBef>
              <a:spcAft>
                <a:spcPts val="0"/>
              </a:spcAft>
              <a:buSzPts val="440"/>
              <a:buNone/>
            </a:pPr>
            <a:r>
              <a:rPr lang="en" sz="1700"/>
              <a:t>Faisal Hamdan</a:t>
            </a:r>
            <a:endParaRPr sz="17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AI in cybersecurity</a:t>
            </a:r>
            <a:endParaRPr/>
          </a:p>
        </p:txBody>
      </p:sp>
      <p:sp>
        <p:nvSpPr>
          <p:cNvPr id="165" name="Google Shape;165;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rgbClr val="000000"/>
              </a:buClr>
              <a:buSzPts val="1800"/>
              <a:buChar char="-"/>
            </a:pPr>
            <a:r>
              <a:rPr lang="en">
                <a:solidFill>
                  <a:srgbClr val="000000"/>
                </a:solidFill>
              </a:rPr>
              <a:t>Use of AI in</a:t>
            </a:r>
            <a:r>
              <a:rPr lang="en">
                <a:solidFill>
                  <a:srgbClr val="000000"/>
                </a:solidFill>
              </a:rPr>
              <a:t> too simple or too complex systems </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highlight>
                  <a:schemeClr val="lt1"/>
                </a:highlight>
              </a:rPr>
              <a:t>Obtaining enough and correct data for learning operation</a:t>
            </a:r>
            <a:endParaRPr>
              <a:solidFill>
                <a:srgbClr val="000000"/>
              </a:solidFill>
              <a:highlight>
                <a:schemeClr val="lt1"/>
              </a:highlight>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Costly and time consuming learning process</a:t>
            </a:r>
            <a:endParaRPr>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Insoluble challenges may cause not to use AI</a:t>
            </a:r>
            <a:endParaRPr sz="600">
              <a:solidFill>
                <a:srgbClr val="000000"/>
              </a:solidFill>
            </a:endParaRPr>
          </a:p>
          <a:p>
            <a:pPr indent="-342900" lvl="0" marL="457200" rtl="0" algn="l">
              <a:lnSpc>
                <a:spcPct val="150000"/>
              </a:lnSpc>
              <a:spcBef>
                <a:spcPts val="0"/>
              </a:spcBef>
              <a:spcAft>
                <a:spcPts val="0"/>
              </a:spcAft>
              <a:buClr>
                <a:srgbClr val="000000"/>
              </a:buClr>
              <a:buSzPts val="1800"/>
              <a:buChar char="-"/>
            </a:pPr>
            <a:r>
              <a:rPr lang="en">
                <a:solidFill>
                  <a:srgbClr val="000000"/>
                </a:solidFill>
              </a:rPr>
              <a:t>Explainability of decisions</a:t>
            </a:r>
            <a:endParaRPr>
              <a:solidFill>
                <a:srgbClr val="000000"/>
              </a:solidFill>
            </a:endParaRPr>
          </a:p>
          <a:p>
            <a:pPr indent="0" lvl="0" marL="457200" rtl="0" algn="l">
              <a:spcBef>
                <a:spcPts val="1200"/>
              </a:spcBef>
              <a:spcAft>
                <a:spcPts val="0"/>
              </a:spcAft>
              <a:buNone/>
            </a:pPr>
            <a:r>
              <a:t/>
            </a:r>
            <a:endParaRPr>
              <a:solidFill>
                <a:srgbClr val="000000"/>
              </a:solidFill>
            </a:endParaRPr>
          </a:p>
          <a:p>
            <a:pPr indent="0" lvl="0" marL="0" rtl="0" algn="l">
              <a:spcBef>
                <a:spcPts val="1200"/>
              </a:spcBef>
              <a:spcAft>
                <a:spcPts val="1200"/>
              </a:spcAft>
              <a:buNone/>
            </a:pPr>
            <a:r>
              <a:t/>
            </a:r>
            <a:endParaRPr>
              <a:solidFill>
                <a:srgbClr val="000000"/>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71" name="Google Shape;17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Companies should control what data is being used for AI and what this can lead to (Future prospects)</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 There are many applications of AI however, there are cases where there are limitations to AI which can be solved in the future which could lead to what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arenR"/>
            </a:pPr>
            <a:r>
              <a:rPr lang="en"/>
              <a:t>We are for the progression of AI in terms of privacy and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77" name="Google Shape;177;p2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25000" lnSpcReduction="20000"/>
          </a:bodyPr>
          <a:lstStyle/>
          <a:p>
            <a:pPr indent="-304800" lvl="0" marL="457200" rtl="0" algn="l">
              <a:lnSpc>
                <a:spcPct val="150000"/>
              </a:lnSpc>
              <a:spcBef>
                <a:spcPts val="0"/>
              </a:spcBef>
              <a:spcAft>
                <a:spcPts val="0"/>
              </a:spcAft>
              <a:buSzPct val="100000"/>
              <a:buChar char="●"/>
            </a:pPr>
            <a:r>
              <a:rPr lang="en" sz="4800">
                <a:solidFill>
                  <a:srgbClr val="000000"/>
                </a:solidFill>
                <a:latin typeface="Arial"/>
                <a:ea typeface="Arial"/>
                <a:cs typeface="Arial"/>
                <a:sym typeface="Arial"/>
              </a:rPr>
              <a:t>Benzid, I. </a:t>
            </a:r>
            <a:r>
              <a:rPr i="1" lang="en" sz="4800">
                <a:solidFill>
                  <a:srgbClr val="000000"/>
                </a:solidFill>
                <a:latin typeface="Arial"/>
                <a:ea typeface="Arial"/>
                <a:cs typeface="Arial"/>
                <a:sym typeface="Arial"/>
              </a:rPr>
              <a:t>et al.</a:t>
            </a:r>
            <a:r>
              <a:rPr lang="en" sz="4800">
                <a:solidFill>
                  <a:srgbClr val="000000"/>
                </a:solidFill>
                <a:latin typeface="Arial"/>
                <a:ea typeface="Arial"/>
                <a:cs typeface="Arial"/>
                <a:sym typeface="Arial"/>
              </a:rPr>
              <a:t> (2019) “The Application of Artificial Intelligence for Cybersecurity in Industry 4.0.” doi: 10.18420/inf2019_ws29.</a:t>
            </a:r>
            <a:endParaRPr sz="4800">
              <a:solidFill>
                <a:srgbClr val="000000"/>
              </a:solidFill>
              <a:latin typeface="Arial"/>
              <a:ea typeface="Arial"/>
              <a:cs typeface="Arial"/>
              <a:sym typeface="Arial"/>
            </a:endParaRPr>
          </a:p>
          <a:p>
            <a:pPr indent="-304800" lvl="0" marL="457200" rtl="0" algn="l">
              <a:lnSpc>
                <a:spcPct val="150000"/>
              </a:lnSpc>
              <a:spcBef>
                <a:spcPts val="0"/>
              </a:spcBef>
              <a:spcAft>
                <a:spcPts val="0"/>
              </a:spcAft>
              <a:buSzPct val="100000"/>
              <a:buChar char="●"/>
            </a:pPr>
            <a:r>
              <a:rPr lang="en" sz="4800">
                <a:solidFill>
                  <a:srgbClr val="000000"/>
                </a:solidFill>
              </a:rPr>
              <a:t>Hechler, E., Oberhofer, M. and Schaeck, T. (2020). </a:t>
            </a:r>
            <a:r>
              <a:rPr i="1" lang="en" sz="4800">
                <a:solidFill>
                  <a:srgbClr val="000000"/>
                </a:solidFill>
              </a:rPr>
              <a:t>Deploying AI in Enterprise</a:t>
            </a:r>
            <a:r>
              <a:rPr lang="en" sz="4800">
                <a:solidFill>
                  <a:srgbClr val="000000"/>
                </a:solidFill>
              </a:rPr>
              <a:t>. [Online]. Available at: </a:t>
            </a:r>
            <a:r>
              <a:rPr lang="en" sz="4800" u="sng">
                <a:solidFill>
                  <a:schemeClr val="accent5"/>
                </a:solidFill>
                <a:hlinkClick r:id="rId3">
                  <a:extLst>
                    <a:ext uri="{A12FA001-AC4F-418D-AE19-62706E023703}">
                      <ahyp:hlinkClr val="tx"/>
                    </a:ext>
                  </a:extLst>
                </a:hlinkClick>
              </a:rPr>
              <a:t>https://link-springer-com.manchester.idm.oclc.org/content/pdf/10.1007%2F978-1-4842-6206-1.pdf</a:t>
            </a:r>
            <a:endParaRPr sz="4800">
              <a:solidFill>
                <a:srgbClr val="3A3A3A"/>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SzPct val="100000"/>
              <a:buChar char="●"/>
            </a:pPr>
            <a:r>
              <a:rPr lang="en" sz="4800">
                <a:solidFill>
                  <a:srgbClr val="000000"/>
                </a:solidFill>
              </a:rPr>
              <a:t>Jahankhani, H., Kendzierskyj, S., Chelvachandran, N. and Ibarra, J. (2020). </a:t>
            </a:r>
            <a:r>
              <a:rPr i="1" lang="en" sz="4800">
                <a:solidFill>
                  <a:srgbClr val="000000"/>
                </a:solidFill>
              </a:rPr>
              <a:t>Cyber Defence in the Age of AI, Smart Societies and Augmented Humanity</a:t>
            </a:r>
            <a:r>
              <a:rPr lang="en" sz="4800">
                <a:solidFill>
                  <a:srgbClr val="000000"/>
                </a:solidFill>
              </a:rPr>
              <a:t>. </a:t>
            </a:r>
            <a:r>
              <a:rPr i="1" lang="en" sz="4800">
                <a:solidFill>
                  <a:srgbClr val="000000"/>
                </a:solidFill>
              </a:rPr>
              <a:t>Cham: Springer</a:t>
            </a:r>
            <a:r>
              <a:rPr lang="en" sz="4800">
                <a:solidFill>
                  <a:srgbClr val="000000"/>
                </a:solidFill>
              </a:rPr>
              <a:t>. [Online]. Available at: </a:t>
            </a:r>
            <a:r>
              <a:rPr lang="en" sz="4800" u="sng">
                <a:solidFill>
                  <a:schemeClr val="accent5"/>
                </a:solidFill>
                <a:hlinkClick r:id="rId4">
                  <a:extLst>
                    <a:ext uri="{A12FA001-AC4F-418D-AE19-62706E023703}">
                      <ahyp:hlinkClr val="tx"/>
                    </a:ext>
                  </a:extLst>
                </a:hlinkClick>
              </a:rPr>
              <a:t>http://link.springer.com/10.1007/978-3-030-35746-7</a:t>
            </a:r>
            <a:r>
              <a:rPr lang="en" sz="4800">
                <a:solidFill>
                  <a:srgbClr val="000000"/>
                </a:solidFill>
              </a:rPr>
              <a:t> (Accessed: 5 December 2021).</a:t>
            </a:r>
            <a:endParaRPr sz="4800">
              <a:solidFill>
                <a:srgbClr val="3A3A3A"/>
              </a:solidFill>
              <a:highlight>
                <a:srgbClr val="FFFFFF"/>
              </a:highlight>
              <a:latin typeface="Arial"/>
              <a:ea typeface="Arial"/>
              <a:cs typeface="Arial"/>
              <a:sym typeface="Arial"/>
            </a:endParaRPr>
          </a:p>
          <a:p>
            <a:pPr indent="-304800" lvl="0" marL="457200" rtl="0" algn="l">
              <a:lnSpc>
                <a:spcPct val="150000"/>
              </a:lnSpc>
              <a:spcBef>
                <a:spcPts val="0"/>
              </a:spcBef>
              <a:spcAft>
                <a:spcPts val="0"/>
              </a:spcAft>
              <a:buSzPct val="100000"/>
              <a:buChar char="●"/>
            </a:pPr>
            <a:r>
              <a:rPr lang="en" sz="4800">
                <a:solidFill>
                  <a:srgbClr val="3A3A3A"/>
                </a:solidFill>
                <a:highlight>
                  <a:srgbClr val="FFFFFF"/>
                </a:highlight>
                <a:latin typeface="Arial"/>
                <a:ea typeface="Arial"/>
                <a:cs typeface="Arial"/>
                <a:sym typeface="Arial"/>
              </a:rPr>
              <a:t>Mazurek, Grzegorz, and Karolina Małagocka. “Perception of Privacy and Data Protection in the Context of the Development of Artificial Intelligence.” </a:t>
            </a:r>
            <a:r>
              <a:rPr i="1" lang="en" sz="4800">
                <a:solidFill>
                  <a:srgbClr val="3A3A3A"/>
                </a:solidFill>
                <a:highlight>
                  <a:srgbClr val="FFFFFF"/>
                </a:highlight>
                <a:latin typeface="Arial"/>
                <a:ea typeface="Arial"/>
                <a:cs typeface="Arial"/>
                <a:sym typeface="Arial"/>
              </a:rPr>
              <a:t>Journal of management analytics</a:t>
            </a:r>
            <a:r>
              <a:rPr lang="en" sz="4800">
                <a:solidFill>
                  <a:srgbClr val="3A3A3A"/>
                </a:solidFill>
                <a:highlight>
                  <a:srgbClr val="FFFFFF"/>
                </a:highlight>
                <a:latin typeface="Arial"/>
                <a:ea typeface="Arial"/>
                <a:cs typeface="Arial"/>
                <a:sym typeface="Arial"/>
              </a:rPr>
              <a:t> 6.4 (2019): 344–364. Web. [Online] Available at: </a:t>
            </a:r>
            <a:r>
              <a:rPr lang="en" sz="4800" u="sng">
                <a:solidFill>
                  <a:schemeClr val="hlink"/>
                </a:solidFill>
                <a:highlight>
                  <a:srgbClr val="FFFFFF"/>
                </a:highlight>
                <a:latin typeface="Arial"/>
                <a:ea typeface="Arial"/>
                <a:cs typeface="Arial"/>
                <a:sym typeface="Arial"/>
                <a:hlinkClick r:id="rId5"/>
              </a:rPr>
              <a:t>https://www.tandfonline.com/doi/abs/10.1080/23270012.2019.1671243</a:t>
            </a:r>
            <a:r>
              <a:rPr lang="en" sz="4800">
                <a:solidFill>
                  <a:srgbClr val="3A3A3A"/>
                </a:solidFill>
                <a:highlight>
                  <a:srgbClr val="FFFFFF"/>
                </a:highlight>
                <a:latin typeface="Arial"/>
                <a:ea typeface="Arial"/>
                <a:cs typeface="Arial"/>
                <a:sym typeface="Arial"/>
              </a:rPr>
              <a:t> (</a:t>
            </a:r>
            <a:r>
              <a:rPr lang="en" sz="4800">
                <a:solidFill>
                  <a:srgbClr val="3A3A3A"/>
                </a:solidFill>
                <a:highlight>
                  <a:srgbClr val="FFFFFF"/>
                </a:highlight>
                <a:latin typeface="Arial"/>
                <a:ea typeface="Arial"/>
                <a:cs typeface="Arial"/>
                <a:sym typeface="Arial"/>
              </a:rPr>
              <a:t>Accessed</a:t>
            </a:r>
            <a:r>
              <a:rPr lang="en" sz="4800">
                <a:solidFill>
                  <a:srgbClr val="3A3A3A"/>
                </a:solidFill>
                <a:highlight>
                  <a:srgbClr val="FFFFFF"/>
                </a:highlight>
                <a:latin typeface="Arial"/>
                <a:ea typeface="Arial"/>
                <a:cs typeface="Arial"/>
                <a:sym typeface="Arial"/>
              </a:rPr>
              <a:t>: 5th December 2021)</a:t>
            </a:r>
            <a:endParaRPr sz="4800">
              <a:solidFill>
                <a:srgbClr val="3A3A3A"/>
              </a:solidFill>
              <a:highlight>
                <a:srgbClr val="FFFFFF"/>
              </a:highlight>
              <a:latin typeface="Arial"/>
              <a:ea typeface="Arial"/>
              <a:cs typeface="Arial"/>
              <a:sym typeface="Arial"/>
            </a:endParaRPr>
          </a:p>
          <a:p>
            <a:pPr indent="0" lvl="0" marL="457200" rtl="0" algn="l">
              <a:spcBef>
                <a:spcPts val="1200"/>
              </a:spcBef>
              <a:spcAft>
                <a:spcPts val="0"/>
              </a:spcAft>
              <a:buNone/>
            </a:pPr>
            <a:r>
              <a:t/>
            </a:r>
            <a:endParaRPr sz="4800">
              <a:solidFill>
                <a:srgbClr val="000000"/>
              </a:solidFill>
              <a:latin typeface="Times New Roman"/>
              <a:ea typeface="Times New Roman"/>
              <a:cs typeface="Times New Roman"/>
              <a:sym typeface="Times New Roman"/>
            </a:endParaRPr>
          </a:p>
          <a:p>
            <a:pPr indent="0" lvl="0" marL="457200" rtl="0" algn="l">
              <a:lnSpc>
                <a:spcPct val="150000"/>
              </a:lnSpc>
              <a:spcBef>
                <a:spcPts val="1200"/>
              </a:spcBef>
              <a:spcAft>
                <a:spcPts val="0"/>
              </a:spcAft>
              <a:buNone/>
            </a:pPr>
            <a:r>
              <a:t/>
            </a:r>
            <a:endParaRPr sz="4800">
              <a:solidFill>
                <a:srgbClr val="000000"/>
              </a:solidFill>
              <a:latin typeface="Arial"/>
              <a:ea typeface="Arial"/>
              <a:cs typeface="Arial"/>
              <a:sym typeface="Arial"/>
            </a:endParaRPr>
          </a:p>
          <a:p>
            <a:pPr indent="0" lvl="0" marL="457200" rtl="0" algn="l">
              <a:spcBef>
                <a:spcPts val="1200"/>
              </a:spcBef>
              <a:spcAft>
                <a:spcPts val="0"/>
              </a:spcAft>
              <a:buNone/>
            </a:pPr>
            <a:r>
              <a:t/>
            </a:r>
            <a:endParaRPr sz="4800">
              <a:solidFill>
                <a:srgbClr val="000000"/>
              </a:solidFill>
            </a:endParaRPr>
          </a:p>
          <a:p>
            <a:pPr indent="0" lvl="0" marL="0" rtl="0" algn="l">
              <a:spcBef>
                <a:spcPts val="1200"/>
              </a:spcBef>
              <a:spcAft>
                <a:spcPts val="0"/>
              </a:spcAft>
              <a:buNone/>
            </a:pPr>
            <a:r>
              <a:t/>
            </a:r>
            <a:endParaRPr sz="1300">
              <a:solidFill>
                <a:srgbClr val="000000"/>
              </a:solidFill>
            </a:endParaRPr>
          </a:p>
          <a:p>
            <a:pPr indent="0" lvl="0" marL="457200" rtl="0" algn="l">
              <a:spcBef>
                <a:spcPts val="1200"/>
              </a:spcBef>
              <a:spcAft>
                <a:spcPts val="0"/>
              </a:spcAft>
              <a:buNone/>
            </a:pPr>
            <a:r>
              <a:t/>
            </a:r>
            <a:endParaRPr sz="1300">
              <a:solidFill>
                <a:srgbClr val="000000"/>
              </a:solidFill>
            </a:endParaRPr>
          </a:p>
          <a:p>
            <a:pPr indent="0" lvl="0" marL="0" rtl="0" algn="l">
              <a:spcBef>
                <a:spcPts val="1200"/>
              </a:spcBef>
              <a:spcAft>
                <a:spcPts val="0"/>
              </a:spcAft>
              <a:buNone/>
            </a:pPr>
            <a:r>
              <a:t/>
            </a:r>
            <a:endParaRPr sz="1300">
              <a:solidFill>
                <a:srgbClr val="000000"/>
              </a:solidFill>
            </a:endParaRPr>
          </a:p>
          <a:p>
            <a:pPr indent="0" lvl="0" marL="0" rtl="0" algn="l">
              <a:spcBef>
                <a:spcPts val="1200"/>
              </a:spcBef>
              <a:spcAft>
                <a:spcPts val="0"/>
              </a:spcAft>
              <a:buNone/>
            </a:pPr>
            <a:r>
              <a:t/>
            </a:r>
            <a:endParaRPr sz="1300">
              <a:solidFill>
                <a:srgbClr val="000000"/>
              </a:solidFill>
            </a:endParaRPr>
          </a:p>
          <a:p>
            <a:pPr indent="0" lvl="0" marL="457200" rtl="0" algn="l">
              <a:spcBef>
                <a:spcPts val="1200"/>
              </a:spcBef>
              <a:spcAft>
                <a:spcPts val="0"/>
              </a:spcAft>
              <a:buNone/>
            </a:pPr>
            <a:r>
              <a:t/>
            </a:r>
            <a:endParaRPr sz="1300"/>
          </a:p>
          <a:p>
            <a:pPr indent="0" lvl="0" marL="0" rtl="0" algn="l">
              <a:spcBef>
                <a:spcPts val="1200"/>
              </a:spcBef>
              <a:spcAft>
                <a:spcPts val="1200"/>
              </a:spcAft>
              <a:buNone/>
            </a:pPr>
            <a:r>
              <a:t/>
            </a:r>
            <a:endParaRPr sz="1300"/>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598100" y="278947"/>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Overview</a:t>
            </a:r>
            <a:endParaRPr/>
          </a:p>
        </p:txBody>
      </p:sp>
      <p:sp>
        <p:nvSpPr>
          <p:cNvPr id="92" name="Google Shape;92;p14"/>
          <p:cNvSpPr txBox="1"/>
          <p:nvPr>
            <p:ph idx="1" type="subTitle"/>
          </p:nvPr>
        </p:nvSpPr>
        <p:spPr>
          <a:xfrm>
            <a:off x="598100" y="1219713"/>
            <a:ext cx="8222100" cy="2687400"/>
          </a:xfrm>
          <a:prstGeom prst="rect">
            <a:avLst/>
          </a:prstGeom>
        </p:spPr>
        <p:txBody>
          <a:bodyPr anchorCtr="0" anchor="t" bIns="91425" lIns="91425" spcFirstLastPara="1" rIns="91425" wrap="square" tIns="91425">
            <a:normAutofit lnSpcReduction="20000"/>
          </a:bodyPr>
          <a:lstStyle/>
          <a:p>
            <a:pPr indent="-361950" lvl="0" marL="457200" rtl="0" algn="l">
              <a:lnSpc>
                <a:spcPct val="150000"/>
              </a:lnSpc>
              <a:spcBef>
                <a:spcPts val="0"/>
              </a:spcBef>
              <a:spcAft>
                <a:spcPts val="0"/>
              </a:spcAft>
              <a:buSzPts val="2100"/>
              <a:buChar char="-"/>
            </a:pPr>
            <a:r>
              <a:rPr lang="en"/>
              <a:t>What is data?</a:t>
            </a:r>
            <a:endParaRPr/>
          </a:p>
          <a:p>
            <a:pPr indent="-361950" lvl="0" marL="457200" rtl="0" algn="l">
              <a:lnSpc>
                <a:spcPct val="150000"/>
              </a:lnSpc>
              <a:spcBef>
                <a:spcPts val="0"/>
              </a:spcBef>
              <a:spcAft>
                <a:spcPts val="0"/>
              </a:spcAft>
              <a:buSzPts val="2100"/>
              <a:buChar char="-"/>
            </a:pPr>
            <a:r>
              <a:rPr lang="en"/>
              <a:t>Introduction of the cyberspace</a:t>
            </a:r>
            <a:endParaRPr/>
          </a:p>
          <a:p>
            <a:pPr indent="-361950" lvl="0" marL="457200" rtl="0" algn="l">
              <a:lnSpc>
                <a:spcPct val="150000"/>
              </a:lnSpc>
              <a:spcBef>
                <a:spcPts val="0"/>
              </a:spcBef>
              <a:spcAft>
                <a:spcPts val="0"/>
              </a:spcAft>
              <a:buSzPts val="2100"/>
              <a:buChar char="-"/>
            </a:pPr>
            <a:r>
              <a:rPr lang="en"/>
              <a:t>How data can be </a:t>
            </a:r>
            <a:r>
              <a:rPr lang="en"/>
              <a:t>compromised</a:t>
            </a:r>
            <a:endParaRPr/>
          </a:p>
          <a:p>
            <a:pPr indent="-361950" lvl="0" marL="457200" rtl="0" algn="l">
              <a:lnSpc>
                <a:spcPct val="150000"/>
              </a:lnSpc>
              <a:spcBef>
                <a:spcPts val="0"/>
              </a:spcBef>
              <a:spcAft>
                <a:spcPts val="0"/>
              </a:spcAft>
              <a:buSzPts val="2100"/>
              <a:buChar char="-"/>
            </a:pPr>
            <a:r>
              <a:rPr lang="en"/>
              <a:t>How AI can prevent </a:t>
            </a:r>
            <a:r>
              <a:rPr lang="en"/>
              <a:t>cyber attacks</a:t>
            </a:r>
            <a:r>
              <a:rPr lang="en"/>
              <a:t> with the use of blockchain</a:t>
            </a:r>
            <a:endParaRPr/>
          </a:p>
          <a:p>
            <a:pPr indent="-361950" lvl="0" marL="457200" rtl="0" algn="l">
              <a:lnSpc>
                <a:spcPct val="150000"/>
              </a:lnSpc>
              <a:spcBef>
                <a:spcPts val="0"/>
              </a:spcBef>
              <a:spcAft>
                <a:spcPts val="0"/>
              </a:spcAft>
              <a:buSzPts val="2100"/>
              <a:buChar char="-"/>
            </a:pPr>
            <a:r>
              <a:rPr lang="en"/>
              <a:t>The </a:t>
            </a:r>
            <a:r>
              <a:rPr lang="en"/>
              <a:t>applications and advantages</a:t>
            </a:r>
            <a:r>
              <a:rPr lang="en"/>
              <a:t> of AI in cybersecurity</a:t>
            </a:r>
            <a:endParaRPr/>
          </a:p>
          <a:p>
            <a:pPr indent="-361950" lvl="0" marL="457200" rtl="0" algn="l">
              <a:lnSpc>
                <a:spcPct val="150000"/>
              </a:lnSpc>
              <a:spcBef>
                <a:spcPts val="0"/>
              </a:spcBef>
              <a:spcAft>
                <a:spcPts val="0"/>
              </a:spcAft>
              <a:buSzPts val="2100"/>
              <a:buChar char="-"/>
            </a:pPr>
            <a:r>
              <a:rPr lang="en"/>
              <a:t>Limitations of AI in cybersecurity</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166225" y="775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Understanding the Nature of Data </a:t>
            </a:r>
            <a:endParaRPr u="sng"/>
          </a:p>
        </p:txBody>
      </p:sp>
      <p:sp>
        <p:nvSpPr>
          <p:cNvPr id="98" name="Google Shape;98;p15"/>
          <p:cNvSpPr txBox="1"/>
          <p:nvPr>
            <p:ph idx="1" type="body"/>
          </p:nvPr>
        </p:nvSpPr>
        <p:spPr>
          <a:xfrm>
            <a:off x="0" y="641800"/>
            <a:ext cx="1342500" cy="43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solidFill>
                  <a:srgbClr val="000000"/>
                </a:solidFill>
              </a:rPr>
              <a:t>What is Data?</a:t>
            </a:r>
            <a:endParaRPr>
              <a:solidFill>
                <a:srgbClr val="000000"/>
              </a:solidFill>
            </a:endParaRPr>
          </a:p>
        </p:txBody>
      </p:sp>
      <p:pic>
        <p:nvPicPr>
          <p:cNvPr id="99" name="Google Shape;99;p15"/>
          <p:cNvPicPr preferRelativeResize="0"/>
          <p:nvPr/>
        </p:nvPicPr>
        <p:blipFill rotWithShape="1">
          <a:blip r:embed="rId3">
            <a:alphaModFix/>
          </a:blip>
          <a:srcRect b="6707" l="0" r="11024" t="0"/>
          <a:stretch/>
        </p:blipFill>
        <p:spPr>
          <a:xfrm>
            <a:off x="6542075" y="1132100"/>
            <a:ext cx="2536801" cy="2660050"/>
          </a:xfrm>
          <a:prstGeom prst="rect">
            <a:avLst/>
          </a:prstGeom>
          <a:noFill/>
          <a:ln>
            <a:noFill/>
          </a:ln>
        </p:spPr>
      </p:pic>
      <p:sp>
        <p:nvSpPr>
          <p:cNvPr id="100" name="Google Shape;100;p15"/>
          <p:cNvSpPr txBox="1"/>
          <p:nvPr/>
        </p:nvSpPr>
        <p:spPr>
          <a:xfrm>
            <a:off x="0" y="1132100"/>
            <a:ext cx="64383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Data has become such a vital component that it helps maintain the stability of the CNI of a given economy. </a:t>
            </a:r>
            <a:endParaRPr sz="1300">
              <a:latin typeface="Roboto"/>
              <a:ea typeface="Roboto"/>
              <a:cs typeface="Roboto"/>
              <a:sym typeface="Roboto"/>
            </a:endParaRPr>
          </a:p>
        </p:txBody>
      </p:sp>
      <p:sp>
        <p:nvSpPr>
          <p:cNvPr id="101" name="Google Shape;101;p15"/>
          <p:cNvSpPr txBox="1"/>
          <p:nvPr/>
        </p:nvSpPr>
        <p:spPr>
          <a:xfrm>
            <a:off x="5700" y="2691950"/>
            <a:ext cx="6635700" cy="5850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Data platforms can be described as a means to bring data from a decentralized state to a centralized state.</a:t>
            </a:r>
            <a:endParaRPr sz="1300">
              <a:latin typeface="Roboto"/>
              <a:ea typeface="Roboto"/>
              <a:cs typeface="Roboto"/>
              <a:sym typeface="Roboto"/>
            </a:endParaRPr>
          </a:p>
        </p:txBody>
      </p:sp>
      <p:sp>
        <p:nvSpPr>
          <p:cNvPr id="102" name="Google Shape;102;p15"/>
          <p:cNvSpPr txBox="1"/>
          <p:nvPr/>
        </p:nvSpPr>
        <p:spPr>
          <a:xfrm>
            <a:off x="0" y="2012075"/>
            <a:ext cx="6361200" cy="3849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Font typeface="Roboto"/>
              <a:buChar char="●"/>
            </a:pPr>
            <a:r>
              <a:rPr lang="en" sz="1300">
                <a:latin typeface="Roboto"/>
                <a:ea typeface="Roboto"/>
                <a:cs typeface="Roboto"/>
                <a:sym typeface="Roboto"/>
              </a:rPr>
              <a:t>Data can become Big Data when it is drawn from multiple sources.. </a:t>
            </a:r>
            <a:endParaRPr sz="1300">
              <a:latin typeface="Roboto"/>
              <a:ea typeface="Roboto"/>
              <a:cs typeface="Roboto"/>
              <a:sym typeface="Roboto"/>
            </a:endParaRPr>
          </a:p>
        </p:txBody>
      </p:sp>
      <p:sp>
        <p:nvSpPr>
          <p:cNvPr id="103" name="Google Shape;103;p15"/>
          <p:cNvSpPr txBox="1"/>
          <p:nvPr/>
        </p:nvSpPr>
        <p:spPr>
          <a:xfrm>
            <a:off x="52500" y="3792150"/>
            <a:ext cx="6542100" cy="600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sz="1300">
                <a:latin typeface="Roboto"/>
                <a:ea typeface="Roboto"/>
                <a:cs typeface="Roboto"/>
                <a:sym typeface="Roboto"/>
              </a:rPr>
              <a:t>Cloud computing is where data can be stored and accessed over the internet of one’s computer storage media</a:t>
            </a:r>
            <a:r>
              <a:rPr lang="en" sz="1100"/>
              <a:t> </a:t>
            </a:r>
            <a:endParaRPr>
              <a:latin typeface="Roboto"/>
              <a:ea typeface="Roboto"/>
              <a:cs typeface="Roboto"/>
              <a:sym typeface="Roboto"/>
            </a:endParaRPr>
          </a:p>
        </p:txBody>
      </p:sp>
      <p:sp>
        <p:nvSpPr>
          <p:cNvPr id="104" name="Google Shape;104;p15"/>
          <p:cNvSpPr txBox="1"/>
          <p:nvPr/>
        </p:nvSpPr>
        <p:spPr>
          <a:xfrm>
            <a:off x="6509525" y="150369"/>
            <a:ext cx="260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chemeClr val="lt1"/>
                </a:highlight>
                <a:latin typeface="Roboto"/>
                <a:ea typeface="Roboto"/>
                <a:cs typeface="Roboto"/>
                <a:sym typeface="Roboto"/>
              </a:rPr>
              <a:t>Figure 1 displays the 8 V’s of Big Data (blockchainjournal.news, 2019)</a:t>
            </a:r>
            <a:endParaRPr>
              <a:highlight>
                <a:schemeClr val="lt1"/>
              </a:highlight>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311700" y="671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Into the Cyberspace  </a:t>
            </a:r>
            <a:endParaRPr u="sng"/>
          </a:p>
        </p:txBody>
      </p:sp>
      <p:pic>
        <p:nvPicPr>
          <p:cNvPr id="110" name="Google Shape;110;p16"/>
          <p:cNvPicPr preferRelativeResize="0"/>
          <p:nvPr/>
        </p:nvPicPr>
        <p:blipFill>
          <a:blip r:embed="rId3">
            <a:alphaModFix/>
          </a:blip>
          <a:stretch>
            <a:fillRect/>
          </a:stretch>
        </p:blipFill>
        <p:spPr>
          <a:xfrm>
            <a:off x="376875" y="755900"/>
            <a:ext cx="4195124" cy="2359750"/>
          </a:xfrm>
          <a:prstGeom prst="rect">
            <a:avLst/>
          </a:prstGeom>
          <a:noFill/>
          <a:ln>
            <a:noFill/>
          </a:ln>
        </p:spPr>
      </p:pic>
      <p:sp>
        <p:nvSpPr>
          <p:cNvPr id="111" name="Google Shape;111;p16"/>
          <p:cNvSpPr txBox="1"/>
          <p:nvPr/>
        </p:nvSpPr>
        <p:spPr>
          <a:xfrm>
            <a:off x="4572000" y="755900"/>
            <a:ext cx="439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 figurative </a:t>
            </a:r>
            <a:r>
              <a:rPr lang="en">
                <a:latin typeface="Roboto"/>
                <a:ea typeface="Roboto"/>
                <a:cs typeface="Roboto"/>
                <a:sym typeface="Roboto"/>
              </a:rPr>
              <a:t>environment where computers are able to communicate via an interdependent network such as the internet</a:t>
            </a:r>
            <a:endParaRPr>
              <a:latin typeface="Roboto"/>
              <a:ea typeface="Roboto"/>
              <a:cs typeface="Roboto"/>
              <a:sym typeface="Roboto"/>
            </a:endParaRPr>
          </a:p>
        </p:txBody>
      </p:sp>
      <p:sp>
        <p:nvSpPr>
          <p:cNvPr id="112" name="Google Shape;112;p16"/>
          <p:cNvSpPr txBox="1"/>
          <p:nvPr/>
        </p:nvSpPr>
        <p:spPr>
          <a:xfrm>
            <a:off x="4572000" y="3144025"/>
            <a:ext cx="43947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Understanding</a:t>
            </a:r>
            <a:r>
              <a:rPr lang="en">
                <a:latin typeface="Roboto"/>
                <a:ea typeface="Roboto"/>
                <a:cs typeface="Roboto"/>
                <a:sym typeface="Roboto"/>
              </a:rPr>
              <a:t> cyberspace is key to understanding the principles of </a:t>
            </a:r>
            <a:r>
              <a:rPr lang="en">
                <a:latin typeface="Roboto"/>
                <a:ea typeface="Roboto"/>
                <a:cs typeface="Roboto"/>
                <a:sym typeface="Roboto"/>
              </a:rPr>
              <a:t>cybersecurity</a:t>
            </a:r>
            <a:endParaRPr>
              <a:latin typeface="Roboto"/>
              <a:ea typeface="Roboto"/>
              <a:cs typeface="Roboto"/>
              <a:sym typeface="Roboto"/>
            </a:endParaRPr>
          </a:p>
        </p:txBody>
      </p:sp>
      <p:sp>
        <p:nvSpPr>
          <p:cNvPr id="113" name="Google Shape;113;p16"/>
          <p:cNvSpPr txBox="1"/>
          <p:nvPr/>
        </p:nvSpPr>
        <p:spPr>
          <a:xfrm>
            <a:off x="4572000" y="1949963"/>
            <a:ext cx="43947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According to Martin C. Libicki, cyberspace is comprised of 3 layers: Physical, Syntactic and Semantic.</a:t>
            </a:r>
            <a:endParaRPr>
              <a:latin typeface="Roboto"/>
              <a:ea typeface="Roboto"/>
              <a:cs typeface="Roboto"/>
              <a:sym typeface="Roboto"/>
            </a:endParaRPr>
          </a:p>
        </p:txBody>
      </p:sp>
      <p:sp>
        <p:nvSpPr>
          <p:cNvPr id="114" name="Google Shape;114;p16"/>
          <p:cNvSpPr txBox="1"/>
          <p:nvPr/>
        </p:nvSpPr>
        <p:spPr>
          <a:xfrm>
            <a:off x="376875" y="3144025"/>
            <a:ext cx="4195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Figure 2  displays a visual interpretation of cyberspace (icrc.org, 2020)</a:t>
            </a:r>
            <a:endParaRPr>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Privacy can be compromised </a:t>
            </a:r>
            <a:endParaRPr u="sng"/>
          </a:p>
        </p:txBody>
      </p:sp>
      <p:sp>
        <p:nvSpPr>
          <p:cNvPr id="120" name="Google Shape;12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n">
                <a:solidFill>
                  <a:srgbClr val="000000"/>
                </a:solidFill>
              </a:rPr>
              <a:t>How is data used?</a:t>
            </a:r>
            <a:endParaRPr b="1" i="1">
              <a:solidFill>
                <a:srgbClr val="000000"/>
              </a:solidFill>
            </a:endParaRPr>
          </a:p>
          <a:p>
            <a:pPr indent="-342900" lvl="0" marL="457200" rtl="0" algn="l">
              <a:spcBef>
                <a:spcPts val="1200"/>
              </a:spcBef>
              <a:spcAft>
                <a:spcPts val="0"/>
              </a:spcAft>
              <a:buSzPts val="1800"/>
              <a:buChar char="-"/>
            </a:pPr>
            <a:r>
              <a:rPr lang="en"/>
              <a:t>Data is used by companies to create “</a:t>
            </a:r>
            <a:r>
              <a:rPr b="1" i="1" lang="en"/>
              <a:t>consumer profiling</a:t>
            </a:r>
            <a:r>
              <a:rPr lang="en"/>
              <a: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Recently privacy has been a significant aspect of people’s lives and companies collect and store collected data to find out more information about the user to then use that information against them (Mazurek et al., 2019)</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t>Cyberattacks and How AI with blockchain can prevent it</a:t>
            </a:r>
            <a:endParaRPr u="sng"/>
          </a:p>
        </p:txBody>
      </p:sp>
      <p:sp>
        <p:nvSpPr>
          <p:cNvPr id="126" name="Google Shape;126;p18"/>
          <p:cNvSpPr txBox="1"/>
          <p:nvPr>
            <p:ph idx="1" type="body"/>
          </p:nvPr>
        </p:nvSpPr>
        <p:spPr>
          <a:xfrm>
            <a:off x="623400" y="1017800"/>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en">
                <a:solidFill>
                  <a:srgbClr val="000000"/>
                </a:solidFill>
              </a:rPr>
              <a:t>Cyber attacks </a:t>
            </a:r>
            <a:r>
              <a:rPr lang="en">
                <a:solidFill>
                  <a:srgbClr val="000000"/>
                </a:solidFill>
              </a:rPr>
              <a:t>mainly</a:t>
            </a:r>
            <a:r>
              <a:rPr lang="en">
                <a:solidFill>
                  <a:srgbClr val="000000"/>
                </a:solidFill>
              </a:rPr>
              <a:t> occur due to a loss of data from a TTP</a:t>
            </a:r>
            <a:endParaRPr>
              <a:solidFill>
                <a:srgbClr val="000000"/>
              </a:solidFill>
            </a:endParaRPr>
          </a:p>
          <a:p>
            <a:pPr indent="-342900" lvl="0" marL="457200" rtl="0" algn="l">
              <a:spcBef>
                <a:spcPts val="0"/>
              </a:spcBef>
              <a:spcAft>
                <a:spcPts val="0"/>
              </a:spcAft>
              <a:buClr>
                <a:srgbClr val="000000"/>
              </a:buClr>
              <a:buSzPts val="1800"/>
              <a:buChar char="●"/>
            </a:pPr>
            <a:r>
              <a:rPr lang="en">
                <a:solidFill>
                  <a:srgbClr val="000000"/>
                </a:solidFill>
              </a:rPr>
              <a:t>Once a loss of data occurs many </a:t>
            </a:r>
            <a:r>
              <a:rPr lang="en">
                <a:solidFill>
                  <a:srgbClr val="000000"/>
                </a:solidFill>
              </a:rPr>
              <a:t>ransomware</a:t>
            </a:r>
            <a:r>
              <a:rPr lang="en">
                <a:solidFill>
                  <a:srgbClr val="000000"/>
                </a:solidFill>
              </a:rPr>
              <a:t> and </a:t>
            </a:r>
            <a:r>
              <a:rPr lang="en">
                <a:solidFill>
                  <a:srgbClr val="000000"/>
                </a:solidFill>
              </a:rPr>
              <a:t>phishing </a:t>
            </a:r>
            <a:r>
              <a:rPr lang="en">
                <a:solidFill>
                  <a:srgbClr val="000000"/>
                </a:solidFill>
              </a:rPr>
              <a:t>attacks occurs</a:t>
            </a:r>
            <a:endParaRPr>
              <a:solidFill>
                <a:srgbClr val="000000"/>
              </a:solidFill>
            </a:endParaRPr>
          </a:p>
          <a:p>
            <a:pPr indent="0" lvl="0" marL="0" rtl="0" algn="l">
              <a:spcBef>
                <a:spcPts val="1200"/>
              </a:spcBef>
              <a:spcAft>
                <a:spcPts val="1200"/>
              </a:spcAft>
              <a:buNone/>
            </a:pPr>
            <a:r>
              <a:rPr b="1" i="1" lang="en">
                <a:solidFill>
                  <a:srgbClr val="000000"/>
                </a:solidFill>
              </a:rPr>
              <a:t>AI’s prevention of cyberattacks:</a:t>
            </a:r>
            <a:br>
              <a:rPr lang="en"/>
            </a:br>
            <a:r>
              <a:rPr lang="en"/>
              <a:t> -  The use of “blockchain” - which is composed of 3 parts</a:t>
            </a:r>
            <a:endParaRPr/>
          </a:p>
        </p:txBody>
      </p:sp>
      <p:sp>
        <p:nvSpPr>
          <p:cNvPr id="127" name="Google Shape;127;p18"/>
          <p:cNvSpPr/>
          <p:nvPr/>
        </p:nvSpPr>
        <p:spPr>
          <a:xfrm>
            <a:off x="5805850" y="2887400"/>
            <a:ext cx="1604100" cy="1542000"/>
          </a:xfrm>
          <a:prstGeom prst="cube">
            <a:avLst>
              <a:gd fmla="val 25000" name="adj"/>
            </a:avLst>
          </a:prstGeom>
          <a:solidFill>
            <a:srgbClr val="FF9900"/>
          </a:solidFill>
          <a:ln cap="flat" cmpd="sng" w="381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8"/>
          <p:cNvSpPr txBox="1"/>
          <p:nvPr/>
        </p:nvSpPr>
        <p:spPr>
          <a:xfrm>
            <a:off x="7585875" y="2276800"/>
            <a:ext cx="81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Data</a:t>
            </a:r>
            <a:endParaRPr>
              <a:latin typeface="Roboto"/>
              <a:ea typeface="Roboto"/>
              <a:cs typeface="Roboto"/>
              <a:sym typeface="Roboto"/>
            </a:endParaRPr>
          </a:p>
        </p:txBody>
      </p:sp>
      <p:sp>
        <p:nvSpPr>
          <p:cNvPr id="129" name="Google Shape;129;p18"/>
          <p:cNvSpPr txBox="1"/>
          <p:nvPr/>
        </p:nvSpPr>
        <p:spPr>
          <a:xfrm>
            <a:off x="8051600" y="309437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Hash</a:t>
            </a:r>
            <a:endParaRPr>
              <a:latin typeface="Roboto"/>
              <a:ea typeface="Roboto"/>
              <a:cs typeface="Roboto"/>
              <a:sym typeface="Roboto"/>
            </a:endParaRPr>
          </a:p>
        </p:txBody>
      </p:sp>
      <p:sp>
        <p:nvSpPr>
          <p:cNvPr id="130" name="Google Shape;130;p18"/>
          <p:cNvSpPr txBox="1"/>
          <p:nvPr/>
        </p:nvSpPr>
        <p:spPr>
          <a:xfrm>
            <a:off x="7922700" y="3412100"/>
            <a:ext cx="828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H</a:t>
            </a:r>
            <a:r>
              <a:rPr lang="en" sz="1300">
                <a:latin typeface="Roboto"/>
                <a:ea typeface="Roboto"/>
                <a:cs typeface="Roboto"/>
                <a:sym typeface="Roboto"/>
              </a:rPr>
              <a:t>ash of previous block</a:t>
            </a:r>
            <a:endParaRPr sz="1300">
              <a:latin typeface="Roboto"/>
              <a:ea typeface="Roboto"/>
              <a:cs typeface="Roboto"/>
              <a:sym typeface="Roboto"/>
            </a:endParaRPr>
          </a:p>
        </p:txBody>
      </p:sp>
      <p:cxnSp>
        <p:nvCxnSpPr>
          <p:cNvPr id="131" name="Google Shape;131;p18"/>
          <p:cNvCxnSpPr>
            <a:endCxn id="130" idx="1"/>
          </p:cNvCxnSpPr>
          <p:nvPr/>
        </p:nvCxnSpPr>
        <p:spPr>
          <a:xfrm flipH="1" rot="10800000">
            <a:off x="6385200" y="3804650"/>
            <a:ext cx="1537500" cy="253500"/>
          </a:xfrm>
          <a:prstGeom prst="straightConnector1">
            <a:avLst/>
          </a:prstGeom>
          <a:noFill/>
          <a:ln cap="flat" cmpd="sng" w="38100">
            <a:solidFill>
              <a:schemeClr val="dk2"/>
            </a:solidFill>
            <a:prstDash val="solid"/>
            <a:round/>
            <a:headEnd len="med" w="med" type="none"/>
            <a:tailEnd len="med" w="med" type="triangle"/>
          </a:ln>
        </p:spPr>
      </p:cxnSp>
      <p:cxnSp>
        <p:nvCxnSpPr>
          <p:cNvPr id="132" name="Google Shape;132;p18"/>
          <p:cNvCxnSpPr/>
          <p:nvPr/>
        </p:nvCxnSpPr>
        <p:spPr>
          <a:xfrm flipH="1" rot="10800000">
            <a:off x="7254725" y="3301325"/>
            <a:ext cx="828000" cy="310500"/>
          </a:xfrm>
          <a:prstGeom prst="straightConnector1">
            <a:avLst/>
          </a:prstGeom>
          <a:noFill/>
          <a:ln cap="flat" cmpd="sng" w="38100">
            <a:solidFill>
              <a:schemeClr val="dk2"/>
            </a:solidFill>
            <a:prstDash val="solid"/>
            <a:round/>
            <a:headEnd len="med" w="med" type="none"/>
            <a:tailEnd len="med" w="med" type="triangle"/>
          </a:ln>
        </p:spPr>
      </p:cxnSp>
      <p:sp>
        <p:nvSpPr>
          <p:cNvPr id="133" name="Google Shape;133;p18"/>
          <p:cNvSpPr txBox="1"/>
          <p:nvPr/>
        </p:nvSpPr>
        <p:spPr>
          <a:xfrm>
            <a:off x="372400" y="3412100"/>
            <a:ext cx="52986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lang="en">
                <a:latin typeface="Roboto"/>
                <a:ea typeface="Roboto"/>
                <a:cs typeface="Roboto"/>
                <a:sym typeface="Roboto"/>
              </a:rPr>
              <a:t>If one block is tampered the following blocks become tampered and invalid</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
                <a:latin typeface="Roboto"/>
                <a:ea typeface="Roboto"/>
                <a:cs typeface="Roboto"/>
                <a:sym typeface="Roboto"/>
              </a:rPr>
              <a:t>AI will be </a:t>
            </a:r>
            <a:r>
              <a:rPr lang="en">
                <a:latin typeface="Roboto"/>
                <a:ea typeface="Roboto"/>
                <a:cs typeface="Roboto"/>
                <a:sym typeface="Roboto"/>
              </a:rPr>
              <a:t>necessary</a:t>
            </a:r>
            <a:r>
              <a:rPr lang="en">
                <a:latin typeface="Roboto"/>
                <a:ea typeface="Roboto"/>
                <a:cs typeface="Roboto"/>
                <a:sym typeface="Roboto"/>
              </a:rPr>
              <a:t> as there needs to be strict access protocol and secured data analysis so no data can be selective.  </a:t>
            </a:r>
            <a:endParaRPr>
              <a:latin typeface="Roboto"/>
              <a:ea typeface="Roboto"/>
              <a:cs typeface="Roboto"/>
              <a:sym typeface="Roboto"/>
            </a:endParaRPr>
          </a:p>
        </p:txBody>
      </p:sp>
      <p:cxnSp>
        <p:nvCxnSpPr>
          <p:cNvPr id="134" name="Google Shape;134;p18"/>
          <p:cNvCxnSpPr>
            <a:endCxn id="128" idx="1"/>
          </p:cNvCxnSpPr>
          <p:nvPr/>
        </p:nvCxnSpPr>
        <p:spPr>
          <a:xfrm flipH="1" rot="10800000">
            <a:off x="6618975" y="2476900"/>
            <a:ext cx="966900" cy="557100"/>
          </a:xfrm>
          <a:prstGeom prst="straightConnector1">
            <a:avLst/>
          </a:prstGeom>
          <a:noFill/>
          <a:ln cap="flat" cmpd="sng" w="38100">
            <a:solidFill>
              <a:schemeClr val="dk2"/>
            </a:solidFill>
            <a:prstDash val="solid"/>
            <a:round/>
            <a:headEnd len="med" w="med" type="none"/>
            <a:tailEnd len="med" w="med" type="triangle"/>
          </a:ln>
        </p:spPr>
      </p:cxnSp>
      <p:sp>
        <p:nvSpPr>
          <p:cNvPr id="135" name="Google Shape;135;p18"/>
          <p:cNvSpPr/>
          <p:nvPr/>
        </p:nvSpPr>
        <p:spPr>
          <a:xfrm>
            <a:off x="436425" y="2571750"/>
            <a:ext cx="571500" cy="557100"/>
          </a:xfrm>
          <a:prstGeom prst="cube">
            <a:avLst>
              <a:gd fmla="val 25000" name="adj"/>
            </a:avLst>
          </a:prstGeom>
          <a:solidFill>
            <a:srgbClr val="0000FF"/>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1669450" y="2571750"/>
            <a:ext cx="571500" cy="557100"/>
          </a:xfrm>
          <a:prstGeom prst="cube">
            <a:avLst>
              <a:gd fmla="val 25000" name="adj"/>
            </a:avLst>
          </a:prstGeom>
          <a:solidFill>
            <a:srgbClr val="FF00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2964850" y="2571750"/>
            <a:ext cx="571500" cy="557100"/>
          </a:xfrm>
          <a:prstGeom prst="cube">
            <a:avLst>
              <a:gd fmla="val 25000" name="adj"/>
            </a:avLst>
          </a:prstGeom>
          <a:solidFill>
            <a:srgbClr val="00FF00"/>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8" name="Google Shape;138;p18"/>
          <p:cNvCxnSpPr>
            <a:stCxn id="135" idx="5"/>
            <a:endCxn id="136" idx="2"/>
          </p:cNvCxnSpPr>
          <p:nvPr/>
        </p:nvCxnSpPr>
        <p:spPr>
          <a:xfrm>
            <a:off x="1007925" y="2780663"/>
            <a:ext cx="661500" cy="139200"/>
          </a:xfrm>
          <a:prstGeom prst="curvedConnector3">
            <a:avLst>
              <a:gd fmla="val 50002" name="adj1"/>
            </a:avLst>
          </a:prstGeom>
          <a:noFill/>
          <a:ln cap="flat" cmpd="sng" w="28575">
            <a:solidFill>
              <a:schemeClr val="dk2"/>
            </a:solidFill>
            <a:prstDash val="solid"/>
            <a:round/>
            <a:headEnd len="med" w="med" type="none"/>
            <a:tailEnd len="med" w="med" type="none"/>
          </a:ln>
        </p:spPr>
      </p:cxnSp>
      <p:cxnSp>
        <p:nvCxnSpPr>
          <p:cNvPr id="139" name="Google Shape;139;p18"/>
          <p:cNvCxnSpPr>
            <a:stCxn id="136" idx="5"/>
            <a:endCxn id="137" idx="2"/>
          </p:cNvCxnSpPr>
          <p:nvPr/>
        </p:nvCxnSpPr>
        <p:spPr>
          <a:xfrm>
            <a:off x="2240950" y="2780663"/>
            <a:ext cx="723900" cy="139200"/>
          </a:xfrm>
          <a:prstGeom prst="curvedConnector3">
            <a:avLst>
              <a:gd fmla="val 50000" name="adj1"/>
            </a:avLst>
          </a:prstGeom>
          <a:noFill/>
          <a:ln cap="flat" cmpd="sng" w="28575">
            <a:solidFill>
              <a:schemeClr val="dk2"/>
            </a:solidFill>
            <a:prstDash val="solid"/>
            <a:round/>
            <a:headEnd len="med" w="med" type="none"/>
            <a:tailEnd len="med" w="med" type="none"/>
          </a:ln>
        </p:spPr>
      </p:cxn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title"/>
          </p:nvPr>
        </p:nvSpPr>
        <p:spPr>
          <a:xfrm>
            <a:off x="219025" y="410000"/>
            <a:ext cx="8520600" cy="59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purpose of AI in cyber security </a:t>
            </a:r>
            <a:endParaRPr/>
          </a:p>
        </p:txBody>
      </p:sp>
      <p:sp>
        <p:nvSpPr>
          <p:cNvPr id="145" name="Google Shape;145;p19"/>
          <p:cNvSpPr txBox="1"/>
          <p:nvPr>
            <p:ph idx="1" type="body"/>
          </p:nvPr>
        </p:nvSpPr>
        <p:spPr>
          <a:xfrm>
            <a:off x="219025" y="1007900"/>
            <a:ext cx="8520600" cy="2875200"/>
          </a:xfrm>
          <a:prstGeom prst="rect">
            <a:avLst/>
          </a:prstGeom>
        </p:spPr>
        <p:txBody>
          <a:bodyPr anchorCtr="0" anchor="t" bIns="91425" lIns="91425" spcFirstLastPara="1" rIns="91425" wrap="square" tIns="91425">
            <a:normAutofit fontScale="25000" lnSpcReduction="20000"/>
          </a:bodyPr>
          <a:lstStyle/>
          <a:p>
            <a:pPr indent="-329220" lvl="0" marL="457200" rtl="0" algn="l">
              <a:spcBef>
                <a:spcPts val="0"/>
              </a:spcBef>
              <a:spcAft>
                <a:spcPts val="0"/>
              </a:spcAft>
              <a:buSzPct val="100000"/>
              <a:buChar char="-"/>
            </a:pPr>
            <a:r>
              <a:rPr lang="en" sz="6338"/>
              <a:t>There are </a:t>
            </a:r>
            <a:r>
              <a:rPr lang="en" sz="6338"/>
              <a:t>regular</a:t>
            </a:r>
            <a:r>
              <a:rPr lang="en" sz="6338"/>
              <a:t> cyber attacks with the objectives of industrial sabotage and data theft </a:t>
            </a:r>
            <a:endParaRPr sz="6338"/>
          </a:p>
          <a:p>
            <a:pPr indent="0" lvl="0" marL="457200" rtl="0" algn="l">
              <a:spcBef>
                <a:spcPts val="1200"/>
              </a:spcBef>
              <a:spcAft>
                <a:spcPts val="0"/>
              </a:spcAft>
              <a:buNone/>
            </a:pPr>
            <a:r>
              <a:t/>
            </a:r>
            <a:endParaRPr sz="6338"/>
          </a:p>
          <a:p>
            <a:pPr indent="-329220" lvl="0" marL="457200" rtl="0" algn="l">
              <a:spcBef>
                <a:spcPts val="1200"/>
              </a:spcBef>
              <a:spcAft>
                <a:spcPts val="0"/>
              </a:spcAft>
              <a:buSzPct val="100000"/>
              <a:buChar char="-"/>
            </a:pPr>
            <a:r>
              <a:rPr lang="en" sz="6338"/>
              <a:t>  Trying to keep a secure trustworthy  </a:t>
            </a:r>
            <a:r>
              <a:rPr lang="en" sz="6338"/>
              <a:t>environment</a:t>
            </a:r>
            <a:r>
              <a:rPr lang="en" sz="6338"/>
              <a:t> plays a major key task and that is where   AI should be considered. </a:t>
            </a:r>
            <a:endParaRPr sz="6338"/>
          </a:p>
          <a:p>
            <a:pPr indent="0" lvl="0" marL="457200" rtl="0" algn="l">
              <a:spcBef>
                <a:spcPts val="1200"/>
              </a:spcBef>
              <a:spcAft>
                <a:spcPts val="0"/>
              </a:spcAft>
              <a:buNone/>
            </a:pPr>
            <a:r>
              <a:t/>
            </a:r>
            <a:endParaRPr sz="6338"/>
          </a:p>
          <a:p>
            <a:pPr indent="-329220" lvl="0" marL="457200" rtl="0" algn="l">
              <a:spcBef>
                <a:spcPts val="1200"/>
              </a:spcBef>
              <a:spcAft>
                <a:spcPts val="0"/>
              </a:spcAft>
              <a:buSzPct val="100000"/>
              <a:buChar char="-"/>
            </a:pPr>
            <a:r>
              <a:rPr lang="en" sz="6338"/>
              <a:t>Through deployment of AI </a:t>
            </a:r>
            <a:r>
              <a:rPr lang="en" sz="6338"/>
              <a:t>algorithms, problems related to tremendous amount of information that are not possible to asses with limited resources can be assessed with limited resources </a:t>
            </a:r>
            <a:endParaRPr sz="633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AI techniques  in Cyber Security</a:t>
            </a:r>
            <a:endParaRPr/>
          </a:p>
        </p:txBody>
      </p:sp>
      <p:sp>
        <p:nvSpPr>
          <p:cNvPr id="151" name="Google Shape;15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Two main applications of AI in cyber security are identification and authentication.</a:t>
            </a:r>
            <a:endParaRPr/>
          </a:p>
          <a:p>
            <a:pPr indent="-342900" lvl="0" marL="457200" rtl="0" algn="l">
              <a:spcBef>
                <a:spcPts val="0"/>
              </a:spcBef>
              <a:spcAft>
                <a:spcPts val="0"/>
              </a:spcAft>
              <a:buSzPts val="1800"/>
              <a:buChar char="-"/>
            </a:pPr>
            <a:r>
              <a:rPr lang="en"/>
              <a:t>Detection of malicious software using 2 methods:  machine learning and classification </a:t>
            </a:r>
            <a:r>
              <a:rPr lang="en"/>
              <a:t>techniques.</a:t>
            </a:r>
            <a:endParaRPr/>
          </a:p>
          <a:p>
            <a:pPr indent="-342900" lvl="0" marL="457200" rtl="0" algn="l">
              <a:spcBef>
                <a:spcPts val="0"/>
              </a:spcBef>
              <a:spcAft>
                <a:spcPts val="0"/>
              </a:spcAft>
              <a:buSzPts val="1800"/>
              <a:buChar char="-"/>
            </a:pPr>
            <a:r>
              <a:rPr lang="en"/>
              <a:t>AI algorithm in cybersecurity  is used to create prediction, plan preventions and  take actions</a:t>
            </a:r>
            <a:endParaRPr/>
          </a:p>
          <a:p>
            <a:pPr indent="0" lvl="0" marL="0" rtl="0" algn="l">
              <a:spcBef>
                <a:spcPts val="1200"/>
              </a:spcBef>
              <a:spcAft>
                <a:spcPts val="12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pic>
        <p:nvPicPr>
          <p:cNvPr id="157" name="Google Shape;157;p21"/>
          <p:cNvPicPr preferRelativeResize="0"/>
          <p:nvPr/>
        </p:nvPicPr>
        <p:blipFill>
          <a:blip r:embed="rId3">
            <a:alphaModFix/>
          </a:blip>
          <a:stretch>
            <a:fillRect/>
          </a:stretch>
        </p:blipFill>
        <p:spPr>
          <a:xfrm>
            <a:off x="2784000" y="1525900"/>
            <a:ext cx="6181750" cy="1850301"/>
          </a:xfrm>
          <a:prstGeom prst="rect">
            <a:avLst/>
          </a:prstGeom>
          <a:noFill/>
          <a:ln>
            <a:noFill/>
          </a:ln>
        </p:spPr>
      </p:pic>
      <p:sp>
        <p:nvSpPr>
          <p:cNvPr id="158" name="Google Shape;158;p21"/>
          <p:cNvSpPr txBox="1"/>
          <p:nvPr/>
        </p:nvSpPr>
        <p:spPr>
          <a:xfrm>
            <a:off x="-659900" y="1394375"/>
            <a:ext cx="3381600" cy="1856400"/>
          </a:xfrm>
          <a:prstGeom prst="rect">
            <a:avLst/>
          </a:prstGeom>
          <a:noFill/>
          <a:ln>
            <a:noFill/>
          </a:ln>
        </p:spPr>
        <p:txBody>
          <a:bodyPr anchorCtr="0" anchor="t" bIns="91425" lIns="91425" spcFirstLastPara="1" rIns="91425" wrap="square" tIns="91425">
            <a:spAutoFit/>
          </a:bodyPr>
          <a:lstStyle/>
          <a:p>
            <a:pPr indent="0" lvl="0" marL="914400" rtl="0" algn="l">
              <a:lnSpc>
                <a:spcPct val="115000"/>
              </a:lnSpc>
              <a:spcBef>
                <a:spcPts val="0"/>
              </a:spcBef>
              <a:spcAft>
                <a:spcPts val="0"/>
              </a:spcAft>
              <a:buNone/>
            </a:pPr>
            <a:r>
              <a:rPr lang="en" sz="1200"/>
              <a:t>AI can be applied to many areas; however, there are some instances where AI is not as effective as the human brain. Unique features of the human brain are needed in some cases such as innovation and interpretation of decisions.</a:t>
            </a:r>
            <a:endParaRPr sz="1500">
              <a:latin typeface="Roboto"/>
              <a:ea typeface="Roboto"/>
              <a:cs typeface="Roboto"/>
              <a:sym typeface="Roboto"/>
            </a:endParaRPr>
          </a:p>
        </p:txBody>
      </p:sp>
      <p:sp>
        <p:nvSpPr>
          <p:cNvPr id="159" name="Google Shape;159;p21"/>
          <p:cNvSpPr txBox="1"/>
          <p:nvPr/>
        </p:nvSpPr>
        <p:spPr>
          <a:xfrm>
            <a:off x="3843475" y="3165225"/>
            <a:ext cx="1377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highlight>
                  <a:schemeClr val="lt1"/>
                </a:highlight>
                <a:latin typeface="Roboto"/>
                <a:ea typeface="Roboto"/>
                <a:cs typeface="Roboto"/>
                <a:sym typeface="Roboto"/>
              </a:rPr>
              <a:t>Figure 13-1, </a:t>
            </a:r>
            <a:r>
              <a:rPr i="1" lang="en" sz="800">
                <a:latin typeface="Roboto"/>
                <a:ea typeface="Roboto"/>
                <a:cs typeface="Roboto"/>
                <a:sym typeface="Roboto"/>
              </a:rPr>
              <a:t>Deploying AI in Enterprise</a:t>
            </a:r>
            <a:r>
              <a:rPr lang="en" sz="1300">
                <a:highlight>
                  <a:schemeClr val="lt1"/>
                </a:highlight>
                <a:latin typeface="Roboto"/>
                <a:ea typeface="Roboto"/>
                <a:cs typeface="Roboto"/>
                <a:sym typeface="Roboto"/>
              </a:rPr>
              <a:t> </a:t>
            </a:r>
            <a:endParaRPr sz="1300">
              <a:highlight>
                <a:schemeClr val="lt1"/>
              </a:highlight>
              <a:latin typeface="Roboto"/>
              <a:ea typeface="Roboto"/>
              <a:cs typeface="Roboto"/>
              <a:sym typeface="Roboto"/>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