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Outfit Black"/>
      <p:bold r:id="rId33"/>
    </p:embeddedFont>
    <p:embeddedFont>
      <p:font typeface="Bebas Neue"/>
      <p:regular r:id="rId34"/>
    </p:embeddedFont>
    <p:embeddedFont>
      <p:font typeface="Outfit"/>
      <p:regular r:id="rId35"/>
      <p:bold r:id="rId36"/>
    </p:embeddedFont>
    <p:embeddedFont>
      <p:font typeface="Outfit Medium"/>
      <p:regular r:id="rId37"/>
      <p:bold r:id="rId38"/>
    </p:embeddedFont>
    <p:embeddedFont>
      <p:font typeface="Arial Black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utfitBlack-bold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utfit-regular.fntdata"/><Relationship Id="rId12" Type="http://schemas.openxmlformats.org/officeDocument/2006/relationships/slide" Target="slides/slide7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10.xml"/><Relationship Id="rId37" Type="http://schemas.openxmlformats.org/officeDocument/2006/relationships/font" Target="fonts/OutfitMedium-regular.fntdata"/><Relationship Id="rId14" Type="http://schemas.openxmlformats.org/officeDocument/2006/relationships/slide" Target="slides/slide9.xml"/><Relationship Id="rId36" Type="http://schemas.openxmlformats.org/officeDocument/2006/relationships/font" Target="fonts/Outfit-bold.fntdata"/><Relationship Id="rId17" Type="http://schemas.openxmlformats.org/officeDocument/2006/relationships/slide" Target="slides/slide12.xml"/><Relationship Id="rId39" Type="http://schemas.openxmlformats.org/officeDocument/2006/relationships/font" Target="fonts/ArialBlack-regular.fntdata"/><Relationship Id="rId16" Type="http://schemas.openxmlformats.org/officeDocument/2006/relationships/slide" Target="slides/slide11.xml"/><Relationship Id="rId38" Type="http://schemas.openxmlformats.org/officeDocument/2006/relationships/font" Target="fonts/Outfit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029b7db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029b7db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6030498d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6030498d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e6030498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e6030498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e6030498d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e6030498d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e6030498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e6030498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e6030498d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e6030498d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e6030498d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e6030498d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e6030498d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e6030498d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40646e8cc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40646e8cc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40646e8cc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40646e8cc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e6030498d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e6030498d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029b7db2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4029b7db2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e6030498d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e6030498d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e6030498d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e6030498d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e6030498d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e6030498d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40646e8cc9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40646e8cc9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e6030498d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e6030498d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e6030498d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e6030498d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e6030498d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e6030498d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40646e8c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40646e8c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029b7db2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4029b7db2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0646e8c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40646e8c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6030498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6030498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6030498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e6030498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4029b7db2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4029b7db2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6030498d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e6030498d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e6030498d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e6030498d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085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92495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  <a:effectLst>
            <a:outerShdw rotWithShape="0" algn="bl" dir="82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667275" y="3101850"/>
            <a:ext cx="37716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790400" y="1195350"/>
            <a:ext cx="55632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2237700" y="3079062"/>
            <a:ext cx="46686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7873175" y="134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57100" y="20758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13050" y="1090812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2941" y="-205561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hasCustomPrompt="1" type="title"/>
          </p:nvPr>
        </p:nvSpPr>
        <p:spPr>
          <a:xfrm>
            <a:off x="1694469" y="1477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2617431" y="1956463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2" type="subTitle"/>
          </p:nvPr>
        </p:nvSpPr>
        <p:spPr>
          <a:xfrm>
            <a:off x="2767431" y="14776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1694469" y="2452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2617431" y="29312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6" type="subTitle"/>
          </p:nvPr>
        </p:nvSpPr>
        <p:spPr>
          <a:xfrm>
            <a:off x="2767431" y="24524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1694469" y="3427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2617431" y="39060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9" type="subTitle"/>
          </p:nvPr>
        </p:nvSpPr>
        <p:spPr>
          <a:xfrm>
            <a:off x="2767431" y="34272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8549675" y="40051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802450" y="110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1224450" y="1328350"/>
            <a:ext cx="6695100" cy="1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14"/>
          <p:cNvSpPr txBox="1"/>
          <p:nvPr>
            <p:ph idx="2" type="subTitle"/>
          </p:nvPr>
        </p:nvSpPr>
        <p:spPr>
          <a:xfrm>
            <a:off x="1899750" y="3035950"/>
            <a:ext cx="5344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4678700" y="1320600"/>
            <a:ext cx="36462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678700" y="3021600"/>
            <a:ext cx="36462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5"/>
          <p:cNvSpPr/>
          <p:nvPr>
            <p:ph idx="2" type="pic"/>
          </p:nvPr>
        </p:nvSpPr>
        <p:spPr>
          <a:xfrm>
            <a:off x="1027000" y="900750"/>
            <a:ext cx="3245700" cy="3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120000" dist="76200">
              <a:schemeClr val="dk1"/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1278700" y="1715400"/>
            <a:ext cx="25284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278700" y="2397000"/>
            <a:ext cx="2528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895200" y="453944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947425" y="1081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6400" y="-3567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934" y="4205364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994328" y="2162575"/>
            <a:ext cx="33585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2" type="subTitle"/>
          </p:nvPr>
        </p:nvSpPr>
        <p:spPr>
          <a:xfrm>
            <a:off x="1251073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3" type="subTitle"/>
          </p:nvPr>
        </p:nvSpPr>
        <p:spPr>
          <a:xfrm>
            <a:off x="4791472" y="2162575"/>
            <a:ext cx="33582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4" type="subTitle"/>
          </p:nvPr>
        </p:nvSpPr>
        <p:spPr>
          <a:xfrm>
            <a:off x="5048218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8542350" y="15927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7087" y="65374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8247" y="2848562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105750" y="370006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1803440" y="3825250"/>
            <a:ext cx="24546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2" type="subTitle"/>
          </p:nvPr>
        </p:nvSpPr>
        <p:spPr>
          <a:xfrm>
            <a:off x="199154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3" type="subTitle"/>
          </p:nvPr>
        </p:nvSpPr>
        <p:spPr>
          <a:xfrm>
            <a:off x="4886260" y="3825250"/>
            <a:ext cx="24543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4" type="subTitle"/>
          </p:nvPr>
        </p:nvSpPr>
        <p:spPr>
          <a:xfrm>
            <a:off x="507421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42" name="Google Shape;142;p18"/>
          <p:cNvSpPr/>
          <p:nvPr>
            <p:ph idx="5" type="pic"/>
          </p:nvPr>
        </p:nvSpPr>
        <p:spPr>
          <a:xfrm>
            <a:off x="216509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38100">
              <a:schemeClr val="dk1"/>
            </a:outerShdw>
          </a:effectLst>
        </p:spPr>
      </p:sp>
      <p:sp>
        <p:nvSpPr>
          <p:cNvPr id="143" name="Google Shape;143;p18"/>
          <p:cNvSpPr/>
          <p:nvPr>
            <p:ph idx="6" type="pic"/>
          </p:nvPr>
        </p:nvSpPr>
        <p:spPr>
          <a:xfrm>
            <a:off x="524776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3000000" dist="38100">
              <a:schemeClr val="dk1"/>
            </a:outerShdw>
          </a:effectLst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6007663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2640438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4163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28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1" type="subTitle"/>
          </p:nvPr>
        </p:nvSpPr>
        <p:spPr>
          <a:xfrm>
            <a:off x="58073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2" type="subTitle"/>
          </p:nvPr>
        </p:nvSpPr>
        <p:spPr>
          <a:xfrm>
            <a:off x="59844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3" type="subTitle"/>
          </p:nvPr>
        </p:nvSpPr>
        <p:spPr>
          <a:xfrm>
            <a:off x="3413991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3591066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5" type="subTitle"/>
          </p:nvPr>
        </p:nvSpPr>
        <p:spPr>
          <a:xfrm>
            <a:off x="10207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11978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3414000" y="35943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2" type="subTitle"/>
          </p:nvPr>
        </p:nvSpPr>
        <p:spPr>
          <a:xfrm>
            <a:off x="3591075" y="30747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3" type="subTitle"/>
          </p:nvPr>
        </p:nvSpPr>
        <p:spPr>
          <a:xfrm>
            <a:off x="4888033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4" type="subTitle"/>
          </p:nvPr>
        </p:nvSpPr>
        <p:spPr>
          <a:xfrm>
            <a:off x="5065108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5" type="subTitle"/>
          </p:nvPr>
        </p:nvSpPr>
        <p:spPr>
          <a:xfrm>
            <a:off x="1940117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6" type="subTitle"/>
          </p:nvPr>
        </p:nvSpPr>
        <p:spPr>
          <a:xfrm>
            <a:off x="2117192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526450" y="31821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20230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2" type="subTitle"/>
          </p:nvPr>
        </p:nvSpPr>
        <p:spPr>
          <a:xfrm>
            <a:off x="22002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3" type="subTitle"/>
          </p:nvPr>
        </p:nvSpPr>
        <p:spPr>
          <a:xfrm>
            <a:off x="48049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4" type="subTitle"/>
          </p:nvPr>
        </p:nvSpPr>
        <p:spPr>
          <a:xfrm>
            <a:off x="49821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5" type="subTitle"/>
          </p:nvPr>
        </p:nvSpPr>
        <p:spPr>
          <a:xfrm>
            <a:off x="20230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6" type="subTitle"/>
          </p:nvPr>
        </p:nvSpPr>
        <p:spPr>
          <a:xfrm>
            <a:off x="22002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7" type="subTitle"/>
          </p:nvPr>
        </p:nvSpPr>
        <p:spPr>
          <a:xfrm>
            <a:off x="48049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8" type="subTitle"/>
          </p:nvPr>
        </p:nvSpPr>
        <p:spPr>
          <a:xfrm>
            <a:off x="49821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1092063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2" type="subTitle"/>
          </p:nvPr>
        </p:nvSpPr>
        <p:spPr>
          <a:xfrm>
            <a:off x="1250347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3" type="subTitle"/>
          </p:nvPr>
        </p:nvSpPr>
        <p:spPr>
          <a:xfrm>
            <a:off x="1092063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4" type="subTitle"/>
          </p:nvPr>
        </p:nvSpPr>
        <p:spPr>
          <a:xfrm>
            <a:off x="1250347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22"/>
          <p:cNvSpPr txBox="1"/>
          <p:nvPr>
            <p:ph idx="5" type="subTitle"/>
          </p:nvPr>
        </p:nvSpPr>
        <p:spPr>
          <a:xfrm>
            <a:off x="3537040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6" type="subTitle"/>
          </p:nvPr>
        </p:nvSpPr>
        <p:spPr>
          <a:xfrm>
            <a:off x="3695290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7" type="subTitle"/>
          </p:nvPr>
        </p:nvSpPr>
        <p:spPr>
          <a:xfrm>
            <a:off x="3537040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8" type="subTitle"/>
          </p:nvPr>
        </p:nvSpPr>
        <p:spPr>
          <a:xfrm>
            <a:off x="3695290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2"/>
          <p:cNvSpPr txBox="1"/>
          <p:nvPr>
            <p:ph idx="9" type="subTitle"/>
          </p:nvPr>
        </p:nvSpPr>
        <p:spPr>
          <a:xfrm>
            <a:off x="5982161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13" type="subTitle"/>
          </p:nvPr>
        </p:nvSpPr>
        <p:spPr>
          <a:xfrm>
            <a:off x="6140435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14" type="subTitle"/>
          </p:nvPr>
        </p:nvSpPr>
        <p:spPr>
          <a:xfrm>
            <a:off x="5982159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15" type="subTitle"/>
          </p:nvPr>
        </p:nvSpPr>
        <p:spPr>
          <a:xfrm>
            <a:off x="6140435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7028449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2174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>
            <p:ph hasCustomPrompt="1" type="title"/>
          </p:nvPr>
        </p:nvSpPr>
        <p:spPr>
          <a:xfrm>
            <a:off x="715100" y="921763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9" name="Google Shape;209;p23"/>
          <p:cNvSpPr txBox="1"/>
          <p:nvPr>
            <p:ph idx="1" type="subTitle"/>
          </p:nvPr>
        </p:nvSpPr>
        <p:spPr>
          <a:xfrm>
            <a:off x="990500" y="1909213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hasCustomPrompt="1" idx="2" type="title"/>
          </p:nvPr>
        </p:nvSpPr>
        <p:spPr>
          <a:xfrm>
            <a:off x="4572200" y="2548038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1" name="Google Shape;211;p23"/>
          <p:cNvSpPr txBox="1"/>
          <p:nvPr>
            <p:ph idx="3" type="subTitle"/>
          </p:nvPr>
        </p:nvSpPr>
        <p:spPr>
          <a:xfrm>
            <a:off x="4847600" y="3535488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680972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2353575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7300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79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type="title"/>
          </p:nvPr>
        </p:nvSpPr>
        <p:spPr>
          <a:xfrm>
            <a:off x="1116300" y="1855813"/>
            <a:ext cx="69114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4"/>
          <p:cNvSpPr txBox="1"/>
          <p:nvPr>
            <p:ph hasCustomPrompt="1" idx="2" type="title"/>
          </p:nvPr>
        </p:nvSpPr>
        <p:spPr>
          <a:xfrm>
            <a:off x="1116300" y="880513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2526450" y="3527838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2367300" y="1510300"/>
            <a:ext cx="4409400" cy="22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8" name="Google Shape;228;p25"/>
          <p:cNvSpPr txBox="1"/>
          <p:nvPr>
            <p:ph hasCustomPrompt="1" idx="2" type="title"/>
          </p:nvPr>
        </p:nvSpPr>
        <p:spPr>
          <a:xfrm>
            <a:off x="2367300" y="535000"/>
            <a:ext cx="4409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9" name="Google Shape;229;p25"/>
          <p:cNvSpPr txBox="1"/>
          <p:nvPr>
            <p:ph idx="1" type="subTitle"/>
          </p:nvPr>
        </p:nvSpPr>
        <p:spPr>
          <a:xfrm>
            <a:off x="2521500" y="38536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bg>
      <p:bgPr>
        <a:solidFill>
          <a:schemeClr val="l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2209812" y="454149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6112" y="4194873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378" y="-303888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6414737" y="10610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 txBox="1"/>
          <p:nvPr>
            <p:ph type="ctrTitle"/>
          </p:nvPr>
        </p:nvSpPr>
        <p:spPr>
          <a:xfrm>
            <a:off x="2944800" y="663300"/>
            <a:ext cx="32544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" name="Google Shape;244;p27"/>
          <p:cNvSpPr txBox="1"/>
          <p:nvPr>
            <p:ph idx="1" type="subTitle"/>
          </p:nvPr>
        </p:nvSpPr>
        <p:spPr>
          <a:xfrm>
            <a:off x="2940900" y="1567200"/>
            <a:ext cx="3262200" cy="1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27"/>
          <p:cNvSpPr txBox="1"/>
          <p:nvPr/>
        </p:nvSpPr>
        <p:spPr>
          <a:xfrm>
            <a:off x="2940900" y="3416350"/>
            <a:ext cx="326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7915" y="2488964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6376" y="1186250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/>
          <p:nvPr/>
        </p:nvSpPr>
        <p:spPr>
          <a:xfrm>
            <a:off x="138424" y="22402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8553399" y="21675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3273599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635902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474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5665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898550" y="2043775"/>
            <a:ext cx="23376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907850" y="1978350"/>
            <a:ext cx="2838300" cy="11868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6308575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192495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381950" y="1606700"/>
            <a:ext cx="63801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869750" y="10871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1382125" y="3238600"/>
            <a:ext cx="63798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1869925" y="27190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8534450" y="37112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27455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7659" y="122668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114425" y="109839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2449950" y="913563"/>
            <a:ext cx="4244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2449950" y="2098788"/>
            <a:ext cx="4244100" cy="20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1388100" y="1413150"/>
            <a:ext cx="63678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2303900" y="15894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303800" y="2380500"/>
            <a:ext cx="45363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261000" y="1470600"/>
            <a:ext cx="2777700" cy="2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49100"/>
            <a:ext cx="77139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jpg"/><Relationship Id="rId6" Type="http://schemas.openxmlformats.org/officeDocument/2006/relationships/image" Target="../media/image10.jpg"/><Relationship Id="rId7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3.jpg"/><Relationship Id="rId6" Type="http://schemas.openxmlformats.org/officeDocument/2006/relationships/image" Target="../media/image16.jpg"/><Relationship Id="rId7" Type="http://schemas.openxmlformats.org/officeDocument/2006/relationships/image" Target="../media/image18.jpg"/><Relationship Id="rId8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325" y="11497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/>
          <p:nvPr/>
        </p:nvSpPr>
        <p:spPr>
          <a:xfrm>
            <a:off x="1112525" y="3084000"/>
            <a:ext cx="6881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/>
          </a:p>
        </p:txBody>
      </p:sp>
      <p:sp>
        <p:nvSpPr>
          <p:cNvPr id="269" name="Google Shape;269;p30"/>
          <p:cNvSpPr txBox="1"/>
          <p:nvPr>
            <p:ph idx="1" type="subTitle"/>
          </p:nvPr>
        </p:nvSpPr>
        <p:spPr>
          <a:xfrm>
            <a:off x="2286275" y="3101850"/>
            <a:ext cx="46785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Profª Fabíola Araújo</a:t>
            </a:r>
            <a:r>
              <a:rPr lang="en"/>
              <a:t> </a:t>
            </a:r>
            <a:r>
              <a:rPr lang="en"/>
              <a:t>- fpoliveira@ufpa.br</a:t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1965900" y="986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1063175" y="15141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7761450" y="4004150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4475" y="32545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/>
          <p:nvPr/>
        </p:nvSpPr>
        <p:spPr>
          <a:xfrm>
            <a:off x="6564475" y="3848400"/>
            <a:ext cx="247200" cy="247200"/>
          </a:xfrm>
          <a:prstGeom prst="donut">
            <a:avLst>
              <a:gd fmla="val 124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7040" y="752040"/>
            <a:ext cx="569880" cy="74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/>
          <p:nvPr/>
        </p:nvSpPr>
        <p:spPr>
          <a:xfrm>
            <a:off x="2607000" y="738960"/>
            <a:ext cx="467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UNIVERSIDADE FEDERAL DO PARÁ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INSTITUTO DE CIÊNCIAS EXATAS E NATURAIS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FACULDADE DE COMPUTAÇÃO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410" name="Google Shape;410;p39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1" name="Google Shape;411;p39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 txBox="1"/>
          <p:nvPr>
            <p:ph type="title"/>
          </p:nvPr>
        </p:nvSpPr>
        <p:spPr>
          <a:xfrm>
            <a:off x="2303900" y="12084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418" name="Google Shape;418;p40"/>
          <p:cNvSpPr txBox="1"/>
          <p:nvPr>
            <p:ph idx="1" type="subTitle"/>
          </p:nvPr>
        </p:nvSpPr>
        <p:spPr>
          <a:xfrm>
            <a:off x="1507150" y="2151900"/>
            <a:ext cx="62664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Aulas teóricas: Conhecimentos básicos através de aula expositiva utilizando slides. 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Aulas práticas em laboratório: aplicação dos conhecimentos práticos da lógica de programação, construção de algoritmos e implementação em uma linguagem de programação; exercícios práticos, através das metodologias ativas e atividades desplugadas. </a:t>
            </a:r>
            <a:endParaRPr sz="1900"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1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431" name="Google Shape;431;p41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1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/>
          <p:nvPr>
            <p:ph type="title"/>
          </p:nvPr>
        </p:nvSpPr>
        <p:spPr>
          <a:xfrm>
            <a:off x="2303900" y="3702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439" name="Google Shape;439;p42"/>
          <p:cNvSpPr txBox="1"/>
          <p:nvPr>
            <p:ph idx="1" type="subTitle"/>
          </p:nvPr>
        </p:nvSpPr>
        <p:spPr>
          <a:xfrm>
            <a:off x="1250975" y="1313700"/>
            <a:ext cx="6977700" cy="3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3 avaliações que serão feitas da seguinte forma:</a:t>
            </a: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1ª Avaliação (Unidades I, II, III e parte da IV)</a:t>
            </a: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2ª Avaliação (Restante da Unidade IV e Unidade V)</a:t>
            </a:r>
            <a:endParaRPr sz="1900"/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3ª Avaliação (Unidade VI)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Média Final = (1ª Avaliação + 2ª Avaliação + 3ª Avaliação)/3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Frequência mínima às aulas de 75%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2ª chamada somente de </a:t>
            </a:r>
            <a:r>
              <a:rPr b="1" lang="en" sz="1900" u="sng">
                <a:latin typeface="Outfit"/>
                <a:ea typeface="Outfit"/>
                <a:cs typeface="Outfit"/>
                <a:sym typeface="Outfit"/>
              </a:rPr>
              <a:t>provas objetivas</a:t>
            </a:r>
            <a:endParaRPr b="1" sz="1900" u="sng">
              <a:latin typeface="Outfit"/>
              <a:ea typeface="Outfit"/>
              <a:cs typeface="Outfit"/>
              <a:sym typeface="Outfit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Requisição com </a:t>
            </a: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atestado médico</a:t>
            </a:r>
            <a:r>
              <a:rPr lang="en" sz="1900"/>
              <a:t> através do </a:t>
            </a: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Sagitta </a:t>
            </a:r>
            <a:r>
              <a:rPr lang="en" sz="1900"/>
              <a:t>após no máximo </a:t>
            </a: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72h úteis</a:t>
            </a:r>
            <a:r>
              <a:rPr lang="en" sz="1900"/>
              <a:t> da realização da prova (1ª chamada)</a:t>
            </a:r>
            <a:r>
              <a:rPr lang="en" sz="1900" u="sng"/>
              <a:t> </a:t>
            </a:r>
            <a:endParaRPr sz="1900" u="sng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Outfit"/>
              <a:buChar char="●"/>
            </a:pPr>
            <a:r>
              <a:rPr b="1" lang="en" sz="1900">
                <a:latin typeface="Outfit"/>
                <a:ea typeface="Outfit"/>
                <a:cs typeface="Outfit"/>
                <a:sym typeface="Outfit"/>
              </a:rPr>
              <a:t>Não haverá prova substitutiva!</a:t>
            </a:r>
            <a:endParaRPr b="1" sz="19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2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2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75" y="38624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1148050" y="43921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2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3"/>
          <p:cNvSpPr txBox="1"/>
          <p:nvPr>
            <p:ph type="title"/>
          </p:nvPr>
        </p:nvSpPr>
        <p:spPr>
          <a:xfrm>
            <a:off x="1116300" y="2193000"/>
            <a:ext cx="6911400" cy="17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BIBLIOGRÁFICAS</a:t>
            </a:r>
            <a:endParaRPr/>
          </a:p>
        </p:txBody>
      </p:sp>
      <p:sp>
        <p:nvSpPr>
          <p:cNvPr id="452" name="Google Shape;452;p43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53" name="Google Shape;453;p43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3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/>
          <p:nvPr>
            <p:ph type="title"/>
          </p:nvPr>
        </p:nvSpPr>
        <p:spPr>
          <a:xfrm>
            <a:off x="1471750" y="370200"/>
            <a:ext cx="61782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BÁSICAS</a:t>
            </a:r>
            <a:endParaRPr/>
          </a:p>
        </p:txBody>
      </p:sp>
      <p:sp>
        <p:nvSpPr>
          <p:cNvPr id="460" name="Google Shape;460;p44"/>
          <p:cNvSpPr txBox="1"/>
          <p:nvPr>
            <p:ph idx="1" type="subTitle"/>
          </p:nvPr>
        </p:nvSpPr>
        <p:spPr>
          <a:xfrm>
            <a:off x="1977500" y="1299775"/>
            <a:ext cx="6251100" cy="3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FORBELLONE, André L. Lógica de programação: A construção de algoritmos      e estruturas de dados com aplicações em Python. Prentice Hall, 4ª Edição, 2022.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PIVA, Dilermano. Algoritmos e Programação de Computadores. GEN LTC, 2ª Edição, 2019.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MEDINA, Marco. Algoritmos e Programação: teoria e prática. Novatec, 1ª Edição, 2006.</a:t>
            </a:r>
            <a:endParaRPr sz="1900"/>
          </a:p>
        </p:txBody>
      </p:sp>
      <p:pic>
        <p:nvPicPr>
          <p:cNvPr id="461" name="Google Shape;4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75" y="38624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4"/>
          <p:cNvSpPr/>
          <p:nvPr/>
        </p:nvSpPr>
        <p:spPr>
          <a:xfrm>
            <a:off x="1148050" y="43921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9800" y="1314150"/>
            <a:ext cx="624050" cy="9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209801" y="3768800"/>
            <a:ext cx="624049" cy="8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9800" y="2570650"/>
            <a:ext cx="624050" cy="877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5"/>
          <p:cNvSpPr txBox="1"/>
          <p:nvPr>
            <p:ph type="title"/>
          </p:nvPr>
        </p:nvSpPr>
        <p:spPr>
          <a:xfrm>
            <a:off x="1116300" y="2193000"/>
            <a:ext cx="6911400" cy="10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BREVE INTRODUÇÃO</a:t>
            </a:r>
            <a:endParaRPr/>
          </a:p>
        </p:txBody>
      </p:sp>
      <p:sp>
        <p:nvSpPr>
          <p:cNvPr id="476" name="Google Shape;476;p45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77" name="Google Shape;477;p45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5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800" y="7475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PERGUNTAS</a:t>
            </a:r>
            <a:endParaRPr/>
          </a:p>
        </p:txBody>
      </p:sp>
      <p:sp>
        <p:nvSpPr>
          <p:cNvPr id="485" name="Google Shape;485;p46"/>
          <p:cNvSpPr/>
          <p:nvPr/>
        </p:nvSpPr>
        <p:spPr>
          <a:xfrm>
            <a:off x="715100" y="2306822"/>
            <a:ext cx="1426800" cy="8076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O que é um algoritmo?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86" name="Google Shape;486;p46"/>
          <p:cNvSpPr/>
          <p:nvPr/>
        </p:nvSpPr>
        <p:spPr>
          <a:xfrm>
            <a:off x="2372775" y="2306825"/>
            <a:ext cx="1284600" cy="12384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Como ele pode ser representado?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87" name="Google Shape;487;p46"/>
          <p:cNvSpPr/>
          <p:nvPr/>
        </p:nvSpPr>
        <p:spPr>
          <a:xfrm>
            <a:off x="3858675" y="2306824"/>
            <a:ext cx="1426800" cy="19062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Como seria um algoritmo para a apresentação dos alunos ?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88" name="Google Shape;488;p46"/>
          <p:cNvSpPr/>
          <p:nvPr/>
        </p:nvSpPr>
        <p:spPr>
          <a:xfrm>
            <a:off x="5430475" y="2306825"/>
            <a:ext cx="1426800" cy="17241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Você sabe o que é pensamento computacional?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89" name="Google Shape;489;p46"/>
          <p:cNvSpPr/>
          <p:nvPr/>
        </p:nvSpPr>
        <p:spPr>
          <a:xfrm>
            <a:off x="7002275" y="2306825"/>
            <a:ext cx="1681500" cy="18054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Você conhece a computação (des)plugada?</a:t>
            </a:r>
            <a:endParaRPr b="1"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90" name="Google Shape;490;p46"/>
          <p:cNvSpPr/>
          <p:nvPr/>
        </p:nvSpPr>
        <p:spPr>
          <a:xfrm>
            <a:off x="7125600" y="813500"/>
            <a:ext cx="247200" cy="247200"/>
          </a:xfrm>
          <a:prstGeom prst="donut">
            <a:avLst>
              <a:gd fmla="val 1243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6"/>
          <p:cNvSpPr/>
          <p:nvPr/>
        </p:nvSpPr>
        <p:spPr>
          <a:xfrm>
            <a:off x="1121559" y="1550500"/>
            <a:ext cx="614100" cy="61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utfit"/>
                <a:ea typeface="Outfit"/>
                <a:cs typeface="Outfit"/>
                <a:sym typeface="Outfit"/>
              </a:rPr>
              <a:t>01</a:t>
            </a:r>
            <a:endParaRPr b="1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92" name="Google Shape;492;p46"/>
          <p:cNvSpPr/>
          <p:nvPr/>
        </p:nvSpPr>
        <p:spPr>
          <a:xfrm>
            <a:off x="2693259" y="1550500"/>
            <a:ext cx="614100" cy="614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utfit"/>
                <a:ea typeface="Outfit"/>
                <a:cs typeface="Outfit"/>
                <a:sym typeface="Outfit"/>
              </a:rPr>
              <a:t>02</a:t>
            </a:r>
            <a:endParaRPr b="1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93" name="Google Shape;493;p46"/>
          <p:cNvSpPr/>
          <p:nvPr/>
        </p:nvSpPr>
        <p:spPr>
          <a:xfrm>
            <a:off x="4264959" y="1550500"/>
            <a:ext cx="614100" cy="6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utfit"/>
                <a:ea typeface="Outfit"/>
                <a:cs typeface="Outfit"/>
                <a:sym typeface="Outfit"/>
              </a:rPr>
              <a:t>03</a:t>
            </a:r>
            <a:endParaRPr b="1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94" name="Google Shape;494;p46"/>
          <p:cNvSpPr/>
          <p:nvPr/>
        </p:nvSpPr>
        <p:spPr>
          <a:xfrm>
            <a:off x="5836659" y="1550500"/>
            <a:ext cx="614100" cy="614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utfit"/>
                <a:ea typeface="Outfit"/>
                <a:cs typeface="Outfit"/>
                <a:sym typeface="Outfit"/>
              </a:rPr>
              <a:t>04</a:t>
            </a:r>
            <a:endParaRPr b="1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95" name="Google Shape;495;p46"/>
          <p:cNvSpPr/>
          <p:nvPr/>
        </p:nvSpPr>
        <p:spPr>
          <a:xfrm>
            <a:off x="7545249" y="1550500"/>
            <a:ext cx="614100" cy="614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Outfit"/>
                <a:ea typeface="Outfit"/>
                <a:cs typeface="Outfit"/>
                <a:sym typeface="Outfit"/>
              </a:rPr>
              <a:t>05</a:t>
            </a:r>
            <a:endParaRPr b="1">
              <a:solidFill>
                <a:schemeClr val="accent3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496" name="Google Shape;496;p46"/>
          <p:cNvCxnSpPr>
            <a:stCxn id="491" idx="4"/>
            <a:endCxn id="485" idx="0"/>
          </p:cNvCxnSpPr>
          <p:nvPr/>
        </p:nvCxnSpPr>
        <p:spPr>
          <a:xfrm>
            <a:off x="1428609" y="2164600"/>
            <a:ext cx="0" cy="14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46"/>
          <p:cNvCxnSpPr>
            <a:stCxn id="486" idx="0"/>
            <a:endCxn id="492" idx="4"/>
          </p:cNvCxnSpPr>
          <p:nvPr/>
        </p:nvCxnSpPr>
        <p:spPr>
          <a:xfrm rot="10800000">
            <a:off x="3000375" y="2164625"/>
            <a:ext cx="14700" cy="14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46"/>
          <p:cNvCxnSpPr>
            <a:stCxn id="487" idx="0"/>
            <a:endCxn id="493" idx="4"/>
          </p:cNvCxnSpPr>
          <p:nvPr/>
        </p:nvCxnSpPr>
        <p:spPr>
          <a:xfrm rot="10800000">
            <a:off x="4572075" y="2164624"/>
            <a:ext cx="0" cy="14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46"/>
          <p:cNvCxnSpPr>
            <a:stCxn id="488" idx="0"/>
            <a:endCxn id="494" idx="4"/>
          </p:cNvCxnSpPr>
          <p:nvPr/>
        </p:nvCxnSpPr>
        <p:spPr>
          <a:xfrm rot="10800000">
            <a:off x="6143575" y="2164625"/>
            <a:ext cx="300" cy="14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46"/>
          <p:cNvCxnSpPr>
            <a:stCxn id="489" idx="0"/>
            <a:endCxn id="495" idx="4"/>
          </p:cNvCxnSpPr>
          <p:nvPr/>
        </p:nvCxnSpPr>
        <p:spPr>
          <a:xfrm flipH="1" rot="10800000">
            <a:off x="7843025" y="2164625"/>
            <a:ext cx="9300" cy="14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375" y="15955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47"/>
          <p:cNvSpPr txBox="1"/>
          <p:nvPr>
            <p:ph idx="1" type="body"/>
          </p:nvPr>
        </p:nvSpPr>
        <p:spPr>
          <a:xfrm>
            <a:off x="4746150" y="1224250"/>
            <a:ext cx="3390600" cy="25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É uma sequência de passos que visa atingir um objetivo bem definido (FORBELLONE, 2022).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É a descrição de uma sequência de passos que deve ser seguida para a realização de uma tarefa (ASCENCIO, 2012)</a:t>
            </a:r>
            <a:endParaRPr sz="1800"/>
          </a:p>
        </p:txBody>
      </p:sp>
      <p:sp>
        <p:nvSpPr>
          <p:cNvPr id="507" name="Google Shape;507;p4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47"/>
          <p:cNvSpPr txBox="1"/>
          <p:nvPr>
            <p:ph type="title"/>
          </p:nvPr>
        </p:nvSpPr>
        <p:spPr>
          <a:xfrm>
            <a:off x="1658875" y="2157450"/>
            <a:ext cx="30873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 que é 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ALGORITMO?</a:t>
            </a:r>
            <a:endParaRPr/>
          </a:p>
        </p:txBody>
      </p:sp>
      <p:sp>
        <p:nvSpPr>
          <p:cNvPr id="509" name="Google Shape;509;p47"/>
          <p:cNvSpPr/>
          <p:nvPr/>
        </p:nvSpPr>
        <p:spPr>
          <a:xfrm>
            <a:off x="1869750" y="197835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7"/>
          <p:cNvSpPr/>
          <p:nvPr/>
        </p:nvSpPr>
        <p:spPr>
          <a:xfrm>
            <a:off x="2752650" y="1454650"/>
            <a:ext cx="323700" cy="323700"/>
          </a:xfrm>
          <a:prstGeom prst="donut">
            <a:avLst>
              <a:gd fmla="val 10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375" y="15955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8"/>
          <p:cNvSpPr txBox="1"/>
          <p:nvPr>
            <p:ph idx="1" type="body"/>
          </p:nvPr>
        </p:nvSpPr>
        <p:spPr>
          <a:xfrm>
            <a:off x="4822350" y="2083150"/>
            <a:ext cx="3658200" cy="16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Descrição narrativa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Fluxograma ou diagramas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Pseudocódigos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Linguagem de programação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7" name="Google Shape;517;p4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48"/>
          <p:cNvSpPr txBox="1"/>
          <p:nvPr>
            <p:ph type="title"/>
          </p:nvPr>
        </p:nvSpPr>
        <p:spPr>
          <a:xfrm>
            <a:off x="794025" y="1928850"/>
            <a:ext cx="39522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Como um algoritmo pode ser representado?</a:t>
            </a:r>
            <a:endParaRPr/>
          </a:p>
        </p:txBody>
      </p:sp>
      <p:sp>
        <p:nvSpPr>
          <p:cNvPr id="519" name="Google Shape;519;p48"/>
          <p:cNvSpPr/>
          <p:nvPr/>
        </p:nvSpPr>
        <p:spPr>
          <a:xfrm>
            <a:off x="1869750" y="197835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8"/>
          <p:cNvSpPr/>
          <p:nvPr/>
        </p:nvSpPr>
        <p:spPr>
          <a:xfrm>
            <a:off x="2752650" y="1454650"/>
            <a:ext cx="323700" cy="323700"/>
          </a:xfrm>
          <a:prstGeom prst="donut">
            <a:avLst>
              <a:gd fmla="val 10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/>
          <p:nvPr/>
        </p:nvSpPr>
        <p:spPr>
          <a:xfrm>
            <a:off x="2617431" y="17737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2617431" y="23675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2617431" y="11799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 txBox="1"/>
          <p:nvPr>
            <p:ph type="title"/>
          </p:nvPr>
        </p:nvSpPr>
        <p:spPr>
          <a:xfrm>
            <a:off x="1694469" y="11728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5" name="Google Shape;285;p31"/>
          <p:cNvSpPr txBox="1"/>
          <p:nvPr>
            <p:ph idx="2" type="subTitle"/>
          </p:nvPr>
        </p:nvSpPr>
        <p:spPr>
          <a:xfrm>
            <a:off x="2767431" y="11728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286" name="Google Shape;286;p31"/>
          <p:cNvSpPr txBox="1"/>
          <p:nvPr>
            <p:ph idx="3"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sp>
        <p:nvSpPr>
          <p:cNvPr id="287" name="Google Shape;287;p31"/>
          <p:cNvSpPr txBox="1"/>
          <p:nvPr>
            <p:ph idx="4" type="title"/>
          </p:nvPr>
        </p:nvSpPr>
        <p:spPr>
          <a:xfrm>
            <a:off x="1694469" y="1766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8" name="Google Shape;288;p31"/>
          <p:cNvSpPr txBox="1"/>
          <p:nvPr>
            <p:ph idx="6" type="subTitle"/>
          </p:nvPr>
        </p:nvSpPr>
        <p:spPr>
          <a:xfrm>
            <a:off x="2767431" y="17666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 Programático</a:t>
            </a:r>
            <a:endParaRPr/>
          </a:p>
        </p:txBody>
      </p:sp>
      <p:sp>
        <p:nvSpPr>
          <p:cNvPr id="289" name="Google Shape;289;p31"/>
          <p:cNvSpPr txBox="1"/>
          <p:nvPr>
            <p:ph idx="7" type="title"/>
          </p:nvPr>
        </p:nvSpPr>
        <p:spPr>
          <a:xfrm>
            <a:off x="1694469" y="2360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0" name="Google Shape;290;p31"/>
          <p:cNvSpPr txBox="1"/>
          <p:nvPr>
            <p:ph idx="9" type="subTitle"/>
          </p:nvPr>
        </p:nvSpPr>
        <p:spPr>
          <a:xfrm>
            <a:off x="2767431" y="23604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pic>
        <p:nvPicPr>
          <p:cNvPr id="291" name="Google Shape;2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37" y="32410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1"/>
          <p:cNvSpPr/>
          <p:nvPr/>
        </p:nvSpPr>
        <p:spPr>
          <a:xfrm>
            <a:off x="1133613" y="3180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3800" y="18097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/>
          <p:nvPr/>
        </p:nvSpPr>
        <p:spPr>
          <a:xfrm>
            <a:off x="8196450" y="18562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7837050" y="2616912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807225" y="26798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1"/>
          <p:cNvCxnSpPr>
            <a:endCxn id="283" idx="1"/>
          </p:cNvCxnSpPr>
          <p:nvPr/>
        </p:nvCxnSpPr>
        <p:spPr>
          <a:xfrm>
            <a:off x="2380131" y="14122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1"/>
          <p:cNvCxnSpPr>
            <a:endCxn id="281" idx="1"/>
          </p:cNvCxnSpPr>
          <p:nvPr/>
        </p:nvCxnSpPr>
        <p:spPr>
          <a:xfrm>
            <a:off x="2380131" y="20060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1"/>
          <p:cNvCxnSpPr>
            <a:endCxn id="282" idx="1"/>
          </p:cNvCxnSpPr>
          <p:nvPr/>
        </p:nvCxnSpPr>
        <p:spPr>
          <a:xfrm>
            <a:off x="2380131" y="25998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0" name="Google Shape;300;p31"/>
          <p:cNvSpPr/>
          <p:nvPr/>
        </p:nvSpPr>
        <p:spPr>
          <a:xfrm>
            <a:off x="2617431" y="29771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 txBox="1"/>
          <p:nvPr>
            <p:ph idx="7" type="title"/>
          </p:nvPr>
        </p:nvSpPr>
        <p:spPr>
          <a:xfrm>
            <a:off x="1694469" y="29700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2" name="Google Shape;302;p31"/>
          <p:cNvSpPr txBox="1"/>
          <p:nvPr>
            <p:ph idx="9" type="subTitle"/>
          </p:nvPr>
        </p:nvSpPr>
        <p:spPr>
          <a:xfrm>
            <a:off x="2767431" y="29700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cxnSp>
        <p:nvCxnSpPr>
          <p:cNvPr id="303" name="Google Shape;303;p31"/>
          <p:cNvCxnSpPr>
            <a:endCxn id="300" idx="1"/>
          </p:cNvCxnSpPr>
          <p:nvPr/>
        </p:nvCxnSpPr>
        <p:spPr>
          <a:xfrm>
            <a:off x="2380131" y="32094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4" name="Google Shape;304;p31"/>
          <p:cNvSpPr/>
          <p:nvPr/>
        </p:nvSpPr>
        <p:spPr>
          <a:xfrm>
            <a:off x="2617431" y="35867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"/>
          <p:cNvSpPr txBox="1"/>
          <p:nvPr>
            <p:ph idx="7" type="title"/>
          </p:nvPr>
        </p:nvSpPr>
        <p:spPr>
          <a:xfrm>
            <a:off x="1694469" y="3579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6" name="Google Shape;306;p31"/>
          <p:cNvSpPr txBox="1"/>
          <p:nvPr>
            <p:ph idx="9" type="subTitle"/>
          </p:nvPr>
        </p:nvSpPr>
        <p:spPr>
          <a:xfrm>
            <a:off x="2767431" y="35796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Bibliográficas</a:t>
            </a:r>
            <a:endParaRPr/>
          </a:p>
        </p:txBody>
      </p:sp>
      <p:cxnSp>
        <p:nvCxnSpPr>
          <p:cNvPr id="307" name="Google Shape;307;p31"/>
          <p:cNvCxnSpPr>
            <a:endCxn id="304" idx="1"/>
          </p:cNvCxnSpPr>
          <p:nvPr/>
        </p:nvCxnSpPr>
        <p:spPr>
          <a:xfrm>
            <a:off x="2380131" y="38190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8" name="Google Shape;308;p31"/>
          <p:cNvSpPr/>
          <p:nvPr/>
        </p:nvSpPr>
        <p:spPr>
          <a:xfrm>
            <a:off x="2617431" y="41963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"/>
          <p:cNvSpPr txBox="1"/>
          <p:nvPr>
            <p:ph idx="7" type="title"/>
          </p:nvPr>
        </p:nvSpPr>
        <p:spPr>
          <a:xfrm>
            <a:off x="1694469" y="4189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0" name="Google Shape;310;p31"/>
          <p:cNvSpPr txBox="1"/>
          <p:nvPr>
            <p:ph idx="9" type="subTitle"/>
          </p:nvPr>
        </p:nvSpPr>
        <p:spPr>
          <a:xfrm>
            <a:off x="2767431" y="41892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Breve Introdução</a:t>
            </a:r>
            <a:endParaRPr/>
          </a:p>
        </p:txBody>
      </p:sp>
      <p:cxnSp>
        <p:nvCxnSpPr>
          <p:cNvPr id="311" name="Google Shape;311;p31"/>
          <p:cNvCxnSpPr>
            <a:endCxn id="308" idx="1"/>
          </p:cNvCxnSpPr>
          <p:nvPr/>
        </p:nvCxnSpPr>
        <p:spPr>
          <a:xfrm>
            <a:off x="2380131" y="44286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375" y="15955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49"/>
          <p:cNvSpPr txBox="1"/>
          <p:nvPr>
            <p:ph type="title"/>
          </p:nvPr>
        </p:nvSpPr>
        <p:spPr>
          <a:xfrm>
            <a:off x="564425" y="664025"/>
            <a:ext cx="46017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Como um algoritmo pode ser representado?</a:t>
            </a:r>
            <a:endParaRPr sz="2800"/>
          </a:p>
        </p:txBody>
      </p:sp>
      <p:sp>
        <p:nvSpPr>
          <p:cNvPr id="528" name="Google Shape;528;p49"/>
          <p:cNvSpPr/>
          <p:nvPr/>
        </p:nvSpPr>
        <p:spPr>
          <a:xfrm>
            <a:off x="1869750" y="197835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9" name="Google Shape;5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438" y="2464075"/>
            <a:ext cx="4601675" cy="14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6500" y="986650"/>
            <a:ext cx="3397950" cy="36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9"/>
          <p:cNvSpPr txBox="1"/>
          <p:nvPr/>
        </p:nvSpPr>
        <p:spPr>
          <a:xfrm>
            <a:off x="1311925" y="3923975"/>
            <a:ext cx="282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Descrição Narrativa</a:t>
            </a:r>
            <a:endParaRPr b="1" sz="17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32" name="Google Shape;532;p49"/>
          <p:cNvSpPr txBox="1"/>
          <p:nvPr/>
        </p:nvSpPr>
        <p:spPr>
          <a:xfrm>
            <a:off x="5634425" y="450125"/>
            <a:ext cx="282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Fluxograma</a:t>
            </a:r>
            <a:endParaRPr b="1" sz="17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375" y="15955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50"/>
          <p:cNvSpPr txBox="1"/>
          <p:nvPr>
            <p:ph type="title"/>
          </p:nvPr>
        </p:nvSpPr>
        <p:spPr>
          <a:xfrm>
            <a:off x="564425" y="664025"/>
            <a:ext cx="46017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Como um algoritmo pode ser representado?</a:t>
            </a:r>
            <a:endParaRPr sz="2800"/>
          </a:p>
        </p:txBody>
      </p:sp>
      <p:sp>
        <p:nvSpPr>
          <p:cNvPr id="540" name="Google Shape;540;p50"/>
          <p:cNvSpPr/>
          <p:nvPr/>
        </p:nvSpPr>
        <p:spPr>
          <a:xfrm>
            <a:off x="1869750" y="197835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0"/>
          <p:cNvSpPr txBox="1"/>
          <p:nvPr/>
        </p:nvSpPr>
        <p:spPr>
          <a:xfrm>
            <a:off x="1311925" y="4152575"/>
            <a:ext cx="282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Pseudocódigo</a:t>
            </a:r>
            <a:endParaRPr b="1" sz="17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42" name="Google Shape;542;p50"/>
          <p:cNvSpPr txBox="1"/>
          <p:nvPr/>
        </p:nvSpPr>
        <p:spPr>
          <a:xfrm>
            <a:off x="5437200" y="829450"/>
            <a:ext cx="282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Linguagem Java</a:t>
            </a:r>
            <a:endParaRPr b="1" sz="17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543" name="Google Shape;54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875" y="1965063"/>
            <a:ext cx="3233520" cy="21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9200" y="1307075"/>
            <a:ext cx="3673076" cy="343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375" y="15955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51"/>
          <p:cNvSpPr txBox="1"/>
          <p:nvPr>
            <p:ph type="title"/>
          </p:nvPr>
        </p:nvSpPr>
        <p:spPr>
          <a:xfrm>
            <a:off x="839550" y="446950"/>
            <a:ext cx="74649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Algoritmo para apresentação dos alunos em linguagem narrativa</a:t>
            </a:r>
            <a:endParaRPr sz="2500"/>
          </a:p>
        </p:txBody>
      </p:sp>
      <p:sp>
        <p:nvSpPr>
          <p:cNvPr id="552" name="Google Shape;552;p51"/>
          <p:cNvSpPr/>
          <p:nvPr/>
        </p:nvSpPr>
        <p:spPr>
          <a:xfrm>
            <a:off x="1869750" y="197835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1"/>
          <p:cNvSpPr/>
          <p:nvPr/>
        </p:nvSpPr>
        <p:spPr>
          <a:xfrm>
            <a:off x="2752650" y="1454650"/>
            <a:ext cx="323700" cy="323700"/>
          </a:xfrm>
          <a:prstGeom prst="donut">
            <a:avLst>
              <a:gd fmla="val 10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4" name="Google Shape;55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400" y="1872149"/>
            <a:ext cx="6605178" cy="24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2"/>
          <p:cNvSpPr txBox="1"/>
          <p:nvPr>
            <p:ph type="title"/>
          </p:nvPr>
        </p:nvSpPr>
        <p:spPr>
          <a:xfrm>
            <a:off x="2159550" y="913575"/>
            <a:ext cx="50670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o pensamento computacional?</a:t>
            </a:r>
            <a:endParaRPr/>
          </a:p>
        </p:txBody>
      </p:sp>
      <p:sp>
        <p:nvSpPr>
          <p:cNvPr id="560" name="Google Shape;560;p52"/>
          <p:cNvSpPr txBox="1"/>
          <p:nvPr>
            <p:ph idx="1" type="body"/>
          </p:nvPr>
        </p:nvSpPr>
        <p:spPr>
          <a:xfrm>
            <a:off x="2449950" y="2098788"/>
            <a:ext cx="4244100" cy="20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Conjunto de habilidades necessárias para compreender, analisar, definir, modelar, resolver e automatizar problemas e soluções de forma metódica e sistemática através do desenvolvimento da capacidade de criar e adaptar algoritmos.</a:t>
            </a:r>
            <a:endParaRPr sz="1800"/>
          </a:p>
        </p:txBody>
      </p:sp>
      <p:pic>
        <p:nvPicPr>
          <p:cNvPr id="561" name="Google Shape;5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925" y="33344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2"/>
          <p:cNvSpPr/>
          <p:nvPr/>
        </p:nvSpPr>
        <p:spPr>
          <a:xfrm>
            <a:off x="8059175" y="3244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2"/>
          <p:cNvSpPr/>
          <p:nvPr/>
        </p:nvSpPr>
        <p:spPr>
          <a:xfrm>
            <a:off x="7047425" y="32440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4" name="Google Shape;56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937" y="12176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2"/>
          <p:cNvSpPr/>
          <p:nvPr/>
        </p:nvSpPr>
        <p:spPr>
          <a:xfrm>
            <a:off x="1572713" y="1641150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2"/>
          <p:cNvSpPr/>
          <p:nvPr/>
        </p:nvSpPr>
        <p:spPr>
          <a:xfrm>
            <a:off x="871750" y="7692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3"/>
          <p:cNvSpPr txBox="1"/>
          <p:nvPr>
            <p:ph type="title"/>
          </p:nvPr>
        </p:nvSpPr>
        <p:spPr>
          <a:xfrm>
            <a:off x="2159525" y="549425"/>
            <a:ext cx="50670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Pilares d</a:t>
            </a:r>
            <a:r>
              <a:rPr lang="en"/>
              <a:t>o pensamento computacional</a:t>
            </a:r>
            <a:endParaRPr/>
          </a:p>
        </p:txBody>
      </p:sp>
      <p:pic>
        <p:nvPicPr>
          <p:cNvPr id="572" name="Google Shape;5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925" y="33344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3"/>
          <p:cNvSpPr/>
          <p:nvPr/>
        </p:nvSpPr>
        <p:spPr>
          <a:xfrm>
            <a:off x="8059175" y="3244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3"/>
          <p:cNvSpPr/>
          <p:nvPr/>
        </p:nvSpPr>
        <p:spPr>
          <a:xfrm>
            <a:off x="7047425" y="32440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5" name="Google Shape;57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937" y="12176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3"/>
          <p:cNvSpPr/>
          <p:nvPr/>
        </p:nvSpPr>
        <p:spPr>
          <a:xfrm>
            <a:off x="1572713" y="1641150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3"/>
          <p:cNvSpPr/>
          <p:nvPr/>
        </p:nvSpPr>
        <p:spPr>
          <a:xfrm>
            <a:off x="871750" y="7692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2125" y="1934050"/>
            <a:ext cx="35674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4"/>
          <p:cNvSpPr txBox="1"/>
          <p:nvPr>
            <p:ph type="title"/>
          </p:nvPr>
        </p:nvSpPr>
        <p:spPr>
          <a:xfrm>
            <a:off x="2023000" y="549425"/>
            <a:ext cx="55569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Você conhece a computação (des)plugada?</a:t>
            </a:r>
            <a:endParaRPr/>
          </a:p>
        </p:txBody>
      </p:sp>
      <p:pic>
        <p:nvPicPr>
          <p:cNvPr id="584" name="Google Shape;5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925" y="33344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4"/>
          <p:cNvSpPr/>
          <p:nvPr/>
        </p:nvSpPr>
        <p:spPr>
          <a:xfrm>
            <a:off x="8059175" y="3244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4"/>
          <p:cNvSpPr/>
          <p:nvPr/>
        </p:nvSpPr>
        <p:spPr>
          <a:xfrm>
            <a:off x="7047425" y="32440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7" name="Google Shape;58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937" y="12176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4"/>
          <p:cNvSpPr/>
          <p:nvPr/>
        </p:nvSpPr>
        <p:spPr>
          <a:xfrm>
            <a:off x="1572713" y="1641150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4"/>
          <p:cNvSpPr/>
          <p:nvPr/>
        </p:nvSpPr>
        <p:spPr>
          <a:xfrm>
            <a:off x="871750" y="7692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4"/>
          <p:cNvSpPr/>
          <p:nvPr/>
        </p:nvSpPr>
        <p:spPr>
          <a:xfrm>
            <a:off x="4791382" y="2203825"/>
            <a:ext cx="33582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4"/>
          <p:cNvSpPr/>
          <p:nvPr/>
        </p:nvSpPr>
        <p:spPr>
          <a:xfrm>
            <a:off x="994328" y="2203825"/>
            <a:ext cx="33585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4"/>
          <p:cNvSpPr txBox="1"/>
          <p:nvPr>
            <p:ph idx="4294967295" type="subTitle"/>
          </p:nvPr>
        </p:nvSpPr>
        <p:spPr>
          <a:xfrm>
            <a:off x="994328" y="2695975"/>
            <a:ext cx="33585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Computação plugada se refere ao uso de dispositivos eletrônicos, como computadores e tablets, para ensinar conceitos de programação e outras </a:t>
            </a:r>
            <a:r>
              <a:rPr lang="en" sz="1500"/>
              <a:t>h</a:t>
            </a:r>
            <a:r>
              <a:rPr lang="en" sz="1500"/>
              <a:t>abilidades relacionadas à tecnologia.</a:t>
            </a:r>
            <a:endParaRPr sz="1500"/>
          </a:p>
        </p:txBody>
      </p:sp>
      <p:sp>
        <p:nvSpPr>
          <p:cNvPr id="593" name="Google Shape;593;p54"/>
          <p:cNvSpPr txBox="1"/>
          <p:nvPr>
            <p:ph idx="4294967295" type="subTitle"/>
          </p:nvPr>
        </p:nvSpPr>
        <p:spPr>
          <a:xfrm>
            <a:off x="1251073" y="2176375"/>
            <a:ext cx="2844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Outfit"/>
                <a:ea typeface="Outfit"/>
                <a:cs typeface="Outfit"/>
                <a:sym typeface="Outfit"/>
              </a:rPr>
              <a:t>Computação Plugada</a:t>
            </a:r>
            <a:endParaRPr b="1" sz="17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94" name="Google Shape;594;p54"/>
          <p:cNvSpPr txBox="1"/>
          <p:nvPr>
            <p:ph idx="4294967295" type="subTitle"/>
          </p:nvPr>
        </p:nvSpPr>
        <p:spPr>
          <a:xfrm>
            <a:off x="4791472" y="2695975"/>
            <a:ext cx="33582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Computação desplugada envolve atividades que não dependem de dispositivos eletrônicos, como jogos de tabuleiro e quebra-cabeças, para ensinar esses mesmos conceitos relacionados à tecnologia.</a:t>
            </a:r>
            <a:endParaRPr sz="1500"/>
          </a:p>
        </p:txBody>
      </p:sp>
      <p:sp>
        <p:nvSpPr>
          <p:cNvPr id="595" name="Google Shape;595;p54"/>
          <p:cNvSpPr txBox="1"/>
          <p:nvPr>
            <p:ph idx="4294967295" type="subTitle"/>
          </p:nvPr>
        </p:nvSpPr>
        <p:spPr>
          <a:xfrm>
            <a:off x="5048218" y="2176375"/>
            <a:ext cx="2844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Outfit"/>
                <a:ea typeface="Outfit"/>
                <a:cs typeface="Outfit"/>
                <a:sym typeface="Outfit"/>
              </a:rPr>
              <a:t>Computação Desplugada</a:t>
            </a:r>
            <a:endParaRPr b="1" sz="17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5"/>
          <p:cNvSpPr txBox="1"/>
          <p:nvPr>
            <p:ph type="title"/>
          </p:nvPr>
        </p:nvSpPr>
        <p:spPr>
          <a:xfrm>
            <a:off x="2023000" y="549425"/>
            <a:ext cx="55569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Você conhece a computação (des)plugada?</a:t>
            </a:r>
            <a:endParaRPr/>
          </a:p>
        </p:txBody>
      </p:sp>
      <p:pic>
        <p:nvPicPr>
          <p:cNvPr id="601" name="Google Shape;60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925" y="33344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5"/>
          <p:cNvSpPr/>
          <p:nvPr/>
        </p:nvSpPr>
        <p:spPr>
          <a:xfrm>
            <a:off x="8059175" y="3244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5"/>
          <p:cNvSpPr/>
          <p:nvPr/>
        </p:nvSpPr>
        <p:spPr>
          <a:xfrm>
            <a:off x="7047425" y="32440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937" y="12176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55"/>
          <p:cNvSpPr/>
          <p:nvPr/>
        </p:nvSpPr>
        <p:spPr>
          <a:xfrm>
            <a:off x="1572713" y="1641150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5"/>
          <p:cNvSpPr/>
          <p:nvPr/>
        </p:nvSpPr>
        <p:spPr>
          <a:xfrm>
            <a:off x="871750" y="7692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7" name="Google Shape;60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7475" y="1788938"/>
            <a:ext cx="2865475" cy="140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5100" y="3359200"/>
            <a:ext cx="2865474" cy="141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400" y="1871288"/>
            <a:ext cx="2865475" cy="140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97200" y="3334450"/>
            <a:ext cx="2079084" cy="140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praticar? Jogo do Labirinto</a:t>
            </a:r>
            <a:endParaRPr/>
          </a:p>
        </p:txBody>
      </p:sp>
      <p:pic>
        <p:nvPicPr>
          <p:cNvPr id="616" name="Google Shape;61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25" y="14164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6"/>
          <p:cNvSpPr/>
          <p:nvPr/>
        </p:nvSpPr>
        <p:spPr>
          <a:xfrm>
            <a:off x="7312825" y="1298925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6"/>
          <p:cNvSpPr/>
          <p:nvPr/>
        </p:nvSpPr>
        <p:spPr>
          <a:xfrm>
            <a:off x="8249900" y="1050850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6"/>
          <p:cNvSpPr txBox="1"/>
          <p:nvPr/>
        </p:nvSpPr>
        <p:spPr>
          <a:xfrm>
            <a:off x="1583675" y="1233225"/>
            <a:ext cx="57351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Medium"/>
                <a:ea typeface="Outfit Medium"/>
                <a:cs typeface="Outfit Medium"/>
                <a:sym typeface="Outfit Medium"/>
              </a:rPr>
              <a:t>Link: https://blockly-games.appspot.com/maze?lang=pt-br</a:t>
            </a:r>
            <a:endParaRPr sz="1600"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620" name="Google Shape;62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550" y="1622625"/>
            <a:ext cx="6786325" cy="311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2"/>
          <p:cNvSpPr/>
          <p:nvPr/>
        </p:nvSpPr>
        <p:spPr>
          <a:xfrm>
            <a:off x="1542000" y="3164700"/>
            <a:ext cx="60699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319" name="Google Shape;319;p32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0" name="Google Shape;320;p32"/>
          <p:cNvSpPr txBox="1"/>
          <p:nvPr>
            <p:ph idx="1" type="subTitle"/>
          </p:nvPr>
        </p:nvSpPr>
        <p:spPr>
          <a:xfrm>
            <a:off x="2526450" y="31821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Gerais e Específicos</a:t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type="title"/>
          </p:nvPr>
        </p:nvSpPr>
        <p:spPr>
          <a:xfrm>
            <a:off x="2303900" y="9036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GERAIS</a:t>
            </a:r>
            <a:endParaRPr/>
          </a:p>
        </p:txBody>
      </p:sp>
      <p:sp>
        <p:nvSpPr>
          <p:cNvPr id="328" name="Google Shape;328;p33"/>
          <p:cNvSpPr txBox="1"/>
          <p:nvPr>
            <p:ph idx="1" type="subTitle"/>
          </p:nvPr>
        </p:nvSpPr>
        <p:spPr>
          <a:xfrm>
            <a:off x="1928950" y="2380500"/>
            <a:ext cx="51879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Fornecer ao aluno o conceito de algoritmo, ensinando o funcionamento e a utilização das principais estruturas de dados, estruturas de controle e fluxo de dados.</a:t>
            </a:r>
            <a:endParaRPr sz="2000"/>
          </a:p>
        </p:txBody>
      </p:sp>
      <p:pic>
        <p:nvPicPr>
          <p:cNvPr id="329" name="Google Shape;3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2303900" y="9036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ESPECÍFICOS</a:t>
            </a:r>
            <a:endParaRPr/>
          </a:p>
        </p:txBody>
      </p:sp>
      <p:sp>
        <p:nvSpPr>
          <p:cNvPr id="340" name="Google Shape;340;p34"/>
          <p:cNvSpPr txBox="1"/>
          <p:nvPr>
            <p:ph idx="1" type="subTitle"/>
          </p:nvPr>
        </p:nvSpPr>
        <p:spPr>
          <a:xfrm>
            <a:off x="1874825" y="2380500"/>
            <a:ext cx="66876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800"/>
              <a:t>Aprender a pensar de forma sistêmica na resolução de problemas;</a:t>
            </a:r>
            <a:endParaRPr sz="18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800"/>
              <a:t>Compreender a lógica de programação;</a:t>
            </a:r>
            <a:endParaRPr sz="18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800"/>
              <a:t>Elaborar algoritmos;</a:t>
            </a:r>
            <a:endParaRPr sz="18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800"/>
              <a:t> Conhecer as estruturas de dados básicas;</a:t>
            </a:r>
            <a:endParaRPr sz="18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800"/>
              <a:t>C</a:t>
            </a:r>
            <a:r>
              <a:rPr lang="en" sz="1800"/>
              <a:t>ompreender e saber utilizar os operadores booleanos;</a:t>
            </a:r>
            <a:endParaRPr sz="18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800"/>
              <a:t>Interpretar problemas de lógica proposicional.</a:t>
            </a:r>
            <a:endParaRPr sz="1800"/>
          </a:p>
        </p:txBody>
      </p:sp>
      <p:pic>
        <p:nvPicPr>
          <p:cNvPr id="341" name="Google Shape;3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5"/>
          <p:cNvSpPr txBox="1"/>
          <p:nvPr>
            <p:ph type="title"/>
          </p:nvPr>
        </p:nvSpPr>
        <p:spPr>
          <a:xfrm>
            <a:off x="1116300" y="2193000"/>
            <a:ext cx="6911400" cy="15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 PROGRAMÁTICO</a:t>
            </a:r>
            <a:endParaRPr/>
          </a:p>
        </p:txBody>
      </p:sp>
      <p:sp>
        <p:nvSpPr>
          <p:cNvPr id="353" name="Google Shape;353;p35"/>
          <p:cNvSpPr txBox="1"/>
          <p:nvPr>
            <p:ph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4" name="Google Shape;354;p35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5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500" y="9855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6"/>
          <p:cNvSpPr/>
          <p:nvPr/>
        </p:nvSpPr>
        <p:spPr>
          <a:xfrm>
            <a:off x="1327750" y="870312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1381950" y="2746450"/>
            <a:ext cx="63798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1381950" y="1114550"/>
            <a:ext cx="6380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"/>
          <p:cNvSpPr txBox="1"/>
          <p:nvPr>
            <p:ph idx="1" type="subTitle"/>
          </p:nvPr>
        </p:nvSpPr>
        <p:spPr>
          <a:xfrm>
            <a:off x="1381950" y="1606700"/>
            <a:ext cx="63801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1.1. Conceitos Básicos da Computação; 1.2. Algoritmo, estrutura de algoritmos; 1.3. Programas, compiladores e interpretadores; 1.4. Formas de representação.</a:t>
            </a:r>
            <a:endParaRPr sz="1700"/>
          </a:p>
        </p:txBody>
      </p:sp>
      <p:sp>
        <p:nvSpPr>
          <p:cNvPr id="365" name="Google Shape;365;p36"/>
          <p:cNvSpPr txBox="1"/>
          <p:nvPr>
            <p:ph idx="2" type="subTitle"/>
          </p:nvPr>
        </p:nvSpPr>
        <p:spPr>
          <a:xfrm>
            <a:off x="1651450" y="1087100"/>
            <a:ext cx="58287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UNIDADE I - Introdução ao conceito de algoritmo</a:t>
            </a:r>
            <a:endParaRPr sz="1900"/>
          </a:p>
        </p:txBody>
      </p:sp>
      <p:sp>
        <p:nvSpPr>
          <p:cNvPr id="366" name="Google Shape;366;p36"/>
          <p:cNvSpPr txBox="1"/>
          <p:nvPr>
            <p:ph idx="3" type="subTitle"/>
          </p:nvPr>
        </p:nvSpPr>
        <p:spPr>
          <a:xfrm>
            <a:off x="1382125" y="3238600"/>
            <a:ext cx="63798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2.1. Tabela verdade; 2.2. Operações lógicas sobre proposições; 2.3. Prioridade dos conectivos; 2.4. Tautologia, contradição e contingência; 2.5. Consequência e equivalência lógica.</a:t>
            </a:r>
            <a:endParaRPr sz="1700"/>
          </a:p>
        </p:txBody>
      </p:sp>
      <p:sp>
        <p:nvSpPr>
          <p:cNvPr id="367" name="Google Shape;367;p36"/>
          <p:cNvSpPr/>
          <p:nvPr/>
        </p:nvSpPr>
        <p:spPr>
          <a:xfrm>
            <a:off x="7989975" y="34114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"/>
          <p:cNvSpPr/>
          <p:nvPr/>
        </p:nvSpPr>
        <p:spPr>
          <a:xfrm>
            <a:off x="1017675" y="21626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250" y="22425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/>
          <p:nvPr/>
        </p:nvSpPr>
        <p:spPr>
          <a:xfrm>
            <a:off x="7989975" y="22007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6"/>
          <p:cNvSpPr txBox="1"/>
          <p:nvPr>
            <p:ph idx="2" type="subTitle"/>
          </p:nvPr>
        </p:nvSpPr>
        <p:spPr>
          <a:xfrm>
            <a:off x="1651450" y="2687300"/>
            <a:ext cx="58287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UNIDADE II - Introdução à lógica proposicional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500" y="9855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7"/>
          <p:cNvSpPr/>
          <p:nvPr/>
        </p:nvSpPr>
        <p:spPr>
          <a:xfrm>
            <a:off x="1327750" y="870312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1381950" y="2746450"/>
            <a:ext cx="63798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1381950" y="1114550"/>
            <a:ext cx="6380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7"/>
          <p:cNvSpPr txBox="1"/>
          <p:nvPr>
            <p:ph idx="1" type="subTitle"/>
          </p:nvPr>
        </p:nvSpPr>
        <p:spPr>
          <a:xfrm>
            <a:off x="1381950" y="1606700"/>
            <a:ext cx="63801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3.1. Variáveis e constantes; 3.2. Instruções de entrada e saída; 3.3. Representações gráficas de algoritmos; 3.4. Operadores: aritméticos, relacionais e lógicos.</a:t>
            </a:r>
            <a:endParaRPr sz="1700"/>
          </a:p>
        </p:txBody>
      </p:sp>
      <p:sp>
        <p:nvSpPr>
          <p:cNvPr id="381" name="Google Shape;381;p37"/>
          <p:cNvSpPr txBox="1"/>
          <p:nvPr>
            <p:ph idx="2" type="subTitle"/>
          </p:nvPr>
        </p:nvSpPr>
        <p:spPr>
          <a:xfrm>
            <a:off x="1382125" y="1087100"/>
            <a:ext cx="6379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UNIDADE III - Tipos de dados primitivos e operadores</a:t>
            </a:r>
            <a:endParaRPr sz="1900"/>
          </a:p>
        </p:txBody>
      </p:sp>
      <p:sp>
        <p:nvSpPr>
          <p:cNvPr id="382" name="Google Shape;382;p37"/>
          <p:cNvSpPr txBox="1"/>
          <p:nvPr>
            <p:ph idx="3" type="subTitle"/>
          </p:nvPr>
        </p:nvSpPr>
        <p:spPr>
          <a:xfrm>
            <a:off x="1382125" y="3238600"/>
            <a:ext cx="63798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4.1.  Estrutura sequencial; 4.2. Estrutura de seleção simples; 4.3. Estrutura de seleção composta; 4.4. Estrutura de seleção encadeada; 4.5. Estruturas de repetição.</a:t>
            </a:r>
            <a:endParaRPr sz="1700"/>
          </a:p>
        </p:txBody>
      </p:sp>
      <p:sp>
        <p:nvSpPr>
          <p:cNvPr id="383" name="Google Shape;383;p37"/>
          <p:cNvSpPr/>
          <p:nvPr/>
        </p:nvSpPr>
        <p:spPr>
          <a:xfrm>
            <a:off x="7989975" y="34114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1017675" y="21626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250" y="22425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7"/>
          <p:cNvSpPr/>
          <p:nvPr/>
        </p:nvSpPr>
        <p:spPr>
          <a:xfrm>
            <a:off x="7989975" y="22007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7"/>
          <p:cNvSpPr txBox="1"/>
          <p:nvPr>
            <p:ph idx="2" type="subTitle"/>
          </p:nvPr>
        </p:nvSpPr>
        <p:spPr>
          <a:xfrm>
            <a:off x="1651450" y="2687300"/>
            <a:ext cx="58287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UNIDADE IV - Estruturas de controle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500" y="9855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8"/>
          <p:cNvSpPr/>
          <p:nvPr/>
        </p:nvSpPr>
        <p:spPr>
          <a:xfrm>
            <a:off x="1327750" y="870312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1381950" y="2746450"/>
            <a:ext cx="63798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1381950" y="1114550"/>
            <a:ext cx="6380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8"/>
          <p:cNvSpPr txBox="1"/>
          <p:nvPr>
            <p:ph idx="1" type="subTitle"/>
          </p:nvPr>
        </p:nvSpPr>
        <p:spPr>
          <a:xfrm>
            <a:off x="1381950" y="1606700"/>
            <a:ext cx="63801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5.1. Estruturas de dados homogêneas; 5.2. Estruturas de dados heterogêneas; 5.3. Manipulação de arquivos.</a:t>
            </a:r>
            <a:endParaRPr sz="1700"/>
          </a:p>
        </p:txBody>
      </p:sp>
      <p:sp>
        <p:nvSpPr>
          <p:cNvPr id="397" name="Google Shape;397;p38"/>
          <p:cNvSpPr txBox="1"/>
          <p:nvPr>
            <p:ph idx="2" type="subTitle"/>
          </p:nvPr>
        </p:nvSpPr>
        <p:spPr>
          <a:xfrm>
            <a:off x="1382125" y="1087100"/>
            <a:ext cx="6379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UNIDADE V - Estruturas de dados e arquivos</a:t>
            </a:r>
            <a:endParaRPr sz="1900"/>
          </a:p>
        </p:txBody>
      </p:sp>
      <p:sp>
        <p:nvSpPr>
          <p:cNvPr id="398" name="Google Shape;398;p38"/>
          <p:cNvSpPr txBox="1"/>
          <p:nvPr>
            <p:ph idx="3" type="subTitle"/>
          </p:nvPr>
        </p:nvSpPr>
        <p:spPr>
          <a:xfrm>
            <a:off x="1382125" y="3238600"/>
            <a:ext cx="63798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6.1. Decomposição; 6.2. Módulos; 6.3. Passagem de parâmetros; 6.4. Contexto dos módulos; 6.5. Implementação em Python.</a:t>
            </a:r>
            <a:endParaRPr sz="1700"/>
          </a:p>
        </p:txBody>
      </p:sp>
      <p:sp>
        <p:nvSpPr>
          <p:cNvPr id="399" name="Google Shape;399;p38"/>
          <p:cNvSpPr/>
          <p:nvPr/>
        </p:nvSpPr>
        <p:spPr>
          <a:xfrm>
            <a:off x="7989975" y="34114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1017675" y="21626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250" y="22425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/>
          <p:nvPr/>
        </p:nvSpPr>
        <p:spPr>
          <a:xfrm>
            <a:off x="7989975" y="22007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8"/>
          <p:cNvSpPr txBox="1"/>
          <p:nvPr>
            <p:ph idx="2" type="subTitle"/>
          </p:nvPr>
        </p:nvSpPr>
        <p:spPr>
          <a:xfrm>
            <a:off x="1651450" y="2687300"/>
            <a:ext cx="58287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UNIDADE VI - Modularização de Algoritmos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Transfer Planning by Slidesgo">
  <a:themeElements>
    <a:clrScheme name="Simple Light">
      <a:dk1>
        <a:srgbClr val="00004A"/>
      </a:dk1>
      <a:lt1>
        <a:srgbClr val="74DDF3"/>
      </a:lt1>
      <a:dk2>
        <a:srgbClr val="03B7EC"/>
      </a:dk2>
      <a:lt2>
        <a:srgbClr val="C18FFF"/>
      </a:lt2>
      <a:accent1>
        <a:srgbClr val="B563FF"/>
      </a:accent1>
      <a:accent2>
        <a:srgbClr val="622996"/>
      </a:accent2>
      <a:accent3>
        <a:srgbClr val="F8F7F5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