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Outfit Black"/>
      <p:bold r:id="rId49"/>
    </p:embeddedFont>
    <p:embeddedFont>
      <p:font typeface="Bebas Neue"/>
      <p:regular r:id="rId50"/>
    </p:embeddedFont>
    <p:embeddedFont>
      <p:font typeface="Outfit"/>
      <p:regular r:id="rId51"/>
      <p:bold r:id="rId52"/>
    </p:embeddedFont>
    <p:embeddedFont>
      <p:font typeface="Book Antiqua"/>
      <p:regular r:id="rId53"/>
      <p:bold r:id="rId54"/>
      <p:italic r:id="rId55"/>
      <p:boldItalic r:id="rId56"/>
    </p:embeddedFont>
    <p:embeddedFont>
      <p:font typeface="Outfit Medium"/>
      <p:regular r:id="rId57"/>
      <p:bold r:id="rId58"/>
    </p:embeddedFont>
    <p:embeddedFont>
      <p:font typeface="Arial Black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Outfi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utfit-regular.fntdata"/><Relationship Id="rId50" Type="http://schemas.openxmlformats.org/officeDocument/2006/relationships/font" Target="fonts/BebasNeue-regular.fntdata"/><Relationship Id="rId53" Type="http://schemas.openxmlformats.org/officeDocument/2006/relationships/font" Target="fonts/BookAntiqua-regular.fntdata"/><Relationship Id="rId52" Type="http://schemas.openxmlformats.org/officeDocument/2006/relationships/font" Target="fonts/Outfit-bold.fntdata"/><Relationship Id="rId11" Type="http://schemas.openxmlformats.org/officeDocument/2006/relationships/slide" Target="slides/slide6.xml"/><Relationship Id="rId55" Type="http://schemas.openxmlformats.org/officeDocument/2006/relationships/font" Target="fonts/BookAntiqua-italic.fntdata"/><Relationship Id="rId10" Type="http://schemas.openxmlformats.org/officeDocument/2006/relationships/slide" Target="slides/slide5.xml"/><Relationship Id="rId54" Type="http://schemas.openxmlformats.org/officeDocument/2006/relationships/font" Target="fonts/BookAntiqua-bold.fntdata"/><Relationship Id="rId13" Type="http://schemas.openxmlformats.org/officeDocument/2006/relationships/slide" Target="slides/slide8.xml"/><Relationship Id="rId57" Type="http://schemas.openxmlformats.org/officeDocument/2006/relationships/font" Target="fonts/OutfitMedium-regular.fntdata"/><Relationship Id="rId12" Type="http://schemas.openxmlformats.org/officeDocument/2006/relationships/slide" Target="slides/slide7.xml"/><Relationship Id="rId56" Type="http://schemas.openxmlformats.org/officeDocument/2006/relationships/font" Target="fonts/BookAntiqua-boldItalic.fntdata"/><Relationship Id="rId15" Type="http://schemas.openxmlformats.org/officeDocument/2006/relationships/slide" Target="slides/slide10.xml"/><Relationship Id="rId59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58" Type="http://schemas.openxmlformats.org/officeDocument/2006/relationships/font" Target="fonts/Outfi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29b7db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29b7d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98cea87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98cea87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98cea87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98cea87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98cea87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798cea87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98cea872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798cea872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98cea872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798cea872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798cea872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798cea872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798cea872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798cea872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6030498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6030498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6acefa9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6acefa9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6acefa9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6acefa9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29b7d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029b7d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e6acefa9b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e6acefa9b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e6acefa9b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e6acefa9b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e6acefa9b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e6acefa9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e6acefa9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e6acefa9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6acefa9b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6acefa9b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e6acefa9b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e6acefa9b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e6acefa9b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e6acefa9b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e6acefa9b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e6acefa9b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e6acefa9b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e6acefa9b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e6acefa9b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e6acefa9b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029b7db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029b7db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e6acefa9b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e6acefa9b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e6acefa9b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e6acefa9b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e6030498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e6030498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e6030498d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e6030498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e6ad7770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e6ad7770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e6ad7770b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e6ad7770b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e6ad7770b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e6ad7770b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e6ad7770b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e6ad7770b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e6ad7770b1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e6ad7770b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e6ad7770b1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e6ad7770b1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0646e8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0646e8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6ad7770b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e6ad7770b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e6ad7770b1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e6ad7770b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e6ad7770b1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e6ad7770b1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4029b7db2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4029b7db2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98cea87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98cea87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98cea87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98cea87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98cea87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798cea87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98cea87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98cea87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98cea87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798cea87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42" name="Google Shape;142;p1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43" name="Google Shape;143;p1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hasCustomPrompt="1"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4"/>
          <p:cNvSpPr txBox="1"/>
          <p:nvPr>
            <p:ph hasCustomPrompt="1"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3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32.jpg"/><Relationship Id="rId8" Type="http://schemas.openxmlformats.org/officeDocument/2006/relationships/image" Target="../media/image18.jpg"/><Relationship Id="rId11" Type="http://schemas.openxmlformats.org/officeDocument/2006/relationships/image" Target="../media/image14.jpg"/><Relationship Id="rId10" Type="http://schemas.openxmlformats.org/officeDocument/2006/relationships/image" Target="../media/image10.jpg"/><Relationship Id="rId13" Type="http://schemas.openxmlformats.org/officeDocument/2006/relationships/image" Target="../media/image11.jpg"/><Relationship Id="rId12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7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112525" y="3084000"/>
            <a:ext cx="6881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1416100" y="3101850"/>
            <a:ext cx="63453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UNIDADE I : Introdução ao conceito de algoritmo</a:t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3276875" y="42448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- fpoliveira@ufpa.br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COMPUTADOR</a:t>
            </a:r>
            <a:endParaRPr/>
          </a:p>
        </p:txBody>
      </p:sp>
      <p:pic>
        <p:nvPicPr>
          <p:cNvPr id="398" name="Google Shape;3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8938" y="1490325"/>
            <a:ext cx="5540904" cy="29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pic>
        <p:nvPicPr>
          <p:cNvPr id="410" name="Google Shape;4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0"/>
          <p:cNvSpPr txBox="1"/>
          <p:nvPr>
            <p:ph idx="4294967295" type="subTitle"/>
          </p:nvPr>
        </p:nvSpPr>
        <p:spPr>
          <a:xfrm>
            <a:off x="551600" y="1421850"/>
            <a:ext cx="29283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Dispositivos físicos do computador:</a:t>
            </a:r>
            <a:endParaRPr sz="1800"/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700"/>
              <a:t>Unidade Central de Processamento (UCP ou CPU)</a:t>
            </a:r>
            <a:endParaRPr sz="1700"/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700"/>
              <a:t>Memória </a:t>
            </a:r>
            <a:endParaRPr sz="1700"/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700"/>
              <a:t>Periféricos que são compostos pelas unidades de entrada e saída</a:t>
            </a:r>
            <a:r>
              <a:rPr lang="en" sz="1700"/>
              <a:t>.</a:t>
            </a:r>
            <a:endParaRPr sz="17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8400" y="1353529"/>
            <a:ext cx="4640599" cy="329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UCP ou CPU (Central Unit Processing)</a:t>
            </a:r>
            <a:endParaRPr/>
          </a:p>
        </p:txBody>
      </p:sp>
      <p:pic>
        <p:nvPicPr>
          <p:cNvPr id="423" name="Google Shape;4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>
            <p:ph idx="4294967295" type="subTitle"/>
          </p:nvPr>
        </p:nvSpPr>
        <p:spPr>
          <a:xfrm>
            <a:off x="536100" y="1269450"/>
            <a:ext cx="80265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É composta por: </a:t>
            </a:r>
            <a:endParaRPr sz="2100"/>
          </a:p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Unidade de Controle (UC)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30200" lvl="2" marL="18288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C</a:t>
            </a:r>
            <a:r>
              <a:rPr lang="en" sz="1800"/>
              <a:t>ontrolar as ações a serem realizadas pelo computador, comandando todos os demais componentes de sua arquitetura. </a:t>
            </a:r>
            <a:endParaRPr sz="1800"/>
          </a:p>
          <a:p>
            <a:pPr indent="-330200" lvl="2" marL="18288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Garantir a correta execução dos programas e a utilização dos dados corretos nas operações que as manipulam.</a:t>
            </a:r>
            <a:r>
              <a:rPr lang="en" sz="1800"/>
              <a:t> </a:t>
            </a:r>
            <a:endParaRPr sz="1800"/>
          </a:p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Unidade Lógica e Aritmética (ULA)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Realizar</a:t>
            </a:r>
            <a:r>
              <a:rPr lang="en" sz="1800"/>
              <a:t> tarefas relacionadas às operações lógicas (and, or, not, etc) e aritméticas (adições, subtrações, divisões, etc).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Memória</a:t>
            </a:r>
            <a:endParaRPr/>
          </a:p>
        </p:txBody>
      </p:sp>
      <p:pic>
        <p:nvPicPr>
          <p:cNvPr id="435" name="Google Shape;4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 txBox="1"/>
          <p:nvPr>
            <p:ph idx="4294967295" type="subTitle"/>
          </p:nvPr>
        </p:nvSpPr>
        <p:spPr>
          <a:xfrm>
            <a:off x="536100" y="1269450"/>
            <a:ext cx="80265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É um conjunto de circuitos capazes de armazenar os dados e os programas a serem executados pela máquina. Existem duas categorias:</a:t>
            </a:r>
            <a:endParaRPr sz="2100"/>
          </a:p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Principal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30200" lvl="2" marL="18288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Armazenam os programas e dados a serem manipulados pelo processador. </a:t>
            </a:r>
            <a:endParaRPr sz="1800"/>
          </a:p>
          <a:p>
            <a:pPr indent="-330200" lvl="2" marL="18288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É um conjunto de chips que são acoplados à placa mãe do computador.</a:t>
            </a:r>
            <a:r>
              <a:rPr lang="en" sz="1800"/>
              <a:t> </a:t>
            </a:r>
            <a:endParaRPr sz="1800"/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Voláteis e não voláteis.</a:t>
            </a:r>
            <a:endParaRPr sz="1800"/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Velocidade de acesso </a:t>
            </a:r>
            <a:endParaRPr sz="18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custo altos.</a:t>
            </a:r>
            <a:endParaRPr sz="18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42" name="Google Shape;44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653" y="3816500"/>
            <a:ext cx="2860097" cy="8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Memória</a:t>
            </a:r>
            <a:endParaRPr/>
          </a:p>
        </p:txBody>
      </p:sp>
      <p:pic>
        <p:nvPicPr>
          <p:cNvPr id="448" name="Google Shape;4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"/>
          <p:cNvSpPr txBox="1"/>
          <p:nvPr>
            <p:ph idx="4294967295" type="subTitle"/>
          </p:nvPr>
        </p:nvSpPr>
        <p:spPr>
          <a:xfrm>
            <a:off x="536100" y="1269450"/>
            <a:ext cx="80265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Secundária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30200" lvl="2" marL="18288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Esse tipo de memória não é acessada diretamente pela CPU. </a:t>
            </a:r>
            <a:endParaRPr sz="1800"/>
          </a:p>
          <a:p>
            <a:pPr indent="-330200" lvl="2" marL="18288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O acesso é feito através de interfaces ou controladoras especiais. </a:t>
            </a:r>
            <a:endParaRPr sz="1800"/>
          </a:p>
          <a:p>
            <a:pPr indent="-330200" lvl="2" marL="18288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É uma memória do tipo permanente. </a:t>
            </a:r>
            <a:endParaRPr sz="1800"/>
          </a:p>
          <a:p>
            <a:pPr indent="-330200" lvl="2" marL="18288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Possui alta capacidade de armazenamento e um custo menor que o da memória principal</a:t>
            </a:r>
            <a:r>
              <a:rPr lang="en" sz="1800"/>
              <a:t>. </a:t>
            </a:r>
            <a:endParaRPr sz="18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Memória</a:t>
            </a:r>
            <a:endParaRPr/>
          </a:p>
        </p:txBody>
      </p:sp>
      <p:pic>
        <p:nvPicPr>
          <p:cNvPr id="460" name="Google Shape;4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4"/>
          <p:cNvSpPr txBox="1"/>
          <p:nvPr>
            <p:ph idx="4294967295" type="subTitle"/>
          </p:nvPr>
        </p:nvSpPr>
        <p:spPr>
          <a:xfrm>
            <a:off x="536100" y="1269450"/>
            <a:ext cx="80265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Secundária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67" name="Google Shape;46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3450" y="1826475"/>
            <a:ext cx="4550904" cy="2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Dispositivos de Entrada e Saída</a:t>
            </a:r>
            <a:endParaRPr/>
          </a:p>
        </p:txBody>
      </p:sp>
      <p:pic>
        <p:nvPicPr>
          <p:cNvPr id="473" name="Google Shape;4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5"/>
          <p:cNvSpPr txBox="1"/>
          <p:nvPr>
            <p:ph idx="4294967295" type="subTitle"/>
          </p:nvPr>
        </p:nvSpPr>
        <p:spPr>
          <a:xfrm>
            <a:off x="688500" y="1498050"/>
            <a:ext cx="39600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Equipamentos utilizados como portadores das informações que o computador irá processar. </a:t>
            </a:r>
            <a:endParaRPr sz="21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Através </a:t>
            </a:r>
            <a:r>
              <a:rPr lang="en" sz="2100"/>
              <a:t>desses</a:t>
            </a:r>
            <a:r>
              <a:rPr lang="en" sz="2100"/>
              <a:t> dispositivos, o computador pode armazenar, ler, transferir e receber dados.</a:t>
            </a:r>
            <a:endParaRPr sz="21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80" name="Google Shape;48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950" y="1777325"/>
            <a:ext cx="3691185" cy="24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6"/>
          <p:cNvSpPr txBox="1"/>
          <p:nvPr>
            <p:ph type="title"/>
          </p:nvPr>
        </p:nvSpPr>
        <p:spPr>
          <a:xfrm>
            <a:off x="1116300" y="2193000"/>
            <a:ext cx="6911400" cy="15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sua estrutura </a:t>
            </a:r>
            <a:endParaRPr/>
          </a:p>
        </p:txBody>
      </p:sp>
      <p:sp>
        <p:nvSpPr>
          <p:cNvPr id="487" name="Google Shape;487;p46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6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pic>
        <p:nvPicPr>
          <p:cNvPr id="495" name="Google Shape;4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7"/>
          <p:cNvSpPr txBox="1"/>
          <p:nvPr>
            <p:ph idx="4294967295" type="subTitle"/>
          </p:nvPr>
        </p:nvSpPr>
        <p:spPr>
          <a:xfrm>
            <a:off x="688500" y="1269450"/>
            <a:ext cx="76311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900"/>
              <a:t>É uma sequência de instruções a serem seguidas e/ou executadas, na manipulação, redirecionamento ou modificação de um dado ou informação. </a:t>
            </a:r>
            <a:endParaRPr sz="1900"/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900"/>
              <a:t>Sistema operacional é o software mais importante para um sistema computacional pois gerencia os dispositivos físicos do computador para a execução das aplicações do usuário. </a:t>
            </a:r>
            <a:endParaRPr sz="1900"/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900"/>
              <a:t>Os programas  são um conjunto ordenado de instruções, de qualquer tipo e linguagem, que são introduzidos no computador para fazê-lo trabalhar e produzir resultados para o usuário.</a:t>
            </a:r>
            <a:endParaRPr sz="19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48"/>
          <p:cNvGrpSpPr/>
          <p:nvPr/>
        </p:nvGrpSpPr>
        <p:grpSpPr>
          <a:xfrm>
            <a:off x="1500317" y="2349282"/>
            <a:ext cx="5332543" cy="764650"/>
            <a:chOff x="941388" y="3816750"/>
            <a:chExt cx="5332543" cy="764650"/>
          </a:xfrm>
        </p:grpSpPr>
        <p:sp>
          <p:nvSpPr>
            <p:cNvPr id="513" name="Google Shape;513;p48"/>
            <p:cNvSpPr/>
            <p:nvPr/>
          </p:nvSpPr>
          <p:spPr>
            <a:xfrm>
              <a:off x="2432050" y="3860800"/>
              <a:ext cx="144600" cy="720600"/>
            </a:xfrm>
            <a:prstGeom prst="leftBrace">
              <a:avLst>
                <a:gd fmla="val 41575" name="adj1"/>
                <a:gd fmla="val 5000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8"/>
            <p:cNvSpPr txBox="1"/>
            <p:nvPr/>
          </p:nvSpPr>
          <p:spPr>
            <a:xfrm>
              <a:off x="941388" y="3946525"/>
              <a:ext cx="1512900" cy="58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7875" lIns="95775" spcFirstLastPara="1" rIns="95775" wrap="square" tIns="47875">
              <a:spAutoFit/>
            </a:bodyPr>
            <a:lstStyle/>
            <a:p>
              <a:pPr indent="-195262" lvl="0" marL="195262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Sistema Operacional</a:t>
              </a:r>
              <a:endParaRPr sz="1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grpSp>
          <p:nvGrpSpPr>
            <p:cNvPr id="515" name="Google Shape;515;p48"/>
            <p:cNvGrpSpPr/>
            <p:nvPr/>
          </p:nvGrpSpPr>
          <p:grpSpPr>
            <a:xfrm>
              <a:off x="2850128" y="3816750"/>
              <a:ext cx="3423803" cy="750488"/>
              <a:chOff x="2850128" y="3816750"/>
              <a:chExt cx="3423803" cy="750488"/>
            </a:xfrm>
          </p:grpSpPr>
          <p:pic>
            <p:nvPicPr>
              <p:cNvPr descr="windows_vista_002-ig" id="516" name="Google Shape;516;p4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50128" y="3888510"/>
                <a:ext cx="729469" cy="655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inux-logo" id="517" name="Google Shape;517;p4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803529" y="3860800"/>
                <a:ext cx="645415" cy="7064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programactrlaltdel.com/wp-content/uploads/2009/08/apple-logo.jpg" id="518" name="Google Shape;518;p48"/>
              <p:cNvPicPr preferRelativeResize="0"/>
              <p:nvPr/>
            </p:nvPicPr>
            <p:blipFill rotWithShape="1">
              <a:blip r:embed="rId7">
                <a:alphaModFix/>
              </a:blip>
              <a:srcRect b="9281" l="15121" r="19360" t="10079"/>
              <a:stretch/>
            </p:blipFill>
            <p:spPr>
              <a:xfrm>
                <a:off x="4764496" y="3816750"/>
                <a:ext cx="576064" cy="709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guiagratisblog.com/guiagratisblogfotos/2009/10/o-sistema-operacional-google.jpg" id="519" name="Google Shape;519;p48"/>
              <p:cNvPicPr preferRelativeResize="0"/>
              <p:nvPr/>
            </p:nvPicPr>
            <p:blipFill rotWithShape="1">
              <a:blip r:embed="rId8">
                <a:alphaModFix/>
              </a:blip>
              <a:srcRect b="0" l="10803" r="16299" t="0"/>
              <a:stretch/>
            </p:blipFill>
            <p:spPr>
              <a:xfrm>
                <a:off x="5625859" y="3873450"/>
                <a:ext cx="648072" cy="635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20" name="Google Shape;520;p48"/>
          <p:cNvGrpSpPr/>
          <p:nvPr/>
        </p:nvGrpSpPr>
        <p:grpSpPr>
          <a:xfrm>
            <a:off x="1784648" y="3300973"/>
            <a:ext cx="5902115" cy="1570321"/>
            <a:chOff x="1225719" y="4694701"/>
            <a:chExt cx="5902115" cy="1570321"/>
          </a:xfrm>
        </p:grpSpPr>
        <p:sp>
          <p:nvSpPr>
            <p:cNvPr id="521" name="Google Shape;521;p48"/>
            <p:cNvSpPr/>
            <p:nvPr/>
          </p:nvSpPr>
          <p:spPr>
            <a:xfrm>
              <a:off x="2445905" y="4791365"/>
              <a:ext cx="144600" cy="1296900"/>
            </a:xfrm>
            <a:prstGeom prst="leftBrace">
              <a:avLst>
                <a:gd fmla="val 74817" name="adj1"/>
                <a:gd fmla="val 5000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8"/>
            <p:cNvSpPr txBox="1"/>
            <p:nvPr/>
          </p:nvSpPr>
          <p:spPr>
            <a:xfrm>
              <a:off x="1225719" y="5216525"/>
              <a:ext cx="1211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7875" lIns="95775" spcFirstLastPara="1" rIns="95775" wrap="square" tIns="47875">
              <a:spAutoFit/>
            </a:bodyPr>
            <a:lstStyle/>
            <a:p>
              <a:pPr indent="-195262" lvl="0" marL="195262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Hardware</a:t>
              </a:r>
              <a:endParaRPr/>
            </a:p>
          </p:txBody>
        </p:sp>
        <p:pic>
          <p:nvPicPr>
            <p:cNvPr descr="http://1.bp.blogspot.com/_zGsV_nTz1LI/S8-pYbXuPOI/AAAAAAAAAA0/WHLuEIyN7iQ/s1600/hardware_icon_library_28623.jpg" id="523" name="Google Shape;523;p48"/>
            <p:cNvPicPr preferRelativeResize="0"/>
            <p:nvPr/>
          </p:nvPicPr>
          <p:blipFill rotWithShape="1">
            <a:blip r:embed="rId9">
              <a:alphaModFix/>
            </a:blip>
            <a:srcRect b="0" l="3545" r="48024" t="48822"/>
            <a:stretch/>
          </p:blipFill>
          <p:spPr>
            <a:xfrm>
              <a:off x="2734607" y="4752854"/>
              <a:ext cx="2236962" cy="1512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1.bp.blogspot.com/_zGsV_nTz1LI/S8-pYbXuPOI/AAAAAAAAAA0/WHLuEIyN7iQ/s1600/hardware_icon_library_28623.jpg" id="524" name="Google Shape;524;p48"/>
            <p:cNvPicPr preferRelativeResize="0"/>
            <p:nvPr/>
          </p:nvPicPr>
          <p:blipFill rotWithShape="1">
            <a:blip r:embed="rId9">
              <a:alphaModFix/>
            </a:blip>
            <a:srcRect b="51176" l="3545" r="48024" t="0"/>
            <a:stretch/>
          </p:blipFill>
          <p:spPr>
            <a:xfrm>
              <a:off x="4842160" y="4694701"/>
              <a:ext cx="2285674" cy="14401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5" name="Google Shape;525;p48"/>
          <p:cNvGrpSpPr/>
          <p:nvPr/>
        </p:nvGrpSpPr>
        <p:grpSpPr>
          <a:xfrm>
            <a:off x="1479679" y="1312567"/>
            <a:ext cx="5561553" cy="893455"/>
            <a:chOff x="1479679" y="2794783"/>
            <a:chExt cx="5561553" cy="893455"/>
          </a:xfrm>
        </p:grpSpPr>
        <p:sp>
          <p:nvSpPr>
            <p:cNvPr id="526" name="Google Shape;526;p48"/>
            <p:cNvSpPr/>
            <p:nvPr/>
          </p:nvSpPr>
          <p:spPr>
            <a:xfrm>
              <a:off x="2990979" y="2852738"/>
              <a:ext cx="144600" cy="720600"/>
            </a:xfrm>
            <a:prstGeom prst="leftBrace">
              <a:avLst>
                <a:gd fmla="val 41575" name="adj1"/>
                <a:gd fmla="val 5000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8"/>
            <p:cNvSpPr txBox="1"/>
            <p:nvPr/>
          </p:nvSpPr>
          <p:spPr>
            <a:xfrm>
              <a:off x="1479679" y="2852738"/>
              <a:ext cx="1512900" cy="8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7875" lIns="95775" spcFirstLastPara="1" rIns="95775" wrap="square" tIns="47875">
              <a:spAutoFit/>
            </a:bodyPr>
            <a:lstStyle/>
            <a:p>
              <a:pPr indent="-195262" lvl="0" marL="195262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Programas de Sistema e Aplicativos</a:t>
              </a:r>
              <a:endParaRPr sz="1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pic>
          <p:nvPicPr>
            <p:cNvPr descr="http://www.zoomdigital.com.br/wp-content/uploads/2010/07/programas-essenciais1.jpg" id="528" name="Google Shape;528;p4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12281" y="2794783"/>
              <a:ext cx="809223" cy="842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xtremelanhouse.com.br/img/bloco_aplicativos.jpg" id="529" name="Google Shape;529;p48"/>
            <p:cNvPicPr preferRelativeResize="0"/>
            <p:nvPr/>
          </p:nvPicPr>
          <p:blipFill rotWithShape="1">
            <a:blip r:embed="rId11">
              <a:alphaModFix/>
            </a:blip>
            <a:srcRect b="0" l="7635" r="8366" t="0"/>
            <a:stretch/>
          </p:blipFill>
          <p:spPr>
            <a:xfrm>
              <a:off x="3426977" y="2822493"/>
              <a:ext cx="860782" cy="771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teteraconsultoria.com.br/infoescravo/arquivos/2010/02/liberkey-aplicativos-pendrive.jpg" id="530" name="Google Shape;530;p4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673080" y="2852936"/>
              <a:ext cx="1368152" cy="7600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" name="Google Shape;531;p48"/>
          <p:cNvGrpSpPr/>
          <p:nvPr/>
        </p:nvGrpSpPr>
        <p:grpSpPr>
          <a:xfrm>
            <a:off x="1847529" y="358103"/>
            <a:ext cx="4825846" cy="720600"/>
            <a:chOff x="1927354" y="1928813"/>
            <a:chExt cx="4825846" cy="720600"/>
          </a:xfrm>
        </p:grpSpPr>
        <p:sp>
          <p:nvSpPr>
            <p:cNvPr id="532" name="Google Shape;532;p48"/>
            <p:cNvSpPr/>
            <p:nvPr/>
          </p:nvSpPr>
          <p:spPr>
            <a:xfrm>
              <a:off x="2989392" y="1928813"/>
              <a:ext cx="144600" cy="720600"/>
            </a:xfrm>
            <a:prstGeom prst="leftBrace">
              <a:avLst>
                <a:gd fmla="val 41575" name="adj1"/>
                <a:gd fmla="val 5000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8"/>
            <p:cNvSpPr txBox="1"/>
            <p:nvPr/>
          </p:nvSpPr>
          <p:spPr>
            <a:xfrm>
              <a:off x="1927354" y="2106613"/>
              <a:ext cx="1136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7875" lIns="95775" spcFirstLastPara="1" rIns="95775" wrap="square" tIns="47875">
              <a:spAutoFit/>
            </a:bodyPr>
            <a:lstStyle/>
            <a:p>
              <a:pPr indent="-195262" lvl="0" marL="195262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Usuários</a:t>
              </a:r>
              <a:endParaRPr sz="1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pic>
          <p:nvPicPr>
            <p:cNvPr descr="http://t2.gstatic.com/images?q=tbn:ANd9GcR-vFFptqhvXYHoy2Y4EM_zLR05EfT9-0WpXYQAIs23cl0v6ykvVw&amp;t=1" id="534" name="Google Shape;534;p4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512840" y="1988840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t2.gstatic.com/images?q=tbn:ANd9GcR-vFFptqhvXYHoy2Y4EM_zLR05EfT9-0WpXYQAIs23cl0v6ykvVw&amp;t=1" id="535" name="Google Shape;535;p4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48944" y="1988840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t2.gstatic.com/images?q=tbn:ANd9GcR-vFFptqhvXYHoy2Y4EM_zLR05EfT9-0WpXYQAIs23cl0v6ykvVw&amp;t=1" id="536" name="Google Shape;536;p4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13040" y="1988840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t2.gstatic.com/images?q=tbn:ANd9GcR-vFFptqhvXYHoy2Y4EM_zLR05EfT9-0WpXYQAIs23cl0v6ykvVw&amp;t=1" id="537" name="Google Shape;537;p4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177136" y="1988840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2617431" y="2002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2617431" y="25961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2617431" y="1408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1694469" y="1401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6" name="Google Shape;286;p31"/>
          <p:cNvSpPr txBox="1"/>
          <p:nvPr>
            <p:ph idx="2" type="subTitle"/>
          </p:nvPr>
        </p:nvSpPr>
        <p:spPr>
          <a:xfrm>
            <a:off x="2767431" y="1401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Básicos da Computação</a:t>
            </a:r>
            <a:endParaRPr/>
          </a:p>
        </p:txBody>
      </p:sp>
      <p:sp>
        <p:nvSpPr>
          <p:cNvPr id="287" name="Google Shape;287;p31"/>
          <p:cNvSpPr txBox="1"/>
          <p:nvPr>
            <p:ph idx="3"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88" name="Google Shape;288;p31"/>
          <p:cNvSpPr txBox="1"/>
          <p:nvPr>
            <p:ph idx="4" type="title"/>
          </p:nvPr>
        </p:nvSpPr>
        <p:spPr>
          <a:xfrm>
            <a:off x="1694469" y="1995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9" name="Google Shape;289;p31"/>
          <p:cNvSpPr txBox="1"/>
          <p:nvPr>
            <p:ph idx="6" type="subTitle"/>
          </p:nvPr>
        </p:nvSpPr>
        <p:spPr>
          <a:xfrm>
            <a:off x="2767431" y="1995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Algoritmo, estrutura de algoritmos</a:t>
            </a:r>
            <a:endParaRPr/>
          </a:p>
        </p:txBody>
      </p:sp>
      <p:sp>
        <p:nvSpPr>
          <p:cNvPr id="290" name="Google Shape;290;p31"/>
          <p:cNvSpPr txBox="1"/>
          <p:nvPr>
            <p:ph idx="7" type="title"/>
          </p:nvPr>
        </p:nvSpPr>
        <p:spPr>
          <a:xfrm>
            <a:off x="1694469" y="25890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1" name="Google Shape;291;p31"/>
          <p:cNvSpPr txBox="1"/>
          <p:nvPr>
            <p:ph idx="9" type="subTitle"/>
          </p:nvPr>
        </p:nvSpPr>
        <p:spPr>
          <a:xfrm>
            <a:off x="2767431" y="25890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Programas, compiladores e interpretadores</a:t>
            </a:r>
            <a:endParaRPr sz="1600"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/>
          <p:nvPr/>
        </p:nvSpPr>
        <p:spPr>
          <a:xfrm>
            <a:off x="8196450" y="18562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1"/>
          <p:cNvCxnSpPr/>
          <p:nvPr/>
        </p:nvCxnSpPr>
        <p:spPr>
          <a:xfrm>
            <a:off x="2380131" y="1640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2380131" y="2234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2380131" y="28284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1" name="Google Shape;301;p31"/>
          <p:cNvSpPr/>
          <p:nvPr/>
        </p:nvSpPr>
        <p:spPr>
          <a:xfrm>
            <a:off x="2617431" y="3205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>
            <p:ph idx="7" type="title"/>
          </p:nvPr>
        </p:nvSpPr>
        <p:spPr>
          <a:xfrm>
            <a:off x="1694469" y="3198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3" name="Google Shape;303;p31"/>
          <p:cNvSpPr txBox="1"/>
          <p:nvPr>
            <p:ph idx="9" type="subTitle"/>
          </p:nvPr>
        </p:nvSpPr>
        <p:spPr>
          <a:xfrm>
            <a:off x="2767431" y="31986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representação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2380131" y="3438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5" name="Google Shape;305;p31"/>
          <p:cNvSpPr txBox="1"/>
          <p:nvPr>
            <p:ph idx="7" type="title"/>
          </p:nvPr>
        </p:nvSpPr>
        <p:spPr>
          <a:xfrm>
            <a:off x="1694469" y="3808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2617431" y="3833372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31"/>
          <p:cNvCxnSpPr/>
          <p:nvPr/>
        </p:nvCxnSpPr>
        <p:spPr>
          <a:xfrm>
            <a:off x="2380131" y="4047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8" name="Google Shape;308;p31"/>
          <p:cNvSpPr txBox="1"/>
          <p:nvPr>
            <p:ph idx="9" type="subTitle"/>
          </p:nvPr>
        </p:nvSpPr>
        <p:spPr>
          <a:xfrm>
            <a:off x="2767431" y="3808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FLOWALGORITHM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e Programação</a:t>
            </a:r>
            <a:endParaRPr/>
          </a:p>
        </p:txBody>
      </p:sp>
      <p:pic>
        <p:nvPicPr>
          <p:cNvPr id="543" name="Google Shape;5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9"/>
          <p:cNvSpPr txBox="1"/>
          <p:nvPr>
            <p:ph idx="4294967295" type="subTitle"/>
          </p:nvPr>
        </p:nvSpPr>
        <p:spPr>
          <a:xfrm>
            <a:off x="688500" y="1269450"/>
            <a:ext cx="76311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Font typeface="Outfit"/>
              <a:buChar char="❏"/>
            </a:pP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Algoritmo</a:t>
            </a:r>
            <a:endParaRPr b="1" sz="1900">
              <a:latin typeface="Outfit"/>
              <a:ea typeface="Outfit"/>
              <a:cs typeface="Outfit"/>
              <a:sym typeface="Outfit"/>
            </a:endParaRPr>
          </a:p>
          <a:p>
            <a:pPr indent="-330200" lvl="1" marL="1371600" rtl="0" algn="just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Conjunto de regras e operações bem definidas e ordenadas, destinadas à solução de um problema, ou de uma classe de problemas, em um número finito de etapas. </a:t>
            </a:r>
            <a:endParaRPr sz="1800"/>
          </a:p>
          <a:p>
            <a:pPr indent="-330200" lvl="1" marL="1371600" rtl="0" algn="just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Representação de uma solução para um problema.</a:t>
            </a:r>
            <a:endParaRPr sz="1800"/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Programa</a:t>
            </a:r>
            <a:endParaRPr b="1" sz="1900">
              <a:latin typeface="Outfit"/>
              <a:ea typeface="Outfit"/>
              <a:cs typeface="Outfit"/>
              <a:sym typeface="Outfit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Sequência completa de instruções a serem executadas por um computador =&gt; De acordo com um algoritmo.</a:t>
            </a:r>
            <a:endParaRPr sz="1800"/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Ações de um algoritmo obedecendo à sintaxe de uma linguagem de programação. </a:t>
            </a:r>
            <a:endParaRPr sz="18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um </a:t>
            </a:r>
            <a:r>
              <a:rPr lang="en"/>
              <a:t>Algoritmo </a:t>
            </a:r>
            <a:endParaRPr/>
          </a:p>
        </p:txBody>
      </p:sp>
      <p:pic>
        <p:nvPicPr>
          <p:cNvPr id="555" name="Google Shape;5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0"/>
          <p:cNvSpPr txBox="1"/>
          <p:nvPr>
            <p:ph idx="4294967295" type="subTitle"/>
          </p:nvPr>
        </p:nvSpPr>
        <p:spPr>
          <a:xfrm>
            <a:off x="688500" y="1193250"/>
            <a:ext cx="48393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Outfit"/>
              <a:buChar char="❏"/>
            </a:pPr>
            <a:r>
              <a:rPr b="1" lang="en" sz="1800">
                <a:latin typeface="Outfit"/>
                <a:ea typeface="Outfit"/>
                <a:cs typeface="Outfit"/>
                <a:sym typeface="Outfit"/>
              </a:rPr>
              <a:t>Entrada: </a:t>
            </a:r>
            <a:r>
              <a:rPr lang="en" sz="1800"/>
              <a:t>zero ou mais valores de entrada; </a:t>
            </a:r>
            <a:endParaRPr sz="18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Outfit"/>
              <a:buChar char="❏"/>
            </a:pPr>
            <a:r>
              <a:rPr b="1" lang="en" sz="1800">
                <a:latin typeface="Outfit"/>
                <a:ea typeface="Outfit"/>
                <a:cs typeface="Outfit"/>
                <a:sym typeface="Outfit"/>
              </a:rPr>
              <a:t>Saída: </a:t>
            </a:r>
            <a:r>
              <a:rPr lang="en" sz="1800"/>
              <a:t>pelo menos um valor é produzido; </a:t>
            </a:r>
            <a:endParaRPr sz="18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Outfit"/>
              <a:buChar char="❏"/>
            </a:pPr>
            <a:r>
              <a:rPr b="1" lang="en" sz="1800">
                <a:latin typeface="Outfit"/>
                <a:ea typeface="Outfit"/>
                <a:cs typeface="Outfit"/>
                <a:sym typeface="Outfit"/>
              </a:rPr>
              <a:t>Clareza ou Definição: </a:t>
            </a:r>
            <a:r>
              <a:rPr lang="en" sz="1800"/>
              <a:t>cada passo/instrução/etapa de um algoritmo deve ser claro e não ambíguo; </a:t>
            </a:r>
            <a:endParaRPr sz="18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Outfit"/>
              <a:buChar char="❏"/>
            </a:pPr>
            <a:r>
              <a:rPr b="1" lang="en" sz="1800">
                <a:latin typeface="Outfit"/>
                <a:ea typeface="Outfit"/>
                <a:cs typeface="Outfit"/>
                <a:sym typeface="Outfit"/>
              </a:rPr>
              <a:t>Efetividade: </a:t>
            </a:r>
            <a:r>
              <a:rPr lang="en" sz="1800"/>
              <a:t>cada passo/instrução/etapa de um algoritmo deve ser executável; e </a:t>
            </a:r>
            <a:endParaRPr sz="18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Outfit"/>
              <a:buChar char="❏"/>
            </a:pPr>
            <a:r>
              <a:rPr b="1" lang="en" sz="1800">
                <a:latin typeface="Outfit"/>
                <a:ea typeface="Outfit"/>
                <a:cs typeface="Outfit"/>
                <a:sym typeface="Outfit"/>
              </a:rPr>
              <a:t>Finitude: </a:t>
            </a:r>
            <a:r>
              <a:rPr lang="en" sz="1800"/>
              <a:t>o algoritmo deve ter um conjunto finito de passos. </a:t>
            </a:r>
            <a:endParaRPr b="1"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2" name="Google Shape;56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463" y="1537562"/>
            <a:ext cx="2472629" cy="290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Fases</a:t>
            </a:r>
            <a:r>
              <a:rPr lang="en"/>
              <a:t> de um Algoritmo </a:t>
            </a:r>
            <a:endParaRPr/>
          </a:p>
        </p:txBody>
      </p:sp>
      <p:pic>
        <p:nvPicPr>
          <p:cNvPr id="568" name="Google Shape;5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"/>
          <p:cNvSpPr txBox="1"/>
          <p:nvPr>
            <p:ph idx="4294967295" type="subTitle"/>
          </p:nvPr>
        </p:nvSpPr>
        <p:spPr>
          <a:xfrm>
            <a:off x="338850" y="1193250"/>
            <a:ext cx="38388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Outfit"/>
              <a:buChar char="❏"/>
            </a:pP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Três fases fundamentais </a:t>
            </a:r>
            <a:endParaRPr b="1" sz="17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914400" rtl="0" algn="just">
              <a:spcBef>
                <a:spcPts val="1000"/>
              </a:spcBef>
              <a:spcAft>
                <a:spcPts val="0"/>
              </a:spcAft>
              <a:buSzPts val="1500"/>
              <a:buFont typeface="Outfit"/>
              <a:buChar char="❏"/>
            </a:pP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Entrada: </a:t>
            </a:r>
            <a:r>
              <a:rPr lang="en" sz="1700"/>
              <a:t>sãos os dados que serão processados pelo algoritmo; </a:t>
            </a:r>
            <a:endParaRPr sz="1700"/>
          </a:p>
          <a:p>
            <a:pPr indent="-323850" lvl="0" marL="914400" rtl="0" algn="just">
              <a:spcBef>
                <a:spcPts val="1000"/>
              </a:spcBef>
              <a:spcAft>
                <a:spcPts val="0"/>
              </a:spcAft>
              <a:buSzPts val="1500"/>
              <a:buFont typeface="Outfit"/>
              <a:buChar char="❏"/>
            </a:pP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Processamento: </a:t>
            </a:r>
            <a:r>
              <a:rPr lang="en" sz="1700"/>
              <a:t>representa os procedimentos necessários para se chegar ao resultado final; e </a:t>
            </a:r>
            <a:endParaRPr sz="1700"/>
          </a:p>
          <a:p>
            <a:pPr indent="-323850" lvl="0" marL="914400" rtl="0" algn="just">
              <a:spcBef>
                <a:spcPts val="1000"/>
              </a:spcBef>
              <a:spcAft>
                <a:spcPts val="0"/>
              </a:spcAft>
              <a:buSzPts val="1500"/>
              <a:buFont typeface="Outfit"/>
              <a:buChar char="❏"/>
            </a:pP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Saída: </a:t>
            </a:r>
            <a:r>
              <a:rPr lang="en" sz="1700"/>
              <a:t>são os dados gerados depois do processamento. </a:t>
            </a:r>
            <a:endParaRPr sz="17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575" name="Google Shape;57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420" y="2322150"/>
            <a:ext cx="4172575" cy="2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- </a:t>
            </a:r>
            <a:r>
              <a:rPr lang="en"/>
              <a:t>Exemplo 1</a:t>
            </a:r>
            <a:r>
              <a:rPr lang="en"/>
              <a:t> </a:t>
            </a:r>
            <a:endParaRPr/>
          </a:p>
        </p:txBody>
      </p:sp>
      <p:pic>
        <p:nvPicPr>
          <p:cNvPr id="581" name="Google Shape;5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2"/>
          <p:cNvSpPr txBox="1"/>
          <p:nvPr>
            <p:ph idx="4294967295" type="subTitle"/>
          </p:nvPr>
        </p:nvSpPr>
        <p:spPr>
          <a:xfrm>
            <a:off x="688500" y="1193250"/>
            <a:ext cx="34890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❏"/>
            </a:pPr>
            <a:r>
              <a:rPr lang="en" sz="1600"/>
              <a:t>A</a:t>
            </a:r>
            <a:r>
              <a:rPr b="1" lang="en" sz="1600">
                <a:latin typeface="Outfit"/>
                <a:ea typeface="Outfit"/>
                <a:cs typeface="Outfit"/>
                <a:sym typeface="Outfit"/>
              </a:rPr>
              <a:t>lgoritmo para Lavar a Cabeça:</a:t>
            </a:r>
            <a:endParaRPr b="1" sz="1600">
              <a:latin typeface="Outfit"/>
              <a:ea typeface="Outfit"/>
              <a:cs typeface="Outfit"/>
              <a:sym typeface="Outfit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Início </a:t>
            </a:r>
            <a:endParaRPr sz="16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Molhar o cabelo </a:t>
            </a:r>
            <a:endParaRPr sz="16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Colocar Shampoo </a:t>
            </a:r>
            <a:endParaRPr sz="16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Fazer Massagem </a:t>
            </a:r>
            <a:endParaRPr sz="16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Enxaguar </a:t>
            </a:r>
            <a:endParaRPr sz="16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Repetir o Processo </a:t>
            </a:r>
            <a:endParaRPr sz="1600"/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Fim</a:t>
            </a:r>
            <a:endParaRPr sz="16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588" name="Google Shape;58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150" y="1856850"/>
            <a:ext cx="2474625" cy="24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3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- Exemplo 1 </a:t>
            </a:r>
            <a:endParaRPr/>
          </a:p>
        </p:txBody>
      </p:sp>
      <p:pic>
        <p:nvPicPr>
          <p:cNvPr id="594" name="Google Shape;59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 txBox="1"/>
          <p:nvPr>
            <p:ph idx="4294967295" type="subTitle"/>
          </p:nvPr>
        </p:nvSpPr>
        <p:spPr>
          <a:xfrm>
            <a:off x="520925" y="1193250"/>
            <a:ext cx="8132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Observações sobre o algoritmo apresentado: </a:t>
            </a:r>
            <a:endParaRPr sz="18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É a descrição de um procedimento rotineiro; 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Tem um INÍCIO e um FIM claros; 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</a:t>
            </a:r>
            <a:r>
              <a:rPr lang="en" sz="1700"/>
              <a:t> descrição é feita passo a passo, de maneira bem definida; 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Há imperfeições: </a:t>
            </a:r>
            <a:endParaRPr sz="1700"/>
          </a:p>
          <a:p>
            <a:pPr indent="-3365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Não especifica a quantidade de shampoo; </a:t>
            </a:r>
            <a:endParaRPr sz="1700"/>
          </a:p>
          <a:p>
            <a:pPr indent="-3365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Não especifica quantas vezes o processo deve ser repetido; </a:t>
            </a:r>
            <a:endParaRPr sz="1700"/>
          </a:p>
          <a:p>
            <a:pPr indent="-3365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Não especifica qual o processo ou qual passo que deve ser repetido. </a:t>
            </a:r>
            <a:endParaRPr sz="1700"/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Outfit"/>
                <a:ea typeface="Outfit"/>
                <a:cs typeface="Outfit"/>
                <a:sym typeface="Outfit"/>
              </a:rPr>
              <a:t>Enquanto houverem imperfeições e dúvidas, o algoritmo deve ser MELHORADO!</a:t>
            </a:r>
            <a:endParaRPr b="1"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Estratégias - Construção de Algoritmos</a:t>
            </a:r>
            <a:endParaRPr sz="3100"/>
          </a:p>
        </p:txBody>
      </p:sp>
      <p:pic>
        <p:nvPicPr>
          <p:cNvPr id="606" name="Google Shape;6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4"/>
          <p:cNvSpPr txBox="1"/>
          <p:nvPr>
            <p:ph idx="4294967295" type="subTitle"/>
          </p:nvPr>
        </p:nvSpPr>
        <p:spPr>
          <a:xfrm>
            <a:off x="520925" y="1193250"/>
            <a:ext cx="8132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Especifique o problema claramente e entenda-o completamente; 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Explicite todos os detalhes supérfluos; 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Entre no problema (envolva-se totalmente com o problema); 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Use todas as informações disponíveis;</a:t>
            </a:r>
            <a:endParaRPr sz="23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5"/>
          <p:cNvSpPr txBox="1"/>
          <p:nvPr>
            <p:ph type="title"/>
          </p:nvPr>
        </p:nvSpPr>
        <p:spPr>
          <a:xfrm>
            <a:off x="715050" y="383275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Como</a:t>
            </a:r>
            <a:r>
              <a:rPr lang="en" sz="3100"/>
              <a:t> construir algoritmos?</a:t>
            </a:r>
            <a:endParaRPr sz="3100"/>
          </a:p>
        </p:txBody>
      </p:sp>
      <p:pic>
        <p:nvPicPr>
          <p:cNvPr id="618" name="Google Shape;6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1" name="Google Shape;62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4" name="Google Shape;62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750" y="1152538"/>
            <a:ext cx="2912174" cy="34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Como construir algoritmos?</a:t>
            </a:r>
            <a:endParaRPr sz="3100"/>
          </a:p>
        </p:txBody>
      </p:sp>
      <p:pic>
        <p:nvPicPr>
          <p:cNvPr id="630" name="Google Shape;6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5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6"/>
          <p:cNvSpPr txBox="1"/>
          <p:nvPr>
            <p:ph idx="4294967295" type="subTitle"/>
          </p:nvPr>
        </p:nvSpPr>
        <p:spPr>
          <a:xfrm>
            <a:off x="520925" y="1193250"/>
            <a:ext cx="8132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Análise Preliminar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492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Entenda o problema com a maior precisão possível, identifique os dados; identifique os resultados desejados. </a:t>
            </a:r>
            <a:endParaRPr sz="19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Solução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492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Desenvolva um algoritmo para resolver o problema. </a:t>
            </a:r>
            <a:endParaRPr sz="19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Teste de Qualidade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492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Execute o algoritmo desenvolvido com dados para os quais o resultado seja conhecido;</a:t>
            </a:r>
            <a:endParaRPr sz="1900"/>
          </a:p>
          <a:p>
            <a:pPr indent="-3492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Se possível, teste todas as combinações de dados; </a:t>
            </a:r>
            <a:endParaRPr sz="1900"/>
          </a:p>
          <a:p>
            <a:pPr indent="-3492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A qualidade de um algoritmo pode ser limitada por fatores como tempo para a sua confecção e recursos disponíveis. </a:t>
            </a:r>
            <a:endParaRPr sz="19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Como construir algoritmos?</a:t>
            </a:r>
            <a:endParaRPr sz="3100"/>
          </a:p>
        </p:txBody>
      </p:sp>
      <p:pic>
        <p:nvPicPr>
          <p:cNvPr id="642" name="Google Shape;6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5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7"/>
          <p:cNvSpPr txBox="1"/>
          <p:nvPr>
            <p:ph idx="4294967295" type="subTitle"/>
          </p:nvPr>
        </p:nvSpPr>
        <p:spPr>
          <a:xfrm>
            <a:off x="520925" y="1193250"/>
            <a:ext cx="8132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Alteração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492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Se o resultado do teste de qualidade não for satisfatório, altere o algoritmo e submeta-o a um novo teste de qualidade (refinamento sucessivo).</a:t>
            </a:r>
            <a:endParaRPr sz="19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Produto Final</a:t>
            </a:r>
            <a:r>
              <a:rPr lang="en" sz="2100"/>
              <a:t> </a:t>
            </a:r>
            <a:endParaRPr sz="2100"/>
          </a:p>
          <a:p>
            <a:pPr indent="-3556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 algoritmo concluído e testado, está pronto para ser aplicado.</a:t>
            </a:r>
            <a:endParaRPr sz="20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Resolução de Problemas</a:t>
            </a:r>
            <a:endParaRPr sz="3100"/>
          </a:p>
        </p:txBody>
      </p:sp>
      <p:pic>
        <p:nvPicPr>
          <p:cNvPr id="654" name="Google Shape;6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Google Shape;65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8"/>
          <p:cNvSpPr txBox="1"/>
          <p:nvPr>
            <p:ph idx="4294967295" type="subTitle"/>
          </p:nvPr>
        </p:nvSpPr>
        <p:spPr>
          <a:xfrm>
            <a:off x="520925" y="1193250"/>
            <a:ext cx="8132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Em sistemas computacionais, uma vez apresentado o problema ou os requisitos que o programa deverá atender, o algoritmo apresenta-se como o passo inicial no caminho de resolução de tal problema.</a:t>
            </a:r>
            <a:endParaRPr sz="19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661" name="Google Shape;66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425" y="2715600"/>
            <a:ext cx="5539055" cy="19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Conceitos Básicos da Computação</a:t>
            </a:r>
            <a:endParaRPr sz="3200"/>
          </a:p>
        </p:txBody>
      </p:sp>
      <p:sp>
        <p:nvSpPr>
          <p:cNvPr id="315" name="Google Shape;315;p32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Resolução de Problemas</a:t>
            </a:r>
            <a:endParaRPr sz="3100"/>
          </a:p>
        </p:txBody>
      </p:sp>
      <p:pic>
        <p:nvPicPr>
          <p:cNvPr id="667" name="Google Shape;6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0" name="Google Shape;6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9"/>
          <p:cNvSpPr txBox="1"/>
          <p:nvPr>
            <p:ph idx="4294967295" type="subTitle"/>
          </p:nvPr>
        </p:nvSpPr>
        <p:spPr>
          <a:xfrm>
            <a:off x="520925" y="1345650"/>
            <a:ext cx="8132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Uma vez elaborado e testado, o próximo passo é o desenvolvimento propriamente dito do programa em alguma linguagem de programação. </a:t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 passo final diz respeito à execução do programa no computador.</a:t>
            </a:r>
            <a:endParaRPr sz="20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674" name="Google Shape;67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75" y="3343601"/>
            <a:ext cx="8349875" cy="9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- Exemplo 2 </a:t>
            </a:r>
            <a:endParaRPr/>
          </a:p>
        </p:txBody>
      </p:sp>
      <p:pic>
        <p:nvPicPr>
          <p:cNvPr id="680" name="Google Shape;6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3" name="Google Shape;68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0"/>
          <p:cNvSpPr txBox="1"/>
          <p:nvPr>
            <p:ph idx="4294967295" type="subTitle"/>
          </p:nvPr>
        </p:nvSpPr>
        <p:spPr>
          <a:xfrm>
            <a:off x="583250" y="1726650"/>
            <a:ext cx="38229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❏"/>
            </a:pPr>
            <a:r>
              <a:rPr lang="en" sz="1600"/>
              <a:t>A</a:t>
            </a:r>
            <a:r>
              <a:rPr b="1" lang="en" sz="1600">
                <a:latin typeface="Outfit"/>
                <a:ea typeface="Outfit"/>
                <a:cs typeface="Outfit"/>
                <a:sym typeface="Outfit"/>
              </a:rPr>
              <a:t>lgoritmo para trocar o pneu furado de um carro</a:t>
            </a:r>
            <a:endParaRPr b="1" sz="1600">
              <a:latin typeface="Outfit"/>
              <a:ea typeface="Outfit"/>
              <a:cs typeface="Outfit"/>
              <a:sym typeface="Outfit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Início </a:t>
            </a:r>
            <a:endParaRPr sz="16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Pegue o material necessário</a:t>
            </a:r>
            <a:endParaRPr sz="16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Troque o pneu furado</a:t>
            </a:r>
            <a:endParaRPr sz="16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Guarde o material</a:t>
            </a:r>
            <a:endParaRPr sz="1600"/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Fim</a:t>
            </a:r>
            <a:endParaRPr sz="16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687" name="Google Shape;68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6150" y="1750630"/>
            <a:ext cx="3822850" cy="254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1"/>
          <p:cNvSpPr txBox="1"/>
          <p:nvPr>
            <p:ph type="title"/>
          </p:nvPr>
        </p:nvSpPr>
        <p:spPr>
          <a:xfrm>
            <a:off x="2303900" y="9036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01</a:t>
            </a:r>
            <a:endParaRPr/>
          </a:p>
        </p:txBody>
      </p:sp>
      <p:sp>
        <p:nvSpPr>
          <p:cNvPr id="693" name="Google Shape;693;p61"/>
          <p:cNvSpPr txBox="1"/>
          <p:nvPr>
            <p:ph idx="1" type="subTitle"/>
          </p:nvPr>
        </p:nvSpPr>
        <p:spPr>
          <a:xfrm>
            <a:off x="1874825" y="2380500"/>
            <a:ext cx="66876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Desenvolvimento de algoritmos em linguagem narrativa.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Disponível no SIGAA para download.</a:t>
            </a:r>
            <a:endParaRPr sz="1800"/>
          </a:p>
        </p:txBody>
      </p:sp>
      <p:pic>
        <p:nvPicPr>
          <p:cNvPr id="694" name="Google Shape;6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6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2"/>
          <p:cNvSpPr txBox="1"/>
          <p:nvPr>
            <p:ph type="title"/>
          </p:nvPr>
        </p:nvSpPr>
        <p:spPr>
          <a:xfrm>
            <a:off x="1116300" y="2193000"/>
            <a:ext cx="6911400" cy="18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Programas, compiladores e interpretadores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706" name="Google Shape;706;p62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7" name="Google Shape;707;p6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3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Programas</a:t>
            </a:r>
            <a:endParaRPr sz="3100"/>
          </a:p>
        </p:txBody>
      </p:sp>
      <p:pic>
        <p:nvPicPr>
          <p:cNvPr id="714" name="Google Shape;7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7" name="Google Shape;71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6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3"/>
          <p:cNvSpPr txBox="1"/>
          <p:nvPr>
            <p:ph idx="4294967295" type="subTitle"/>
          </p:nvPr>
        </p:nvSpPr>
        <p:spPr>
          <a:xfrm>
            <a:off x="824375" y="1345650"/>
            <a:ext cx="7604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Programar uma máquina é escrever um conjunto de instruções que o computador deve executar. 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Voltando ao conceito do computador: </a:t>
            </a:r>
            <a:endParaRPr sz="2200"/>
          </a:p>
          <a:p>
            <a:pPr indent="-3683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“É uma máquina de calcular que processa dados através de um conjunto de instruções e produz resultados, com o mínimo de intervenção humana.”</a:t>
            </a:r>
            <a:endParaRPr sz="2200"/>
          </a:p>
          <a:p>
            <a:pPr indent="-3683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Não entende a linguagem humana!</a:t>
            </a:r>
            <a:endParaRPr sz="2200"/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Programas</a:t>
            </a:r>
            <a:endParaRPr sz="3100"/>
          </a:p>
        </p:txBody>
      </p:sp>
      <p:pic>
        <p:nvPicPr>
          <p:cNvPr id="726" name="Google Shape;7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6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9" name="Google Shape;72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4"/>
          <p:cNvSpPr txBox="1"/>
          <p:nvPr>
            <p:ph idx="4294967295" type="subTitle"/>
          </p:nvPr>
        </p:nvSpPr>
        <p:spPr>
          <a:xfrm>
            <a:off x="824375" y="1269450"/>
            <a:ext cx="7604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Instruções são sequências de bits (0s e 1s) definidas para que o computador realize uma determinado ação. </a:t>
            </a:r>
            <a:endParaRPr sz="2000"/>
          </a:p>
          <a:p>
            <a:pPr indent="-3429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Operações matemáticas ou lógicas.</a:t>
            </a:r>
            <a:endParaRPr sz="1800"/>
          </a:p>
          <a:p>
            <a:pPr indent="-3429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Manipulação de dados.</a:t>
            </a:r>
            <a:endParaRPr sz="1800"/>
          </a:p>
          <a:p>
            <a:pPr indent="-3683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1800"/>
              <a:t>Operações com dispositivos de entrada e saída.</a:t>
            </a:r>
            <a:r>
              <a:rPr lang="en" sz="2000"/>
              <a:t> 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Para programar um computador é necessário definir instruções baseadas numa linguagem de máquina. 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Linguagem de máquina = Conjunto de instruções do processador.</a:t>
            </a:r>
            <a:endParaRPr sz="2000"/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Linguagem de Máquina</a:t>
            </a:r>
            <a:endParaRPr sz="3100"/>
          </a:p>
        </p:txBody>
      </p:sp>
      <p:pic>
        <p:nvPicPr>
          <p:cNvPr id="738" name="Google Shape;73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1" name="Google Shape;74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6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5"/>
          <p:cNvSpPr txBox="1"/>
          <p:nvPr>
            <p:ph idx="4294967295" type="subTitle"/>
          </p:nvPr>
        </p:nvSpPr>
        <p:spPr>
          <a:xfrm>
            <a:off x="824375" y="1269450"/>
            <a:ext cx="7604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Devido à dificuldade na definição dos códigos de máquina (códigos de 0s e 1s), foi criado uma linguagem para programar a máquina através de comandos textuais, a linguagem </a:t>
            </a:r>
            <a:r>
              <a:rPr i="1" lang="en" sz="2000"/>
              <a:t>assembly</a:t>
            </a:r>
            <a:r>
              <a:rPr lang="en" sz="2000"/>
              <a:t>.</a:t>
            </a:r>
            <a:endParaRPr sz="2000"/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745" name="Google Shape;74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8250" y="2992475"/>
            <a:ext cx="4946475" cy="17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Linguagem de Máquina</a:t>
            </a:r>
            <a:endParaRPr sz="3100"/>
          </a:p>
        </p:txBody>
      </p:sp>
      <p:pic>
        <p:nvPicPr>
          <p:cNvPr id="751" name="Google Shape;75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4" name="Google Shape;75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6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6"/>
          <p:cNvSpPr txBox="1"/>
          <p:nvPr>
            <p:ph idx="4294967295" type="subTitle"/>
          </p:nvPr>
        </p:nvSpPr>
        <p:spPr>
          <a:xfrm>
            <a:off x="824375" y="1269450"/>
            <a:ext cx="7604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As máquinas continuavam entendendo apenas programas escritos em linguagem de máquina. </a:t>
            </a:r>
            <a:endParaRPr sz="2000"/>
          </a:p>
          <a:p>
            <a:pPr indent="-3556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É necessário um tradutor.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Devido a proximidade com a linguagem de máquina, a linguagem assembly é considerada uma linguagem de programação de baixo nível.</a:t>
            </a:r>
            <a:endParaRPr sz="2000"/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758" name="Google Shape;75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5050" y="3663510"/>
            <a:ext cx="6151100" cy="10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Linguagens de Programação de Alto Nível</a:t>
            </a:r>
            <a:endParaRPr sz="3000"/>
          </a:p>
        </p:txBody>
      </p:sp>
      <p:pic>
        <p:nvPicPr>
          <p:cNvPr id="764" name="Google Shape;76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6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7" name="Google Shape;76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7"/>
          <p:cNvSpPr txBox="1"/>
          <p:nvPr>
            <p:ph idx="4294967295" type="subTitle"/>
          </p:nvPr>
        </p:nvSpPr>
        <p:spPr>
          <a:xfrm>
            <a:off x="657825" y="1345650"/>
            <a:ext cx="78474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Programação de computador baseadas em linguagens de baixo nível são bastante complexas. 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Os programadores queriam que os computadores fossem capazes de falar línguas parecidas com as línguas dos humanos e, nesse sentido, criaram as linguagens de programação de alto nível. 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Linguagens de programação de alto nível:</a:t>
            </a:r>
            <a:endParaRPr sz="1900"/>
          </a:p>
          <a:p>
            <a:pPr indent="-3429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Independentes do processador.</a:t>
            </a:r>
            <a:endParaRPr sz="1800"/>
          </a:p>
          <a:p>
            <a:pPr indent="-3429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Códigos mais complexos. </a:t>
            </a:r>
            <a:endParaRPr sz="1800"/>
          </a:p>
          <a:p>
            <a:pPr indent="-3429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Descrição próxima da “lógica humana” – ”pensamento humano”.</a:t>
            </a:r>
            <a:endParaRPr sz="1800"/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Interpretadores </a:t>
            </a:r>
            <a:r>
              <a:rPr i="1" lang="en" sz="3000"/>
              <a:t>versus  </a:t>
            </a:r>
            <a:r>
              <a:rPr lang="en" sz="3000"/>
              <a:t>Compiladores</a:t>
            </a:r>
            <a:endParaRPr sz="3000"/>
          </a:p>
        </p:txBody>
      </p:sp>
      <p:pic>
        <p:nvPicPr>
          <p:cNvPr id="776" name="Google Shape;7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6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9" name="Google Shape;77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8"/>
          <p:cNvSpPr txBox="1"/>
          <p:nvPr>
            <p:ph idx="4294967295" type="subTitle"/>
          </p:nvPr>
        </p:nvSpPr>
        <p:spPr>
          <a:xfrm>
            <a:off x="657825" y="1345650"/>
            <a:ext cx="78474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As linguagens de alto nível precisam de tradutores para montarem seus códigos de máquinas. </a:t>
            </a:r>
            <a:endParaRPr sz="2100"/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Tradutores das linguagens de alto nível:</a:t>
            </a:r>
            <a:endParaRPr sz="2100"/>
          </a:p>
          <a:p>
            <a:pPr indent="-3619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Compiladores</a:t>
            </a:r>
            <a:endParaRPr sz="2100"/>
          </a:p>
          <a:p>
            <a:pPr indent="-3619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Interpretadores</a:t>
            </a:r>
            <a:endParaRPr sz="2100"/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COMPUTADOR</a:t>
            </a:r>
            <a:endParaRPr/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 txBox="1"/>
          <p:nvPr>
            <p:ph idx="4294967295" type="subTitle"/>
          </p:nvPr>
        </p:nvSpPr>
        <p:spPr>
          <a:xfrm>
            <a:off x="1250975" y="1345300"/>
            <a:ext cx="73116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É uma coleção de componentes físicos interconectados que realizam operações lógicas e aritméticas sobre um grande volume de dados. </a:t>
            </a:r>
            <a:endParaRPr sz="21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O que deve ser feito para que um determinado tratamento automático de informações ocorra?</a:t>
            </a:r>
            <a:endParaRPr sz="2100"/>
          </a:p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Deve-se instruir o computador para que o mesmo utilizando-se de sua estrutura, execute determinada tarefa.</a:t>
            </a:r>
            <a:endParaRPr sz="2100"/>
          </a:p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Como?</a:t>
            </a:r>
            <a:endParaRPr sz="2100"/>
          </a:p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Software (programas).</a:t>
            </a:r>
            <a:endParaRPr sz="2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Interpretadores </a:t>
            </a:r>
            <a:r>
              <a:rPr i="1" lang="en" sz="3000"/>
              <a:t>versus  </a:t>
            </a:r>
            <a:r>
              <a:rPr lang="en" sz="3000"/>
              <a:t>Compiladores</a:t>
            </a:r>
            <a:endParaRPr sz="3000"/>
          </a:p>
        </p:txBody>
      </p:sp>
      <p:pic>
        <p:nvPicPr>
          <p:cNvPr id="788" name="Google Shape;78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6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1" name="Google Shape;79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6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9"/>
          <p:cNvSpPr txBox="1"/>
          <p:nvPr>
            <p:ph idx="4294967295" type="subTitle"/>
          </p:nvPr>
        </p:nvSpPr>
        <p:spPr>
          <a:xfrm>
            <a:off x="657825" y="1345650"/>
            <a:ext cx="78474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 compilador gera um código de máquina a partir do código em linguagem de alto nível (código fonte), assim gerando a tradução de todas instruções do programa antes de executá-lo.</a:t>
            </a:r>
            <a:endParaRPr sz="2000"/>
          </a:p>
          <a:p>
            <a:pPr indent="-3556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Ex. C, C++ entre outras.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795" name="Google Shape;795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963" y="3244750"/>
            <a:ext cx="69056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Interpretadores </a:t>
            </a:r>
            <a:r>
              <a:rPr i="1" lang="en" sz="3000"/>
              <a:t>versus  </a:t>
            </a:r>
            <a:r>
              <a:rPr lang="en" sz="3000"/>
              <a:t>Compiladores</a:t>
            </a:r>
            <a:endParaRPr sz="3000"/>
          </a:p>
        </p:txBody>
      </p:sp>
      <p:pic>
        <p:nvPicPr>
          <p:cNvPr id="801" name="Google Shape;80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7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4" name="Google Shape;80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70"/>
          <p:cNvSpPr txBox="1"/>
          <p:nvPr>
            <p:ph idx="4294967295" type="subTitle"/>
          </p:nvPr>
        </p:nvSpPr>
        <p:spPr>
          <a:xfrm>
            <a:off x="657825" y="1345650"/>
            <a:ext cx="78474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 interpretador traduz as instruções da linguagem de alto nível em instruções de máquina em tempo de execução.</a:t>
            </a:r>
            <a:endParaRPr sz="2000"/>
          </a:p>
          <a:p>
            <a:pPr indent="-3556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Ex. Java, C#, Python entre outras.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808" name="Google Shape;80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00" y="2833688"/>
            <a:ext cx="81534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Interpretadores </a:t>
            </a:r>
            <a:r>
              <a:rPr i="1" lang="en" sz="3000"/>
              <a:t>versus  </a:t>
            </a:r>
            <a:r>
              <a:rPr lang="en" sz="3000"/>
              <a:t>Compiladores</a:t>
            </a:r>
            <a:endParaRPr sz="3000"/>
          </a:p>
        </p:txBody>
      </p:sp>
      <p:pic>
        <p:nvPicPr>
          <p:cNvPr id="814" name="Google Shape;81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7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7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0" name="Google Shape;820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750" y="1343424"/>
            <a:ext cx="5739899" cy="32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00" y="9855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72"/>
          <p:cNvSpPr/>
          <p:nvPr/>
        </p:nvSpPr>
        <p:spPr>
          <a:xfrm>
            <a:off x="1327750" y="8703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72"/>
          <p:cNvSpPr/>
          <p:nvPr/>
        </p:nvSpPr>
        <p:spPr>
          <a:xfrm>
            <a:off x="7989975" y="34114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>
            <a:off x="1017675" y="21626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9" name="Google Shape;82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50" y="22425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2"/>
          <p:cNvSpPr/>
          <p:nvPr/>
        </p:nvSpPr>
        <p:spPr>
          <a:xfrm>
            <a:off x="7989975" y="22007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1" name="Google Shape;831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374" y="531275"/>
            <a:ext cx="5524002" cy="414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COMPUTADOR</a:t>
            </a:r>
            <a:endParaRPr/>
          </a:p>
        </p:txBody>
      </p:sp>
      <p:pic>
        <p:nvPicPr>
          <p:cNvPr id="335" name="Google Shape;3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 txBox="1"/>
          <p:nvPr>
            <p:ph idx="4294967295" type="subTitle"/>
          </p:nvPr>
        </p:nvSpPr>
        <p:spPr>
          <a:xfrm>
            <a:off x="715100" y="1269450"/>
            <a:ext cx="78474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Computador é composto por:</a:t>
            </a:r>
            <a:r>
              <a:rPr lang="en" sz="2100"/>
              <a:t> </a:t>
            </a:r>
            <a:endParaRPr sz="2100"/>
          </a:p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Hardware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36550" lvl="2" marL="18288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900"/>
              <a:t>Dispositivos físicos</a:t>
            </a:r>
            <a:r>
              <a:rPr lang="en" sz="1900"/>
              <a:t> como circuitos integrados, placas de circuito impresso, cabos, fontes de alimentação, memórias, teclados, monitores de vídeo, impressoras entre outros</a:t>
            </a:r>
            <a:r>
              <a:rPr lang="en" sz="1900"/>
              <a:t>.</a:t>
            </a:r>
            <a:endParaRPr sz="1900"/>
          </a:p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Software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36550" lvl="2" marL="18288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900"/>
              <a:t>Consiste em instruções detalhadas que dizem como fazer algo (algoritmo) e suas representações para o computador, ou seja, os programas.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COMPUTADOR</a:t>
            </a:r>
            <a:endParaRPr/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 txBox="1"/>
          <p:nvPr>
            <p:ph idx="4294967295" type="subTitle"/>
          </p:nvPr>
        </p:nvSpPr>
        <p:spPr>
          <a:xfrm>
            <a:off x="715100" y="1269450"/>
            <a:ext cx="78474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O que o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computador </a:t>
            </a:r>
            <a:r>
              <a:rPr lang="en" sz="2100"/>
              <a:t>faz?</a:t>
            </a:r>
            <a:endParaRPr sz="2100"/>
          </a:p>
          <a:p>
            <a:pPr indent="-336550" lvl="1" marL="13716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900"/>
              <a:t>Executa uma sequência de operações (algoritmo) na forma de programas, os quais estão armazenados na sua memória principal.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Um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programa </a:t>
            </a:r>
            <a:r>
              <a:rPr lang="en" sz="2100"/>
              <a:t>é formado basicamente por combinações das seguintes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operações</a:t>
            </a:r>
            <a:r>
              <a:rPr lang="en" sz="2100"/>
              <a:t>:</a:t>
            </a:r>
            <a:endParaRPr sz="2100"/>
          </a:p>
          <a:p>
            <a:pPr indent="-336550" lvl="1" marL="13716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900"/>
              <a:t>Ler os dados a serem processados (dados de entrada);</a:t>
            </a:r>
            <a:endParaRPr sz="1900"/>
          </a:p>
          <a:p>
            <a:pPr indent="-336550" lvl="1" marL="13716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900"/>
              <a:t>Armazenar os dados lidos na memória principal;</a:t>
            </a:r>
            <a:endParaRPr sz="1900"/>
          </a:p>
          <a:p>
            <a:pPr indent="-336550" lvl="1" marL="13716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900"/>
              <a:t>Efetuar os cálculos necessários (processamento dos dados);</a:t>
            </a:r>
            <a:endParaRPr sz="1900"/>
          </a:p>
          <a:p>
            <a:pPr indent="-349250" lvl="1" marL="13716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Fornecer os resultados (dados de saída)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COMPUTADOR</a:t>
            </a:r>
            <a:endParaRPr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 txBox="1"/>
          <p:nvPr>
            <p:ph idx="4294967295" type="subTitle"/>
          </p:nvPr>
        </p:nvSpPr>
        <p:spPr>
          <a:xfrm>
            <a:off x="715100" y="1269450"/>
            <a:ext cx="78474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2100"/>
              <a:t>O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conjunto de operações</a:t>
            </a:r>
            <a:r>
              <a:rPr lang="en" sz="2100"/>
              <a:t> ou instruções é chamado de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software</a:t>
            </a:r>
            <a:r>
              <a:rPr lang="en" sz="2100"/>
              <a:t>.</a:t>
            </a:r>
            <a:endParaRPr sz="2100"/>
          </a:p>
          <a:p>
            <a:pPr indent="-349250" lvl="1" marL="1828800" rtl="0" algn="just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Sequência de instruções</a:t>
            </a:r>
            <a:r>
              <a:rPr lang="en" sz="2100"/>
              <a:t> a serem seguidas e/ou executadas na manipulação, redirecionamento ou modificação de um dado/informação ou acontecimento.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COMPUTADOR</a:t>
            </a:r>
            <a:endParaRPr/>
          </a:p>
        </p:txBody>
      </p:sp>
      <p:pic>
        <p:nvPicPr>
          <p:cNvPr id="371" name="Google Shape;3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975" y="1587837"/>
            <a:ext cx="6910252" cy="258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COMPUTADOR</a:t>
            </a:r>
            <a:endParaRPr/>
          </a:p>
        </p:txBody>
      </p:sp>
      <p:pic>
        <p:nvPicPr>
          <p:cNvPr id="383" name="Google Shape;3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400" y="1325250"/>
            <a:ext cx="4030038" cy="17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951" y="3131850"/>
            <a:ext cx="4030052" cy="148643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 txBox="1"/>
          <p:nvPr/>
        </p:nvSpPr>
        <p:spPr>
          <a:xfrm>
            <a:off x="1674050" y="3135675"/>
            <a:ext cx="2109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 Medium"/>
                <a:ea typeface="Outfit Medium"/>
                <a:cs typeface="Outfit Medium"/>
                <a:sym typeface="Outfit Medium"/>
              </a:rPr>
              <a:t>Processamento de imagens</a:t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5604400" y="2552600"/>
            <a:ext cx="2109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 Medium"/>
                <a:ea typeface="Outfit Medium"/>
                <a:cs typeface="Outfit Medium"/>
                <a:sym typeface="Outfit Medium"/>
              </a:rPr>
              <a:t>Mostrando dados na tela</a:t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