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5143500" cx="9144000"/>
  <p:notesSz cx="6858000" cy="9144000"/>
  <p:embeddedFontLst>
    <p:embeddedFont>
      <p:font typeface="Outfit Black"/>
      <p:bold r:id="rId67"/>
    </p:embeddedFont>
    <p:embeddedFont>
      <p:font typeface="Bebas Neue"/>
      <p:regular r:id="rId68"/>
    </p:embeddedFont>
    <p:embeddedFont>
      <p:font typeface="Outfit"/>
      <p:regular r:id="rId69"/>
      <p:bold r:id="rId70"/>
    </p:embeddedFont>
    <p:embeddedFont>
      <p:font typeface="Outfit Medium"/>
      <p:regular r:id="rId71"/>
      <p:bold r:id="rId72"/>
    </p:embeddedFont>
    <p:embeddedFont>
      <p:font typeface="Arial Black"/>
      <p:regular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7833CA-7F4A-40B6-AE37-F27D6EA797BF}">
  <a:tblStyle styleId="{627833CA-7F4A-40B6-AE37-F27D6EA797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ArialBlack-regular.fntdata"/><Relationship Id="rId72" Type="http://schemas.openxmlformats.org/officeDocument/2006/relationships/font" Target="fonts/OutfitMedium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utfitMedium-regular.fntdata"/><Relationship Id="rId70" Type="http://schemas.openxmlformats.org/officeDocument/2006/relationships/font" Target="fonts/Outfit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BebasNeue-regular.fntdata"/><Relationship Id="rId23" Type="http://schemas.openxmlformats.org/officeDocument/2006/relationships/slide" Target="slides/slide17.xml"/><Relationship Id="rId67" Type="http://schemas.openxmlformats.org/officeDocument/2006/relationships/font" Target="fonts/OutfitBlack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utfit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029b7db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029b7db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e7fe8a72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e7fe8a72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7fe8a724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e7fe8a724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e7fe8a724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e7fe8a724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e815ea00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e815ea00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83e2fee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83e2fee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e7fe8a724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e7fe8a724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e7fe8a724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e7fe8a724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7fe8a724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7fe8a724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e7fe8a724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e7fe8a724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e7fe8a724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e7fe8a724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029b7db2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029b7db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e7fe8a724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e7fe8a724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83e2feed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83e2feed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e815ea00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e815ea00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86cf0807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86cf0807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86cf0807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86cf0807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86cf0807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86cf0807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86cf08079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86cf0807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86cf08079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86cf0807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86cf08079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86cf08079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86cf08079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86cf0807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029b7db2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029b7db2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86cf08079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86cf08079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86cf08079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86cf08079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86cf08079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86cf08079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86cf08079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86cf08079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86cf08079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86cf08079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86cf08079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86cf08079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86cf08079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86cf08079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86cf08079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86cf08079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86cf08079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86cf08079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86cf08079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86cf08079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646e8c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646e8c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86cf08079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86cf08079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86cf08079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86cf08079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86cf08079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86cf08079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86cf08079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86cf08079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86cf08079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86cf08079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86cf080793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86cf080793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86cf08079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86cf08079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86cf08079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86cf08079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86cf08079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86cf08079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86cf080793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86cf080793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70932be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70932b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86cf08079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86cf08079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88444f20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88444f20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86cf08079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86cf08079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86cf080793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86cf080793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86cf080793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86cf080793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86cf08079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86cf08079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86cf08079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86cf08079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86cf080793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86cf080793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86cf08079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86cf08079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86cf080793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86cf080793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798cea87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798cea87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86cf080793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86cf080793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815ea00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e815ea00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7fe8a72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e7fe8a72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7fe8a724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e7fe8a724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085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92495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  <a:effectLst>
            <a:outerShdw rotWithShape="0" algn="bl" dir="82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667275" y="3101850"/>
            <a:ext cx="37716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790400" y="1195350"/>
            <a:ext cx="55632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2237700" y="3079062"/>
            <a:ext cx="46686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7873175" y="134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57100" y="20758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13050" y="1090812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941" y="-205561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hasCustomPrompt="1" type="title"/>
          </p:nvPr>
        </p:nvSpPr>
        <p:spPr>
          <a:xfrm>
            <a:off x="1694469" y="1477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2617431" y="1956463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2767431" y="14776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1694469" y="2452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2617431" y="29312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6" type="subTitle"/>
          </p:nvPr>
        </p:nvSpPr>
        <p:spPr>
          <a:xfrm>
            <a:off x="2767431" y="24524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1694469" y="3427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2617431" y="39060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9" type="subTitle"/>
          </p:nvPr>
        </p:nvSpPr>
        <p:spPr>
          <a:xfrm>
            <a:off x="2767431" y="34272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8549675" y="40051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802450" y="110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1224450" y="1328350"/>
            <a:ext cx="6695100" cy="1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14"/>
          <p:cNvSpPr txBox="1"/>
          <p:nvPr>
            <p:ph idx="2" type="subTitle"/>
          </p:nvPr>
        </p:nvSpPr>
        <p:spPr>
          <a:xfrm>
            <a:off x="1899750" y="3035950"/>
            <a:ext cx="5344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4678700" y="1320600"/>
            <a:ext cx="36462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678700" y="3021600"/>
            <a:ext cx="36462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5"/>
          <p:cNvSpPr/>
          <p:nvPr>
            <p:ph idx="2" type="pic"/>
          </p:nvPr>
        </p:nvSpPr>
        <p:spPr>
          <a:xfrm>
            <a:off x="1027000" y="900750"/>
            <a:ext cx="3245700" cy="3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20000" dist="76200">
              <a:schemeClr val="dk1"/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1278700" y="1715400"/>
            <a:ext cx="25284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278700" y="2397000"/>
            <a:ext cx="2528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895200" y="453944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947425" y="1081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6400" y="-3567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934" y="4205364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994328" y="2162575"/>
            <a:ext cx="33585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1251073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3" type="subTitle"/>
          </p:nvPr>
        </p:nvSpPr>
        <p:spPr>
          <a:xfrm>
            <a:off x="4791472" y="2162575"/>
            <a:ext cx="33582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5048218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8542350" y="15927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7087" y="65374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8247" y="2848562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105750" y="370006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1803440" y="3825250"/>
            <a:ext cx="24546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2" type="subTitle"/>
          </p:nvPr>
        </p:nvSpPr>
        <p:spPr>
          <a:xfrm>
            <a:off x="199154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3" type="subTitle"/>
          </p:nvPr>
        </p:nvSpPr>
        <p:spPr>
          <a:xfrm>
            <a:off x="4886260" y="3825250"/>
            <a:ext cx="24543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>
            <a:off x="507421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42" name="Google Shape;142;p18"/>
          <p:cNvSpPr/>
          <p:nvPr>
            <p:ph idx="5" type="pic"/>
          </p:nvPr>
        </p:nvSpPr>
        <p:spPr>
          <a:xfrm>
            <a:off x="216509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38100">
              <a:schemeClr val="dk1"/>
            </a:outerShdw>
          </a:effectLst>
        </p:spPr>
      </p:sp>
      <p:sp>
        <p:nvSpPr>
          <p:cNvPr id="143" name="Google Shape;143;p18"/>
          <p:cNvSpPr/>
          <p:nvPr>
            <p:ph idx="6" type="pic"/>
          </p:nvPr>
        </p:nvSpPr>
        <p:spPr>
          <a:xfrm>
            <a:off x="524776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3000000" dist="38100">
              <a:schemeClr val="dk1"/>
            </a:outerShdw>
          </a:effectLst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6007663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640438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4163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28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58073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2" type="subTitle"/>
          </p:nvPr>
        </p:nvSpPr>
        <p:spPr>
          <a:xfrm>
            <a:off x="59844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3413991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3591066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5" type="subTitle"/>
          </p:nvPr>
        </p:nvSpPr>
        <p:spPr>
          <a:xfrm>
            <a:off x="10207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11978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3414000" y="35943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2" type="subTitle"/>
          </p:nvPr>
        </p:nvSpPr>
        <p:spPr>
          <a:xfrm>
            <a:off x="3591075" y="30747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3" type="subTitle"/>
          </p:nvPr>
        </p:nvSpPr>
        <p:spPr>
          <a:xfrm>
            <a:off x="4888033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4" type="subTitle"/>
          </p:nvPr>
        </p:nvSpPr>
        <p:spPr>
          <a:xfrm>
            <a:off x="5065108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5" type="subTitle"/>
          </p:nvPr>
        </p:nvSpPr>
        <p:spPr>
          <a:xfrm>
            <a:off x="1940117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6" type="subTitle"/>
          </p:nvPr>
        </p:nvSpPr>
        <p:spPr>
          <a:xfrm>
            <a:off x="2117192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526450" y="31821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20230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2" type="subTitle"/>
          </p:nvPr>
        </p:nvSpPr>
        <p:spPr>
          <a:xfrm>
            <a:off x="22002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3" type="subTitle"/>
          </p:nvPr>
        </p:nvSpPr>
        <p:spPr>
          <a:xfrm>
            <a:off x="48049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4" type="subTitle"/>
          </p:nvPr>
        </p:nvSpPr>
        <p:spPr>
          <a:xfrm>
            <a:off x="49821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5" type="subTitle"/>
          </p:nvPr>
        </p:nvSpPr>
        <p:spPr>
          <a:xfrm>
            <a:off x="20230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6" type="subTitle"/>
          </p:nvPr>
        </p:nvSpPr>
        <p:spPr>
          <a:xfrm>
            <a:off x="22002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7" type="subTitle"/>
          </p:nvPr>
        </p:nvSpPr>
        <p:spPr>
          <a:xfrm>
            <a:off x="48049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8" type="subTitle"/>
          </p:nvPr>
        </p:nvSpPr>
        <p:spPr>
          <a:xfrm>
            <a:off x="49821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1092063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2" type="subTitle"/>
          </p:nvPr>
        </p:nvSpPr>
        <p:spPr>
          <a:xfrm>
            <a:off x="1250347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3" type="subTitle"/>
          </p:nvPr>
        </p:nvSpPr>
        <p:spPr>
          <a:xfrm>
            <a:off x="1092063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4" type="subTitle"/>
          </p:nvPr>
        </p:nvSpPr>
        <p:spPr>
          <a:xfrm>
            <a:off x="1250347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2"/>
          <p:cNvSpPr txBox="1"/>
          <p:nvPr>
            <p:ph idx="5" type="subTitle"/>
          </p:nvPr>
        </p:nvSpPr>
        <p:spPr>
          <a:xfrm>
            <a:off x="3537040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6" type="subTitle"/>
          </p:nvPr>
        </p:nvSpPr>
        <p:spPr>
          <a:xfrm>
            <a:off x="3695290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7" type="subTitle"/>
          </p:nvPr>
        </p:nvSpPr>
        <p:spPr>
          <a:xfrm>
            <a:off x="3537040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8" type="subTitle"/>
          </p:nvPr>
        </p:nvSpPr>
        <p:spPr>
          <a:xfrm>
            <a:off x="3695290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2"/>
          <p:cNvSpPr txBox="1"/>
          <p:nvPr>
            <p:ph idx="9" type="subTitle"/>
          </p:nvPr>
        </p:nvSpPr>
        <p:spPr>
          <a:xfrm>
            <a:off x="5982161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13" type="subTitle"/>
          </p:nvPr>
        </p:nvSpPr>
        <p:spPr>
          <a:xfrm>
            <a:off x="6140435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14" type="subTitle"/>
          </p:nvPr>
        </p:nvSpPr>
        <p:spPr>
          <a:xfrm>
            <a:off x="5982159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5" type="subTitle"/>
          </p:nvPr>
        </p:nvSpPr>
        <p:spPr>
          <a:xfrm>
            <a:off x="6140435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7028449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2174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hasCustomPrompt="1" type="title"/>
          </p:nvPr>
        </p:nvSpPr>
        <p:spPr>
          <a:xfrm>
            <a:off x="715100" y="921763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9" name="Google Shape;209;p23"/>
          <p:cNvSpPr txBox="1"/>
          <p:nvPr>
            <p:ph idx="1" type="subTitle"/>
          </p:nvPr>
        </p:nvSpPr>
        <p:spPr>
          <a:xfrm>
            <a:off x="990500" y="1909213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hasCustomPrompt="1" idx="2" type="title"/>
          </p:nvPr>
        </p:nvSpPr>
        <p:spPr>
          <a:xfrm>
            <a:off x="4572200" y="2548038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1" name="Google Shape;211;p23"/>
          <p:cNvSpPr txBox="1"/>
          <p:nvPr>
            <p:ph idx="3" type="subTitle"/>
          </p:nvPr>
        </p:nvSpPr>
        <p:spPr>
          <a:xfrm>
            <a:off x="4847600" y="3535488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680972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2353575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7300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79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type="title"/>
          </p:nvPr>
        </p:nvSpPr>
        <p:spPr>
          <a:xfrm>
            <a:off x="1116300" y="1855813"/>
            <a:ext cx="69114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4"/>
          <p:cNvSpPr txBox="1"/>
          <p:nvPr>
            <p:ph hasCustomPrompt="1" idx="2" type="title"/>
          </p:nvPr>
        </p:nvSpPr>
        <p:spPr>
          <a:xfrm>
            <a:off x="1116300" y="880513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2526450" y="3527838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2367300" y="1510300"/>
            <a:ext cx="4409400" cy="22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25"/>
          <p:cNvSpPr txBox="1"/>
          <p:nvPr>
            <p:ph hasCustomPrompt="1" idx="2" type="title"/>
          </p:nvPr>
        </p:nvSpPr>
        <p:spPr>
          <a:xfrm>
            <a:off x="2367300" y="535000"/>
            <a:ext cx="4409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9" name="Google Shape;229;p25"/>
          <p:cNvSpPr txBox="1"/>
          <p:nvPr>
            <p:ph idx="1" type="subTitle"/>
          </p:nvPr>
        </p:nvSpPr>
        <p:spPr>
          <a:xfrm>
            <a:off x="2521500" y="38536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solidFill>
          <a:schemeClr val="l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2209812" y="454149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6112" y="4194873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378" y="-303888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6414737" y="10610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>
            <p:ph type="ctrTitle"/>
          </p:nvPr>
        </p:nvSpPr>
        <p:spPr>
          <a:xfrm>
            <a:off x="2944800" y="663300"/>
            <a:ext cx="32544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27"/>
          <p:cNvSpPr txBox="1"/>
          <p:nvPr>
            <p:ph idx="1" type="subTitle"/>
          </p:nvPr>
        </p:nvSpPr>
        <p:spPr>
          <a:xfrm>
            <a:off x="2940900" y="1567200"/>
            <a:ext cx="3262200" cy="1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7"/>
          <p:cNvSpPr txBox="1"/>
          <p:nvPr/>
        </p:nvSpPr>
        <p:spPr>
          <a:xfrm>
            <a:off x="2940900" y="3416350"/>
            <a:ext cx="32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7915" y="2488964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6376" y="1186250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138424" y="22402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8553399" y="21675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3273599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635902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474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5665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898550" y="2043775"/>
            <a:ext cx="2337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907850" y="1978350"/>
            <a:ext cx="2838300" cy="11868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6308575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192495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381950" y="1606700"/>
            <a:ext cx="63801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869750" y="10871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1382125" y="3238600"/>
            <a:ext cx="63798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869925" y="27190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8534450" y="37112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27455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7659" y="122668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114425" y="109839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2449950" y="913563"/>
            <a:ext cx="4244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2449950" y="2098788"/>
            <a:ext cx="42441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1388100" y="1413150"/>
            <a:ext cx="63678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2303900" y="15894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303800" y="2380500"/>
            <a:ext cx="45363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261000" y="1470600"/>
            <a:ext cx="27777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49100"/>
            <a:ext cx="77139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325" y="11497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/>
          <p:nvPr/>
        </p:nvSpPr>
        <p:spPr>
          <a:xfrm>
            <a:off x="1112525" y="3084000"/>
            <a:ext cx="6881100" cy="6681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/>
          </a:p>
        </p:txBody>
      </p:sp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1416100" y="3196097"/>
            <a:ext cx="63453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UNIDADE II : Introdução à Lógica Proposicional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1965900" y="986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1063175" y="15141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7761450" y="40041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475" y="32545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6564475" y="3848400"/>
            <a:ext cx="247200" cy="247200"/>
          </a:xfrm>
          <a:prstGeom prst="donut">
            <a:avLst>
              <a:gd fmla="val 124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7040" y="752040"/>
            <a:ext cx="569880" cy="74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/>
          <p:nvPr/>
        </p:nvSpPr>
        <p:spPr>
          <a:xfrm>
            <a:off x="2607000" y="738960"/>
            <a:ext cx="467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UNIVERSIDADE FEDERAL DO PARÁ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INSTITUTO DE CIÊNCIAS EXATAS E NATURAIS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FACULDADE DE COMPUTAÇÃO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77" name="Google Shape;277;p30"/>
          <p:cNvSpPr txBox="1"/>
          <p:nvPr>
            <p:ph idx="1" type="subTitle"/>
          </p:nvPr>
        </p:nvSpPr>
        <p:spPr>
          <a:xfrm>
            <a:off x="3276875" y="4244850"/>
            <a:ext cx="467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Profª Fabíola Araújo</a:t>
            </a:r>
            <a:r>
              <a:rPr lang="en"/>
              <a:t> - fpoliveira@ufpa.br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Linearização das expressões</a:t>
            </a:r>
            <a:endParaRPr sz="3500"/>
          </a:p>
        </p:txBody>
      </p:sp>
      <p:pic>
        <p:nvPicPr>
          <p:cNvPr id="401" name="Google Shape;4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7" name="Google Shape;407;p39"/>
          <p:cNvGraphicFramePr/>
          <p:nvPr/>
        </p:nvGraphicFramePr>
        <p:xfrm>
          <a:off x="72390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{627833CA-7F4A-40B6-AE37-F27D6EA797BF}</a:tableStyleId>
              </a:tblPr>
              <a:tblGrid>
                <a:gridCol w="2119825"/>
                <a:gridCol w="1099675"/>
                <a:gridCol w="4494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Operações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Exemplo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Logarítimo Neperiano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logN(x)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Retorna o logaritmo neperiano de x (base e)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Valor Pi (π)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Retorna o valor 3,141592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Quadrado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quad(x)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Retorna o quadrado de x ( x elevado a 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Valor aleatório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Retorna um valor aleatório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8" name="Google Shape;408;p39"/>
          <p:cNvSpPr txBox="1"/>
          <p:nvPr/>
        </p:nvSpPr>
        <p:spPr>
          <a:xfrm>
            <a:off x="759875" y="3405250"/>
            <a:ext cx="8031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Ex1.</a:t>
            </a:r>
            <a:endParaRPr b="1" sz="2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409" name="Google Shape;40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8725" y="3663425"/>
            <a:ext cx="20383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2000" y="3668188"/>
            <a:ext cx="18002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9"/>
          <p:cNvSpPr txBox="1"/>
          <p:nvPr/>
        </p:nvSpPr>
        <p:spPr>
          <a:xfrm>
            <a:off x="4569875" y="3405250"/>
            <a:ext cx="8031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Ex2.</a:t>
            </a:r>
            <a:endParaRPr b="1" sz="2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Linearização das expressões</a:t>
            </a:r>
            <a:endParaRPr sz="3500"/>
          </a:p>
        </p:txBody>
      </p:sp>
      <p:pic>
        <p:nvPicPr>
          <p:cNvPr id="417" name="Google Shape;4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0"/>
          <p:cNvSpPr txBox="1"/>
          <p:nvPr/>
        </p:nvSpPr>
        <p:spPr>
          <a:xfrm>
            <a:off x="1064675" y="1576450"/>
            <a:ext cx="8031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Ex1.</a:t>
            </a:r>
            <a:endParaRPr b="1" sz="2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2892950" y="4036675"/>
            <a:ext cx="39189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Outfit"/>
                <a:ea typeface="Outfit"/>
                <a:cs typeface="Outfit"/>
                <a:sym typeface="Outfit"/>
              </a:rPr>
              <a:t>Linearizada</a:t>
            </a:r>
            <a:endParaRPr b="1" sz="2000">
              <a:solidFill>
                <a:srgbClr val="FF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919475" y="2686000"/>
            <a:ext cx="39189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Outfit"/>
                <a:ea typeface="Outfit"/>
                <a:cs typeface="Outfit"/>
                <a:sym typeface="Outfit"/>
              </a:rPr>
              <a:t>Não linearizada</a:t>
            </a:r>
            <a:endParaRPr b="1" sz="2000">
              <a:solidFill>
                <a:srgbClr val="FF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426" name="Google Shape;42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325" y="1647700"/>
            <a:ext cx="19812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9500" y="3592413"/>
            <a:ext cx="51149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Linearização das expressões</a:t>
            </a:r>
            <a:endParaRPr sz="3500"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8725" y="1972875"/>
            <a:ext cx="20383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1"/>
          <p:cNvSpPr txBox="1"/>
          <p:nvPr/>
        </p:nvSpPr>
        <p:spPr>
          <a:xfrm>
            <a:off x="1519875" y="1714700"/>
            <a:ext cx="8031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Ex2.</a:t>
            </a:r>
            <a:endParaRPr b="1" sz="2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441" name="Google Shape;44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1600" y="3557650"/>
            <a:ext cx="42100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1"/>
          <p:cNvSpPr txBox="1"/>
          <p:nvPr/>
        </p:nvSpPr>
        <p:spPr>
          <a:xfrm>
            <a:off x="2371325" y="4029075"/>
            <a:ext cx="39189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Outfit"/>
                <a:ea typeface="Outfit"/>
                <a:cs typeface="Outfit"/>
                <a:sym typeface="Outfit"/>
              </a:rPr>
              <a:t>Linearizada</a:t>
            </a:r>
            <a:endParaRPr b="1" sz="2000">
              <a:solidFill>
                <a:srgbClr val="FF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>
            <a:off x="1761725" y="2809875"/>
            <a:ext cx="39189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Outfit"/>
                <a:ea typeface="Outfit"/>
                <a:cs typeface="Outfit"/>
                <a:sym typeface="Outfit"/>
              </a:rPr>
              <a:t>Não linearizada</a:t>
            </a:r>
            <a:endParaRPr b="1" sz="2000">
              <a:solidFill>
                <a:srgbClr val="FF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2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4" name="Google Shape;454;p42"/>
          <p:cNvGraphicFramePr/>
          <p:nvPr/>
        </p:nvGraphicFramePr>
        <p:xfrm>
          <a:off x="23241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{627833CA-7F4A-40B6-AE37-F27D6EA797BF}</a:tableStyleId>
              </a:tblPr>
              <a:tblGrid>
                <a:gridCol w="1939675"/>
                <a:gridCol w="2453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Prioridade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Operacores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1ª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Parênteses mais internos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2ª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pot   rad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3ª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  </a:t>
                      </a:r>
                      <a:r>
                        <a:rPr lang="en"/>
                        <a:t>/   div   mod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4ª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-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5" name="Google Shape;455;p42"/>
          <p:cNvSpPr txBox="1"/>
          <p:nvPr>
            <p:ph idx="4294967295" type="subTitle"/>
          </p:nvPr>
        </p:nvSpPr>
        <p:spPr>
          <a:xfrm>
            <a:off x="723900" y="1488375"/>
            <a:ext cx="8104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Precedência entre os  operadores aritméticos</a:t>
            </a:r>
            <a:endParaRPr sz="2000"/>
          </a:p>
        </p:txBody>
      </p:sp>
      <p:sp>
        <p:nvSpPr>
          <p:cNvPr id="456" name="Google Shape;456;p42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Linearização das expressões</a:t>
            </a:r>
            <a:endParaRPr sz="3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3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Operadores Lógicos e Tabela Verdade</a:t>
            </a:r>
            <a:endParaRPr sz="3200"/>
          </a:p>
        </p:txBody>
      </p:sp>
      <p:sp>
        <p:nvSpPr>
          <p:cNvPr id="463" name="Google Shape;463;p43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4" name="Google Shape;464;p43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Operadores Lógicos ou Booleanos</a:t>
            </a:r>
            <a:endParaRPr sz="3700"/>
          </a:p>
        </p:txBody>
      </p:sp>
      <p:pic>
        <p:nvPicPr>
          <p:cNvPr id="471" name="Google Shape;4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4"/>
          <p:cNvSpPr txBox="1"/>
          <p:nvPr>
            <p:ph idx="4294967295" type="subTitle"/>
          </p:nvPr>
        </p:nvSpPr>
        <p:spPr>
          <a:xfrm>
            <a:off x="715100" y="13139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Muito utilizado sempre que é necessário trabalhar com o relacionamento de </a:t>
            </a:r>
            <a:r>
              <a:rPr lang="en" sz="2500" u="sng"/>
              <a:t>duas ou mais condições ao mesmo tempo na mesma instrução</a:t>
            </a:r>
            <a:r>
              <a:rPr lang="en" sz="2500"/>
              <a:t>, efetuando dessa forma testes múltiplos.</a:t>
            </a:r>
            <a:endParaRPr sz="25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São operadores capazes de mudar o estado lógico de uma operação.</a:t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Lógicos ou Booleanos</a:t>
            </a:r>
            <a:endParaRPr sz="3500"/>
          </a:p>
        </p:txBody>
      </p:sp>
      <p:pic>
        <p:nvPicPr>
          <p:cNvPr id="483" name="Google Shape;4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9" name="Google Shape;489;p45"/>
          <p:cNvGraphicFramePr/>
          <p:nvPr/>
        </p:nvGraphicFramePr>
        <p:xfrm>
          <a:off x="8001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{627833CA-7F4A-40B6-AE37-F27D6EA797BF}</a:tableStyleId>
              </a:tblPr>
              <a:tblGrid>
                <a:gridCol w="2119825"/>
                <a:gridCol w="5585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Operações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Significado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Operador unário de negação. Tem maior precedência entre os operadores lógicos.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não (VERDADEIRO) = FALSOe não(FALSO)= VERDADEIRO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Operador que resulta </a:t>
                      </a:r>
                      <a:r>
                        <a:rPr b="1" lang="en"/>
                        <a:t>VERDADEIRO </a:t>
                      </a:r>
                      <a:r>
                        <a:rPr lang="en"/>
                        <a:t>quando um dos seus operandos lógicos for </a:t>
                      </a:r>
                      <a:r>
                        <a:rPr b="1" lang="en"/>
                        <a:t>VERDADEIRO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Operador que resulta </a:t>
                      </a:r>
                      <a:r>
                        <a:rPr b="1" lang="en"/>
                        <a:t>VERDADEIRO </a:t>
                      </a:r>
                      <a:r>
                        <a:rPr lang="en"/>
                        <a:t>somente se seus dois operandos lógicos forem </a:t>
                      </a:r>
                      <a:r>
                        <a:rPr b="1" lang="en"/>
                        <a:t>VERDADEIROS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xou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Operador que resulta </a:t>
                      </a:r>
                      <a:r>
                        <a:rPr b="1" lang="en"/>
                        <a:t>VERDADEIRO </a:t>
                      </a:r>
                      <a:r>
                        <a:rPr lang="en"/>
                        <a:t>se seus dois operandos lógicos forem </a:t>
                      </a:r>
                      <a:r>
                        <a:rPr b="1" lang="en"/>
                        <a:t>diferentes</a:t>
                      </a:r>
                      <a:r>
                        <a:rPr lang="en"/>
                        <a:t>, e </a:t>
                      </a:r>
                      <a:r>
                        <a:rPr b="1" lang="en"/>
                        <a:t>FALSO </a:t>
                      </a:r>
                      <a:r>
                        <a:rPr lang="en"/>
                        <a:t>Se forem </a:t>
                      </a:r>
                      <a:r>
                        <a:rPr b="1" lang="en"/>
                        <a:t>iguais</a:t>
                      </a:r>
                      <a:r>
                        <a:rPr lang="en"/>
                        <a:t>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Lógicos ou Booleanos</a:t>
            </a:r>
            <a:endParaRPr sz="3500"/>
          </a:p>
        </p:txBody>
      </p:sp>
      <p:pic>
        <p:nvPicPr>
          <p:cNvPr id="495" name="Google Shape;4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01" name="Google Shape;501;p46"/>
          <p:cNvGraphicFramePr/>
          <p:nvPr/>
        </p:nvGraphicFramePr>
        <p:xfrm>
          <a:off x="8001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{627833CA-7F4A-40B6-AE37-F27D6EA797BF}</a:tableStyleId>
              </a:tblPr>
              <a:tblGrid>
                <a:gridCol w="2119825"/>
                <a:gridCol w="5585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 = não 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Verdadeiro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Falso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2" name="Google Shape;502;p46"/>
          <p:cNvSpPr txBox="1"/>
          <p:nvPr>
            <p:ph idx="4294967295" type="subTitle"/>
          </p:nvPr>
        </p:nvSpPr>
        <p:spPr>
          <a:xfrm>
            <a:off x="715100" y="2655450"/>
            <a:ext cx="7847400" cy="18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200"/>
              <a:t>Ex. A = vai chover</a:t>
            </a:r>
            <a:endParaRPr sz="2200"/>
          </a:p>
          <a:p>
            <a:pPr indent="-368300" lvl="1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Se a proposição for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falsa</a:t>
            </a:r>
            <a:r>
              <a:rPr lang="en" sz="2200"/>
              <a:t>, S = não A é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verdadeiro</a:t>
            </a:r>
            <a:r>
              <a:rPr lang="en" sz="2200"/>
              <a:t>;</a:t>
            </a:r>
            <a:endParaRPr sz="2200"/>
          </a:p>
          <a:p>
            <a:pPr indent="-368300" lvl="1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Caso contrário (A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verdadeira</a:t>
            </a:r>
            <a:r>
              <a:rPr lang="en" sz="2200"/>
              <a:t>), S não A é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falsa</a:t>
            </a:r>
            <a:r>
              <a:rPr lang="en" sz="2200"/>
              <a:t>.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Lógicos ou Booleanos</a:t>
            </a:r>
            <a:endParaRPr sz="3500"/>
          </a:p>
        </p:txBody>
      </p:sp>
      <p:pic>
        <p:nvPicPr>
          <p:cNvPr id="508" name="Google Shape;5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4" name="Google Shape;514;p47"/>
          <p:cNvGraphicFramePr/>
          <p:nvPr/>
        </p:nvGraphicFramePr>
        <p:xfrm>
          <a:off x="8001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{627833CA-7F4A-40B6-AE37-F27D6EA797BF}</a:tableStyleId>
              </a:tblPr>
              <a:tblGrid>
                <a:gridCol w="1589900"/>
                <a:gridCol w="2010875"/>
                <a:gridCol w="410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 = A e 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FALSO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FALSO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FALSO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VERDADEIRO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5" name="Google Shape;515;p47"/>
          <p:cNvSpPr txBox="1"/>
          <p:nvPr>
            <p:ph idx="4294967295" type="subTitle"/>
          </p:nvPr>
        </p:nvSpPr>
        <p:spPr>
          <a:xfrm>
            <a:off x="715100" y="3569850"/>
            <a:ext cx="7847400" cy="18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2000"/>
              <a:t>Ex. S = A &gt; 18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e</a:t>
            </a:r>
            <a:r>
              <a:rPr lang="en" sz="2000"/>
              <a:t> B &lt; 25 </a:t>
            </a:r>
            <a:endParaRPr sz="2000"/>
          </a:p>
          <a:p>
            <a:pPr indent="-3556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Se ambas proposições forem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verdadeiras</a:t>
            </a:r>
            <a:r>
              <a:rPr lang="en" sz="2000"/>
              <a:t>, S é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verdadeiro</a:t>
            </a:r>
            <a:r>
              <a:rPr lang="en" sz="2000"/>
              <a:t>;</a:t>
            </a:r>
            <a:endParaRPr sz="2000"/>
          </a:p>
          <a:p>
            <a:pPr indent="-3556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Se uma das proposições for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falsa</a:t>
            </a:r>
            <a:r>
              <a:rPr lang="en" sz="2000"/>
              <a:t>, S é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falso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Lógicos ou Booleanos</a:t>
            </a:r>
            <a:endParaRPr sz="3500"/>
          </a:p>
        </p:txBody>
      </p:sp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7" name="Google Shape;527;p48"/>
          <p:cNvGraphicFramePr/>
          <p:nvPr/>
        </p:nvGraphicFramePr>
        <p:xfrm>
          <a:off x="8001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{627833CA-7F4A-40B6-AE37-F27D6EA797BF}</a:tableStyleId>
              </a:tblPr>
              <a:tblGrid>
                <a:gridCol w="1589900"/>
                <a:gridCol w="2010875"/>
                <a:gridCol w="410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 = A ou 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FALSO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VERDADEIRO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VERDADEIRO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VERDADEIRO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8" name="Google Shape;528;p48"/>
          <p:cNvSpPr txBox="1"/>
          <p:nvPr>
            <p:ph idx="4294967295" type="subTitle"/>
          </p:nvPr>
        </p:nvSpPr>
        <p:spPr>
          <a:xfrm>
            <a:off x="548525" y="3493650"/>
            <a:ext cx="8013900" cy="18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2000"/>
              <a:t>Ex. S = A &gt; 18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ou</a:t>
            </a:r>
            <a:r>
              <a:rPr lang="en" sz="2000"/>
              <a:t> B &lt; 25 </a:t>
            </a:r>
            <a:endParaRPr sz="2000"/>
          </a:p>
          <a:p>
            <a:pPr indent="-3556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Se ambas proposições forem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verdadeiras</a:t>
            </a:r>
            <a:r>
              <a:rPr lang="en" sz="2000"/>
              <a:t>, S é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verdadeiro</a:t>
            </a:r>
            <a:r>
              <a:rPr lang="en" sz="2000"/>
              <a:t>;</a:t>
            </a:r>
            <a:endParaRPr sz="2000"/>
          </a:p>
          <a:p>
            <a:pPr indent="-3556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Se uma das proposições for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verdadeira e a outra falsa</a:t>
            </a:r>
            <a:r>
              <a:rPr lang="en" sz="2000"/>
              <a:t>, S é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verdadeiro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2617431" y="20023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2617431" y="25961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2617431" y="14085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>
            <p:ph type="title"/>
          </p:nvPr>
        </p:nvSpPr>
        <p:spPr>
          <a:xfrm>
            <a:off x="1694469" y="1401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6" name="Google Shape;286;p31"/>
          <p:cNvSpPr txBox="1"/>
          <p:nvPr>
            <p:ph idx="2" type="subTitle"/>
          </p:nvPr>
        </p:nvSpPr>
        <p:spPr>
          <a:xfrm>
            <a:off x="2767431" y="14014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Linearização das expressões matemáticas</a:t>
            </a:r>
            <a:endParaRPr sz="1700"/>
          </a:p>
        </p:txBody>
      </p:sp>
      <p:sp>
        <p:nvSpPr>
          <p:cNvPr id="287" name="Google Shape;287;p31"/>
          <p:cNvSpPr txBox="1"/>
          <p:nvPr>
            <p:ph idx="3"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288" name="Google Shape;288;p31"/>
          <p:cNvSpPr txBox="1"/>
          <p:nvPr>
            <p:ph idx="4" type="title"/>
          </p:nvPr>
        </p:nvSpPr>
        <p:spPr>
          <a:xfrm>
            <a:off x="1694469" y="1995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9" name="Google Shape;289;p31"/>
          <p:cNvSpPr txBox="1"/>
          <p:nvPr>
            <p:ph idx="6" type="subTitle"/>
          </p:nvPr>
        </p:nvSpPr>
        <p:spPr>
          <a:xfrm>
            <a:off x="2767431" y="19952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Lógicos e Tabela Verdade</a:t>
            </a:r>
            <a:endParaRPr/>
          </a:p>
        </p:txBody>
      </p:sp>
      <p:sp>
        <p:nvSpPr>
          <p:cNvPr id="290" name="Google Shape;290;p31"/>
          <p:cNvSpPr txBox="1"/>
          <p:nvPr>
            <p:ph idx="7" type="title"/>
          </p:nvPr>
        </p:nvSpPr>
        <p:spPr>
          <a:xfrm>
            <a:off x="1694469" y="25890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1" name="Google Shape;291;p31"/>
          <p:cNvSpPr txBox="1"/>
          <p:nvPr>
            <p:ph idx="9" type="subTitle"/>
          </p:nvPr>
        </p:nvSpPr>
        <p:spPr>
          <a:xfrm>
            <a:off x="2767431" y="25890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Tautologia, contradição e contingência</a:t>
            </a:r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37" y="32410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/>
          <p:nvPr/>
        </p:nvSpPr>
        <p:spPr>
          <a:xfrm>
            <a:off x="1133613" y="3180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3800" y="18097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/>
          <p:nvPr/>
        </p:nvSpPr>
        <p:spPr>
          <a:xfrm>
            <a:off x="8196450" y="18562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7837050" y="2616912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807225" y="26798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31"/>
          <p:cNvCxnSpPr/>
          <p:nvPr/>
        </p:nvCxnSpPr>
        <p:spPr>
          <a:xfrm>
            <a:off x="2380131" y="16408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1"/>
          <p:cNvCxnSpPr/>
          <p:nvPr/>
        </p:nvCxnSpPr>
        <p:spPr>
          <a:xfrm>
            <a:off x="2380131" y="22346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1"/>
          <p:cNvCxnSpPr/>
          <p:nvPr/>
        </p:nvCxnSpPr>
        <p:spPr>
          <a:xfrm>
            <a:off x="2380131" y="28284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1" name="Google Shape;301;p31"/>
          <p:cNvSpPr/>
          <p:nvPr/>
        </p:nvSpPr>
        <p:spPr>
          <a:xfrm>
            <a:off x="2617431" y="32057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 txBox="1"/>
          <p:nvPr>
            <p:ph idx="7" type="title"/>
          </p:nvPr>
        </p:nvSpPr>
        <p:spPr>
          <a:xfrm>
            <a:off x="1694469" y="3198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3" name="Google Shape;303;p31"/>
          <p:cNvSpPr txBox="1"/>
          <p:nvPr>
            <p:ph idx="9" type="subTitle"/>
          </p:nvPr>
        </p:nvSpPr>
        <p:spPr>
          <a:xfrm>
            <a:off x="2767431" y="31986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Consequência e equivalência lógica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2380131" y="34380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Lógicos ou Booleanos</a:t>
            </a:r>
            <a:endParaRPr sz="3500"/>
          </a:p>
        </p:txBody>
      </p:sp>
      <p:pic>
        <p:nvPicPr>
          <p:cNvPr id="534" name="Google Shape;53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7" name="Google Shape;53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40" name="Google Shape;540;p49"/>
          <p:cNvGraphicFramePr/>
          <p:nvPr/>
        </p:nvGraphicFramePr>
        <p:xfrm>
          <a:off x="8001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{627833CA-7F4A-40B6-AE37-F27D6EA797BF}</a:tableStyleId>
              </a:tblPr>
              <a:tblGrid>
                <a:gridCol w="1589900"/>
                <a:gridCol w="2010875"/>
                <a:gridCol w="410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 = A xou 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FALSO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VERDADEIRO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VERDADEIRO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FALSO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1" name="Google Shape;541;p49"/>
          <p:cNvSpPr txBox="1"/>
          <p:nvPr>
            <p:ph idx="4294967295" type="subTitle"/>
          </p:nvPr>
        </p:nvSpPr>
        <p:spPr>
          <a:xfrm>
            <a:off x="534500" y="3493650"/>
            <a:ext cx="8104200" cy="18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2000"/>
              <a:t>Ex. S = A &gt; 18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xou </a:t>
            </a:r>
            <a:r>
              <a:rPr lang="en" sz="2000"/>
              <a:t>B &lt; 25 </a:t>
            </a:r>
            <a:endParaRPr sz="2000"/>
          </a:p>
          <a:p>
            <a:pPr indent="-3556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Se ambas proposições forem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verdadeiras</a:t>
            </a:r>
            <a:r>
              <a:rPr lang="en" sz="2000"/>
              <a:t>, ou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falsas </a:t>
            </a:r>
            <a:r>
              <a:rPr lang="en" sz="2000"/>
              <a:t>S é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falso</a:t>
            </a:r>
            <a:r>
              <a:rPr lang="en" sz="2000"/>
              <a:t>;</a:t>
            </a:r>
            <a:endParaRPr sz="2000"/>
          </a:p>
          <a:p>
            <a:pPr indent="-3556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Se uma das proposições for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verdadeira e a outra falsa</a:t>
            </a:r>
            <a:r>
              <a:rPr lang="en" sz="2000"/>
              <a:t>, S é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verdadeiro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Lógicos ou Booleanos</a:t>
            </a:r>
            <a:endParaRPr sz="3500"/>
          </a:p>
        </p:txBody>
      </p:sp>
      <p:pic>
        <p:nvPicPr>
          <p:cNvPr id="547" name="Google Shape;5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0" name="Google Shape;5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3" name="Google Shape;553;p50"/>
          <p:cNvGraphicFramePr/>
          <p:nvPr/>
        </p:nvGraphicFramePr>
        <p:xfrm>
          <a:off x="2247900" y="23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{627833CA-7F4A-40B6-AE37-F27D6EA797BF}</a:tableStyleId>
              </a:tblPr>
              <a:tblGrid>
                <a:gridCol w="1939675"/>
                <a:gridCol w="2453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Prioridade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Operacores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1ª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2ª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3ª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4" name="Google Shape;554;p50"/>
          <p:cNvSpPr txBox="1"/>
          <p:nvPr>
            <p:ph idx="4294967295" type="subTitle"/>
          </p:nvPr>
        </p:nvSpPr>
        <p:spPr>
          <a:xfrm>
            <a:off x="723900" y="1488375"/>
            <a:ext cx="8104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Precedência entre os operadores lógicos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Lógicos ou Booleanos</a:t>
            </a:r>
            <a:endParaRPr sz="3500"/>
          </a:p>
        </p:txBody>
      </p:sp>
      <p:pic>
        <p:nvPicPr>
          <p:cNvPr id="560" name="Google Shape;5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6" name="Google Shape;566;p51"/>
          <p:cNvGraphicFramePr/>
          <p:nvPr/>
        </p:nvGraphicFramePr>
        <p:xfrm>
          <a:off x="23241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{627833CA-7F4A-40B6-AE37-F27D6EA797BF}</a:tableStyleId>
              </a:tblPr>
              <a:tblGrid>
                <a:gridCol w="1939675"/>
                <a:gridCol w="2453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Prioridade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Operacores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1ª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Parênteses mais internos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2ª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Operadores aritméticos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3ª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Operadores relacionais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4ª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Operadores lógicos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7" name="Google Shape;567;p51"/>
          <p:cNvSpPr txBox="1"/>
          <p:nvPr>
            <p:ph idx="4294967295" type="subTitle"/>
          </p:nvPr>
        </p:nvSpPr>
        <p:spPr>
          <a:xfrm>
            <a:off x="723900" y="1488375"/>
            <a:ext cx="8104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Precedência entre todos os  operadores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2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Lógica Proposicional</a:t>
            </a:r>
            <a:endParaRPr sz="3500"/>
          </a:p>
        </p:txBody>
      </p:sp>
      <p:pic>
        <p:nvPicPr>
          <p:cNvPr id="573" name="Google Shape;57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2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2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52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2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2"/>
          <p:cNvSpPr txBox="1"/>
          <p:nvPr>
            <p:ph idx="4294967295" type="subTitle"/>
          </p:nvPr>
        </p:nvSpPr>
        <p:spPr>
          <a:xfrm>
            <a:off x="715100" y="13139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Uma definição mais adequada é: </a:t>
            </a:r>
            <a:endParaRPr sz="2500"/>
          </a:p>
          <a:p>
            <a:pPr indent="-3746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“A lógica é uma ciência do raciocínio” </a:t>
            </a:r>
            <a:endParaRPr sz="25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A lógica estuda as formas ou estruturas do pensamento.</a:t>
            </a:r>
            <a:endParaRPr sz="2500"/>
          </a:p>
          <a:p>
            <a:pPr indent="-3873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en" sz="2500"/>
              <a:t>Chama-se proposição ou sentença, a todo conjunto de palavras ou símbolos que exprimem um pensamento de sentido completo.</a:t>
            </a:r>
            <a:endParaRPr sz="2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Lógica Proposicional</a:t>
            </a:r>
            <a:endParaRPr sz="3500"/>
          </a:p>
        </p:txBody>
      </p:sp>
      <p:pic>
        <p:nvPicPr>
          <p:cNvPr id="585" name="Google Shape;5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8" name="Google Shape;58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3"/>
          <p:cNvSpPr txBox="1"/>
          <p:nvPr>
            <p:ph idx="4294967295" type="subTitle"/>
          </p:nvPr>
        </p:nvSpPr>
        <p:spPr>
          <a:xfrm>
            <a:off x="715100" y="13139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en" sz="2500"/>
              <a:t>Exemplos:</a:t>
            </a:r>
            <a:endParaRPr sz="25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a) O curso de edição de texto fica em São Paulo.</a:t>
            </a:r>
            <a:endParaRPr sz="25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b) O Brasil é um país da América do Sul.</a:t>
            </a:r>
            <a:endParaRPr sz="25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c) A Bahia é um estado do sul do Brasil.</a:t>
            </a:r>
            <a:endParaRPr sz="2500"/>
          </a:p>
          <a:p>
            <a:pPr indent="-3873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en" sz="2500"/>
              <a:t>As proposições podem assumir os valores falsos ou verdadeiros</a:t>
            </a:r>
            <a:endParaRPr sz="2500"/>
          </a:p>
          <a:p>
            <a:pPr indent="-3873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en" sz="2500"/>
              <a:t>Elas expressam a descrição de uma realidade.</a:t>
            </a:r>
            <a:endParaRPr sz="2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4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Princípios das Proposições</a:t>
            </a:r>
            <a:endParaRPr sz="3500"/>
          </a:p>
        </p:txBody>
      </p:sp>
      <p:pic>
        <p:nvPicPr>
          <p:cNvPr id="597" name="Google Shape;5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0" name="Google Shape;60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4"/>
          <p:cNvSpPr txBox="1"/>
          <p:nvPr>
            <p:ph idx="4294967295" type="subTitle"/>
          </p:nvPr>
        </p:nvSpPr>
        <p:spPr>
          <a:xfrm>
            <a:off x="715100" y="13139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Princípio da </a:t>
            </a:r>
            <a:r>
              <a:rPr b="1" lang="en" sz="2500">
                <a:latin typeface="Outfit"/>
                <a:ea typeface="Outfit"/>
                <a:cs typeface="Outfit"/>
                <a:sym typeface="Outfit"/>
              </a:rPr>
              <a:t>não-contradição</a:t>
            </a:r>
            <a:endParaRPr sz="2500"/>
          </a:p>
          <a:p>
            <a:pPr indent="-3746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Uma proposição não pode ser verdadeira e falsa simultaneamente.</a:t>
            </a:r>
            <a:endParaRPr sz="23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Princípio do </a:t>
            </a:r>
            <a:r>
              <a:rPr b="1" lang="en" sz="2500">
                <a:latin typeface="Outfit"/>
                <a:ea typeface="Outfit"/>
                <a:cs typeface="Outfit"/>
                <a:sym typeface="Outfit"/>
              </a:rPr>
              <a:t>terceiro excluído</a:t>
            </a:r>
            <a:endParaRPr b="1" sz="2500">
              <a:latin typeface="Outfit"/>
              <a:ea typeface="Outfit"/>
              <a:cs typeface="Outfit"/>
              <a:sym typeface="Outfit"/>
            </a:endParaRPr>
          </a:p>
          <a:p>
            <a:pPr indent="-3746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Uma proposição só pode ter dois valores, isto é, é verdadeira (V) ou falsa (F), não podendo ter outro valor.</a:t>
            </a:r>
            <a:endParaRPr sz="2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5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Proposições</a:t>
            </a:r>
            <a:endParaRPr sz="3500"/>
          </a:p>
        </p:txBody>
      </p:sp>
      <p:pic>
        <p:nvPicPr>
          <p:cNvPr id="609" name="Google Shape;60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2" name="Google Shape;61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5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5"/>
          <p:cNvSpPr txBox="1"/>
          <p:nvPr>
            <p:ph idx="4294967295" type="subTitle"/>
          </p:nvPr>
        </p:nvSpPr>
        <p:spPr>
          <a:xfrm>
            <a:off x="715100" y="13139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As proposições simples são igualmente designadas pelas letras minúsculas p, q, etc. </a:t>
            </a:r>
            <a:endParaRPr sz="25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Exemplos de proposições simples:</a:t>
            </a:r>
            <a:endParaRPr sz="2500"/>
          </a:p>
          <a:p>
            <a:pPr indent="-3683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400"/>
              <a:t>p: A Lua é um satélite.</a:t>
            </a:r>
            <a:endParaRPr sz="2400"/>
          </a:p>
          <a:p>
            <a:pPr indent="-3683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400"/>
              <a:t>q: Recife é a capital de Pernambuco.</a:t>
            </a:r>
            <a:endParaRPr sz="2400"/>
          </a:p>
          <a:p>
            <a:pPr indent="-3683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400"/>
              <a:t>r: Vasco da Gama descobriu o Brasil.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6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Proposições</a:t>
            </a:r>
            <a:endParaRPr sz="3500"/>
          </a:p>
        </p:txBody>
      </p:sp>
      <p:pic>
        <p:nvPicPr>
          <p:cNvPr id="621" name="Google Shape;6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4" name="Google Shape;62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6"/>
          <p:cNvSpPr txBox="1"/>
          <p:nvPr>
            <p:ph idx="4294967295" type="subTitle"/>
          </p:nvPr>
        </p:nvSpPr>
        <p:spPr>
          <a:xfrm>
            <a:off x="715100" y="10853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As proposições são representadas por letras do alfabeto: </a:t>
            </a:r>
            <a:r>
              <a:rPr b="1" lang="en" sz="2500">
                <a:latin typeface="Outfit"/>
                <a:ea typeface="Outfit"/>
                <a:cs typeface="Outfit"/>
                <a:sym typeface="Outfit"/>
              </a:rPr>
              <a:t>a, b, c, . . . , p, q, . . .</a:t>
            </a:r>
            <a:endParaRPr b="1" sz="2500">
              <a:latin typeface="Outfit"/>
              <a:ea typeface="Outfit"/>
              <a:cs typeface="Outfit"/>
              <a:sym typeface="Outfit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Os conectivos são representados da seguinte forma:</a:t>
            </a:r>
            <a:endParaRPr sz="2500"/>
          </a:p>
          <a:p>
            <a:pPr indent="-3746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b="1" lang="en" sz="2400">
                <a:latin typeface="Outfit"/>
                <a:ea typeface="Outfit"/>
                <a:cs typeface="Outfit"/>
                <a:sym typeface="Outfit"/>
              </a:rPr>
              <a:t>∼</a:t>
            </a: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 sz="2300"/>
              <a:t>corresponde a </a:t>
            </a: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“não”</a:t>
            </a:r>
            <a:endParaRPr b="1" sz="2300">
              <a:latin typeface="Outfit"/>
              <a:ea typeface="Outfit"/>
              <a:cs typeface="Outfit"/>
              <a:sym typeface="Outfit"/>
            </a:endParaRPr>
          </a:p>
          <a:p>
            <a:pPr indent="-3746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b="1" lang="en" sz="2400">
                <a:latin typeface="Outfit"/>
                <a:ea typeface="Outfit"/>
                <a:cs typeface="Outfit"/>
                <a:sym typeface="Outfit"/>
              </a:rPr>
              <a:t>∧</a:t>
            </a:r>
            <a:r>
              <a:rPr lang="en" sz="2300"/>
              <a:t> corresponde a </a:t>
            </a: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“e”</a:t>
            </a:r>
            <a:endParaRPr b="1" sz="2300">
              <a:latin typeface="Outfit"/>
              <a:ea typeface="Outfit"/>
              <a:cs typeface="Outfit"/>
              <a:sym typeface="Outfit"/>
            </a:endParaRPr>
          </a:p>
          <a:p>
            <a:pPr indent="-3746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b="1" lang="en" sz="2400">
                <a:latin typeface="Outfit"/>
                <a:ea typeface="Outfit"/>
                <a:cs typeface="Outfit"/>
                <a:sym typeface="Outfit"/>
              </a:rPr>
              <a:t>∨</a:t>
            </a:r>
            <a:r>
              <a:rPr lang="en" sz="2300"/>
              <a:t> corresponde a </a:t>
            </a: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“ou”</a:t>
            </a:r>
            <a:endParaRPr b="1" sz="2300">
              <a:latin typeface="Outfit"/>
              <a:ea typeface="Outfit"/>
              <a:cs typeface="Outfit"/>
              <a:sym typeface="Outfit"/>
            </a:endParaRPr>
          </a:p>
          <a:p>
            <a:pPr indent="-3746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b="1" lang="en" sz="2400">
                <a:latin typeface="Outfit"/>
                <a:ea typeface="Outfit"/>
                <a:cs typeface="Outfit"/>
                <a:sym typeface="Outfit"/>
              </a:rPr>
              <a:t>⟹</a:t>
            </a:r>
            <a:r>
              <a:rPr lang="en" sz="2300"/>
              <a:t> corresponde a </a:t>
            </a: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“então”</a:t>
            </a:r>
            <a:endParaRPr b="1" sz="2300">
              <a:latin typeface="Outfit"/>
              <a:ea typeface="Outfit"/>
              <a:cs typeface="Outfit"/>
              <a:sym typeface="Outfit"/>
            </a:endParaRPr>
          </a:p>
          <a:p>
            <a:pPr indent="-3746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b="1" lang="en" sz="2400">
                <a:latin typeface="Outfit"/>
                <a:ea typeface="Outfit"/>
                <a:cs typeface="Outfit"/>
                <a:sym typeface="Outfit"/>
              </a:rPr>
              <a:t>⟺ </a:t>
            </a:r>
            <a:r>
              <a:rPr lang="en" sz="2300"/>
              <a:t>corresponde a </a:t>
            </a: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“se somente se”</a:t>
            </a:r>
            <a:endParaRPr b="1" sz="23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7"/>
          <p:cNvSpPr txBox="1"/>
          <p:nvPr>
            <p:ph type="title"/>
          </p:nvPr>
        </p:nvSpPr>
        <p:spPr>
          <a:xfrm>
            <a:off x="715100" y="4588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Proposições</a:t>
            </a:r>
            <a:endParaRPr sz="3500"/>
          </a:p>
        </p:txBody>
      </p:sp>
      <p:pic>
        <p:nvPicPr>
          <p:cNvPr id="633" name="Google Shape;6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5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6" name="Google Shape;63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5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7"/>
          <p:cNvSpPr txBox="1"/>
          <p:nvPr>
            <p:ph idx="4294967295" type="subTitle"/>
          </p:nvPr>
        </p:nvSpPr>
        <p:spPr>
          <a:xfrm>
            <a:off x="715100" y="13139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Chama-se proposição composta aquelas formada pela combinação de duas ou mais proposições simples combinadas com conectivos. </a:t>
            </a:r>
            <a:endParaRPr sz="2500"/>
          </a:p>
          <a:p>
            <a:pPr indent="-3746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Os conectivos lógicos são responsáveis pela formação de novas proposições a partir de outras proposições. </a:t>
            </a:r>
            <a:endParaRPr sz="2500"/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Proposições</a:t>
            </a:r>
            <a:endParaRPr sz="3500"/>
          </a:p>
        </p:txBody>
      </p:sp>
      <p:pic>
        <p:nvPicPr>
          <p:cNvPr id="645" name="Google Shape;64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5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8" name="Google Shape;64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8"/>
          <p:cNvSpPr txBox="1"/>
          <p:nvPr>
            <p:ph idx="4294967295" type="subTitle"/>
          </p:nvPr>
        </p:nvSpPr>
        <p:spPr>
          <a:xfrm>
            <a:off x="715100" y="11615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São conectivos usuais as seguintes palavras: e, ou, não, se ... então, se e somente se... </a:t>
            </a:r>
            <a:endParaRPr sz="2500"/>
          </a:p>
          <a:p>
            <a:pPr indent="-3746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O valor-verdade da proposição composta depende dos valores-verdade de cada proposição que o </a:t>
            </a:r>
            <a:r>
              <a:rPr lang="en" sz="2500"/>
              <a:t>compõem</a:t>
            </a:r>
            <a:r>
              <a:rPr lang="en" sz="2500"/>
              <a:t> e dos conectivos usados.</a:t>
            </a:r>
            <a:endParaRPr sz="2500"/>
          </a:p>
          <a:p>
            <a:pPr indent="-3746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As proposições compostas são habitualmente designadas pelas letras maiúsculas P, Q, etc.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2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Linearização das expressões matemáticas</a:t>
            </a:r>
            <a:endParaRPr sz="3200"/>
          </a:p>
        </p:txBody>
      </p:sp>
      <p:sp>
        <p:nvSpPr>
          <p:cNvPr id="311" name="Google Shape;311;p32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9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Proposições</a:t>
            </a:r>
            <a:endParaRPr sz="3500"/>
          </a:p>
        </p:txBody>
      </p:sp>
      <p:pic>
        <p:nvPicPr>
          <p:cNvPr id="657" name="Google Shape;65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5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0" name="Google Shape;66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5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9"/>
          <p:cNvSpPr txBox="1"/>
          <p:nvPr>
            <p:ph idx="4294967295" type="subTitle"/>
          </p:nvPr>
        </p:nvSpPr>
        <p:spPr>
          <a:xfrm>
            <a:off x="715100" y="10853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Com duas proposições ou mais, podemos formar:</a:t>
            </a:r>
            <a:endParaRPr sz="2500"/>
          </a:p>
          <a:p>
            <a:pPr indent="-3746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100"/>
              <a:t>Conjunções: a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∧</a:t>
            </a:r>
            <a:r>
              <a:rPr lang="en" sz="2100"/>
              <a:t> b (lê-se: a e b)</a:t>
            </a:r>
            <a:endParaRPr sz="2100"/>
          </a:p>
          <a:p>
            <a:pPr indent="-3746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100"/>
              <a:t>Disjunções: a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∨</a:t>
            </a:r>
            <a:r>
              <a:rPr lang="en" sz="2100"/>
              <a:t> b (lê-se: a ou b)</a:t>
            </a:r>
            <a:endParaRPr sz="2100"/>
          </a:p>
          <a:p>
            <a:pPr indent="-3746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100"/>
              <a:t>Condicionais: a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⟹</a:t>
            </a:r>
            <a:r>
              <a:rPr lang="en" sz="2100"/>
              <a:t> b (lê-se: se a então b)</a:t>
            </a:r>
            <a:endParaRPr sz="2100"/>
          </a:p>
          <a:p>
            <a:pPr indent="-3746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100"/>
              <a:t>Bicondicionais: a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⟺</a:t>
            </a:r>
            <a:r>
              <a:rPr lang="en" sz="2100"/>
              <a:t> b (lê-se: a se somente se b)</a:t>
            </a:r>
            <a:endParaRPr sz="2100"/>
          </a:p>
          <a:p>
            <a:pPr indent="-3746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Assim, são proposições compostas as seguintes:</a:t>
            </a:r>
            <a:endParaRPr sz="2300"/>
          </a:p>
          <a:p>
            <a:pPr indent="-3619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P: Carlos é careca e Pedro é estudante</a:t>
            </a:r>
            <a:endParaRPr sz="2100"/>
          </a:p>
          <a:p>
            <a:pPr indent="-3619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Q: Carlos é careca ou Pedro é estudante</a:t>
            </a:r>
            <a:endParaRPr sz="2100"/>
          </a:p>
          <a:p>
            <a:pPr indent="-3619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R: Se Carlos é careca então é infeliz</a:t>
            </a:r>
            <a:endParaRPr sz="2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0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Proposições</a:t>
            </a:r>
            <a:endParaRPr sz="3500"/>
          </a:p>
        </p:txBody>
      </p:sp>
      <p:pic>
        <p:nvPicPr>
          <p:cNvPr id="669" name="Google Shape;66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2" name="Google Shape;67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6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0"/>
          <p:cNvSpPr txBox="1"/>
          <p:nvPr>
            <p:ph idx="4294967295" type="subTitle"/>
          </p:nvPr>
        </p:nvSpPr>
        <p:spPr>
          <a:xfrm>
            <a:off x="715100" y="10853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Exemplo:</a:t>
            </a:r>
            <a:endParaRPr sz="2500"/>
          </a:p>
          <a:p>
            <a:pPr indent="-3873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en" sz="2500"/>
              <a:t>Seja a sentença:“Se Cacilda é estudiosa então ela passará em algoritmos”</a:t>
            </a:r>
            <a:endParaRPr sz="2500"/>
          </a:p>
          <a:p>
            <a:pPr indent="-3746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Sejam as proposições:</a:t>
            </a:r>
            <a:endParaRPr sz="2500"/>
          </a:p>
          <a:p>
            <a:pPr indent="-374650" lvl="2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p = “Cacilda é estudiosa”</a:t>
            </a:r>
            <a:endParaRPr sz="2500"/>
          </a:p>
          <a:p>
            <a:pPr indent="-374650" lvl="2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500"/>
              <a:t>q = “Ela passará em algoritmos”</a:t>
            </a:r>
            <a:endParaRPr sz="2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Daí, poderemos representar a sentença da seguinte forma: Se p então q ( ou p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⟹</a:t>
            </a:r>
            <a:r>
              <a:rPr lang="en" sz="2500"/>
              <a:t> q )</a:t>
            </a:r>
            <a:endParaRPr sz="2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1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Verdade</a:t>
            </a:r>
            <a:endParaRPr sz="3500"/>
          </a:p>
        </p:txBody>
      </p:sp>
      <p:pic>
        <p:nvPicPr>
          <p:cNvPr id="681" name="Google Shape;68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6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4" name="Google Shape;68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6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1"/>
          <p:cNvSpPr txBox="1"/>
          <p:nvPr>
            <p:ph idx="4294967295" type="subTitle"/>
          </p:nvPr>
        </p:nvSpPr>
        <p:spPr>
          <a:xfrm>
            <a:off x="715100" y="10091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Na lógica formal, usamos o símbolo ^ para denotar o conectivo lógico e (ou seja, a conjunção). 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As letras maiúsculas serão usadas para denotar as sentenças, chamadas de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símbolos proposicionais</a:t>
            </a:r>
            <a:r>
              <a:rPr lang="en" sz="2200"/>
              <a:t>. 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Valores-verdade são atribuídos aos símbolos proposicionais, então, se A e B são verdadeiras, A ^ B (leia-se "A e B"), o resultado deve ser considerado verdadeiro. </a:t>
            </a:r>
            <a:endParaRPr sz="2200"/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 valor lógico é a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verdade (V)</a:t>
            </a:r>
            <a:r>
              <a:rPr lang="en" sz="2000"/>
              <a:t> quando as proposições A e B são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ambas verdadeiras</a:t>
            </a:r>
            <a:r>
              <a:rPr lang="en" sz="2000"/>
              <a:t> e a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falsidade (F) nos demais casos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2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Verdade</a:t>
            </a:r>
            <a:endParaRPr sz="3500"/>
          </a:p>
        </p:txBody>
      </p:sp>
      <p:pic>
        <p:nvPicPr>
          <p:cNvPr id="693" name="Google Shape;69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62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2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6" name="Google Shape;69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62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62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2"/>
          <p:cNvSpPr txBox="1"/>
          <p:nvPr>
            <p:ph idx="4294967295" type="subTitle"/>
          </p:nvPr>
        </p:nvSpPr>
        <p:spPr>
          <a:xfrm>
            <a:off x="715100" y="10091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Representação do valor lógico de cada molécula com seu respe</a:t>
            </a:r>
            <a:r>
              <a:rPr lang="en" sz="2200"/>
              <a:t>ctivo conectivo.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</a:t>
            </a:r>
            <a:r>
              <a:rPr lang="en" sz="2800"/>
              <a:t>p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∧</a:t>
            </a:r>
            <a:r>
              <a:rPr lang="en" sz="2800"/>
              <a:t> q (e)</a:t>
            </a:r>
            <a:endParaRPr sz="28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700" name="Google Shape;700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0625" y="2022020"/>
            <a:ext cx="3808075" cy="24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3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Verdade</a:t>
            </a:r>
            <a:endParaRPr sz="3500"/>
          </a:p>
        </p:txBody>
      </p:sp>
      <p:pic>
        <p:nvPicPr>
          <p:cNvPr id="706" name="Google Shape;70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9" name="Google Shape;70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6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6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3"/>
          <p:cNvSpPr txBox="1"/>
          <p:nvPr>
            <p:ph idx="4294967295" type="subTitle"/>
          </p:nvPr>
        </p:nvSpPr>
        <p:spPr>
          <a:xfrm>
            <a:off x="715100" y="10091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Exemplo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Dadas as proposições p e q, qual o resultado da conjunção p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∧ </a:t>
            </a:r>
            <a:r>
              <a:rPr lang="en" sz="2200"/>
              <a:t>q.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p: A neve é branca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q: 2&lt;5 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A conjunção será: p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∧ </a:t>
            </a:r>
            <a:r>
              <a:rPr lang="en" sz="2200"/>
              <a:t>q: A neve é branca e 2&lt;5.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Qual o resultado?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</a:t>
            </a:r>
            <a:endParaRPr sz="28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4"/>
          <p:cNvSpPr txBox="1"/>
          <p:nvPr>
            <p:ph type="title"/>
          </p:nvPr>
        </p:nvSpPr>
        <p:spPr>
          <a:xfrm>
            <a:off x="715100" y="687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Verdade</a:t>
            </a:r>
            <a:endParaRPr sz="3500"/>
          </a:p>
        </p:txBody>
      </p:sp>
      <p:pic>
        <p:nvPicPr>
          <p:cNvPr id="718" name="Google Shape;71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6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1" name="Google Shape;7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6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6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4"/>
          <p:cNvSpPr txBox="1"/>
          <p:nvPr>
            <p:ph idx="4294967295" type="subTitle"/>
          </p:nvPr>
        </p:nvSpPr>
        <p:spPr>
          <a:xfrm>
            <a:off x="715100" y="13901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Outro conectivo é a palavra </a:t>
            </a:r>
            <a:r>
              <a:rPr b="1" lang="en" sz="2200" u="sng">
                <a:latin typeface="Outfit"/>
                <a:ea typeface="Outfit"/>
                <a:cs typeface="Outfit"/>
                <a:sym typeface="Outfit"/>
              </a:rPr>
              <a:t>ou </a:t>
            </a:r>
            <a:r>
              <a:rPr lang="en" sz="2200"/>
              <a:t>(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disjunção</a:t>
            </a:r>
            <a:r>
              <a:rPr lang="en" sz="2200"/>
              <a:t>), denotada pelo símbolo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∨</a:t>
            </a:r>
            <a:r>
              <a:rPr lang="en" sz="2200"/>
              <a:t>. 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A expressão A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∨</a:t>
            </a:r>
            <a:r>
              <a:rPr lang="en" sz="2200"/>
              <a:t> B (leia-se "A ou B") é chamada disjunção de A e B, onde o valor lógico é a verdade (V) quando ao menos umas das proposições A e/ou B são verdadeiras e a falsidade (F) quando ambas as proposições A e B são falsas.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</a:t>
            </a:r>
            <a:endParaRPr sz="28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5"/>
          <p:cNvSpPr txBox="1"/>
          <p:nvPr>
            <p:ph type="title"/>
          </p:nvPr>
        </p:nvSpPr>
        <p:spPr>
          <a:xfrm>
            <a:off x="715100" y="687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Verdade</a:t>
            </a:r>
            <a:endParaRPr sz="3500"/>
          </a:p>
        </p:txBody>
      </p:sp>
      <p:pic>
        <p:nvPicPr>
          <p:cNvPr id="730" name="Google Shape;73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6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3" name="Google Shape;73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6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5"/>
          <p:cNvSpPr txBox="1"/>
          <p:nvPr>
            <p:ph idx="4294967295" type="subTitle"/>
          </p:nvPr>
        </p:nvSpPr>
        <p:spPr>
          <a:xfrm>
            <a:off x="715100" y="13901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Representação do valor lógico de cada molécula com seu respectivo conectivo.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		      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       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   p ∨ q (ou)</a:t>
            </a:r>
            <a:endParaRPr b="1" sz="22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</a:t>
            </a:r>
            <a:endParaRPr sz="28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737" name="Google Shape;737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4425" y="2257033"/>
            <a:ext cx="3751426" cy="241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6"/>
          <p:cNvSpPr txBox="1"/>
          <p:nvPr>
            <p:ph type="title"/>
          </p:nvPr>
        </p:nvSpPr>
        <p:spPr>
          <a:xfrm>
            <a:off x="715100" y="687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Verdade</a:t>
            </a:r>
            <a:endParaRPr sz="3500"/>
          </a:p>
        </p:txBody>
      </p:sp>
      <p:pic>
        <p:nvPicPr>
          <p:cNvPr id="743" name="Google Shape;7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6" name="Google Shape;74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6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6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66"/>
          <p:cNvSpPr txBox="1"/>
          <p:nvPr>
            <p:ph idx="4294967295" type="subTitle"/>
          </p:nvPr>
        </p:nvSpPr>
        <p:spPr>
          <a:xfrm>
            <a:off x="715100" y="13901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Exemplo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Dadas as proposições p e q, qual o resultado da disjunção p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∨ </a:t>
            </a:r>
            <a:r>
              <a:rPr lang="en" sz="2200"/>
              <a:t>q.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p: O sol é vermelho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q: 3&gt;6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A disjunção será: 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p</a:t>
            </a:r>
            <a:r>
              <a:rPr lang="en" sz="2200"/>
              <a:t>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∨ </a:t>
            </a:r>
            <a:r>
              <a:rPr lang="en" sz="2200"/>
              <a:t>q: O sol é vermelho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∨ </a:t>
            </a:r>
            <a:r>
              <a:rPr lang="en" sz="2200"/>
              <a:t>3 &gt; 6</a:t>
            </a:r>
            <a:endParaRPr sz="2200"/>
          </a:p>
          <a:p>
            <a:pPr indent="-3683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Qual resultado?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		      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       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 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</a:t>
            </a:r>
            <a:endParaRPr sz="28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7"/>
          <p:cNvSpPr txBox="1"/>
          <p:nvPr>
            <p:ph type="title"/>
          </p:nvPr>
        </p:nvSpPr>
        <p:spPr>
          <a:xfrm>
            <a:off x="715100" y="687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Verdade</a:t>
            </a:r>
            <a:endParaRPr sz="3500"/>
          </a:p>
        </p:txBody>
      </p:sp>
      <p:pic>
        <p:nvPicPr>
          <p:cNvPr id="755" name="Google Shape;75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6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6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8" name="Google Shape;75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6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6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67"/>
          <p:cNvSpPr txBox="1"/>
          <p:nvPr>
            <p:ph idx="4294967295" type="subTitle"/>
          </p:nvPr>
        </p:nvSpPr>
        <p:spPr>
          <a:xfrm>
            <a:off x="715100" y="13901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Chama-se de proposição condicional ou apenas condicional (denotada pelo símbolo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⟹</a:t>
            </a:r>
            <a:r>
              <a:rPr lang="en" sz="2200"/>
              <a:t>) quando as sentenças são combinadas na forma "se sentença 1, então sentença 2". 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Se A denota a sentença 1 e B denota a sentença 2, a sentença composta deve ser denotada por A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⟹</a:t>
            </a:r>
            <a:r>
              <a:rPr lang="en" sz="2200"/>
              <a:t> B (leia-se "A implica B"). 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		      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       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 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</a:t>
            </a:r>
            <a:endParaRPr sz="28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8"/>
          <p:cNvSpPr txBox="1"/>
          <p:nvPr>
            <p:ph type="title"/>
          </p:nvPr>
        </p:nvSpPr>
        <p:spPr>
          <a:xfrm>
            <a:off x="715100" y="687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Verdade</a:t>
            </a:r>
            <a:endParaRPr sz="3500"/>
          </a:p>
        </p:txBody>
      </p:sp>
      <p:pic>
        <p:nvPicPr>
          <p:cNvPr id="767" name="Google Shape;76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6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0" name="Google Shape;77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6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8"/>
          <p:cNvSpPr txBox="1"/>
          <p:nvPr>
            <p:ph idx="4294967295" type="subTitle"/>
          </p:nvPr>
        </p:nvSpPr>
        <p:spPr>
          <a:xfrm>
            <a:off x="715100" y="13901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Na condicional A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⟹</a:t>
            </a:r>
            <a:r>
              <a:rPr lang="en" sz="2200"/>
              <a:t> B, diz-se que A é o antecedente da condicional ou condição suficiente para ‘B’. B é o consequente da condicional ou condição necessária para ‘A’. 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O símbolo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⟹</a:t>
            </a:r>
            <a:r>
              <a:rPr lang="en" sz="2200"/>
              <a:t>  é chamado de símbolo de implicação.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		      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       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 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</a:t>
            </a:r>
            <a:endParaRPr sz="28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Linearização das expressões</a:t>
            </a:r>
            <a:endParaRPr/>
          </a:p>
        </p:txBody>
      </p:sp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 txBox="1"/>
          <p:nvPr>
            <p:ph idx="4294967295" type="subTitle"/>
          </p:nvPr>
        </p:nvSpPr>
        <p:spPr>
          <a:xfrm>
            <a:off x="1250975" y="1345300"/>
            <a:ext cx="73116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As expressões matemáticas e lógicas precisam ser linearizadas para poderem ser implementadas no computador.</a:t>
            </a:r>
            <a:endParaRPr sz="2300"/>
          </a:p>
          <a:p>
            <a:pPr indent="-374650" lvl="0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Maioria das operações matemáticas são implementadas como funções.</a:t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6413" y="3567850"/>
            <a:ext cx="212407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3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4645150" y="3651325"/>
            <a:ext cx="35076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utfit Medium"/>
                <a:ea typeface="Outfit Medium"/>
                <a:cs typeface="Outfit Medium"/>
                <a:sym typeface="Outfit Medium"/>
              </a:rPr>
              <a:t>x ←((3 * y) / (5 * y + 7)) + (2 * y)</a:t>
            </a:r>
            <a:endParaRPr sz="2000"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1228325" y="4333875"/>
            <a:ext cx="39189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Outfit"/>
                <a:ea typeface="Outfit"/>
                <a:cs typeface="Outfit"/>
                <a:sym typeface="Outfit"/>
              </a:rPr>
              <a:t>Não linearizada</a:t>
            </a:r>
            <a:endParaRPr b="1" sz="2000">
              <a:solidFill>
                <a:srgbClr val="FF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4352525" y="4181475"/>
            <a:ext cx="39189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Outfit"/>
                <a:ea typeface="Outfit"/>
                <a:cs typeface="Outfit"/>
                <a:sym typeface="Outfit"/>
              </a:rPr>
              <a:t>L</a:t>
            </a:r>
            <a:r>
              <a:rPr b="1" lang="en" sz="2000">
                <a:solidFill>
                  <a:srgbClr val="FF0000"/>
                </a:solidFill>
                <a:latin typeface="Outfit"/>
                <a:ea typeface="Outfit"/>
                <a:cs typeface="Outfit"/>
                <a:sym typeface="Outfit"/>
              </a:rPr>
              <a:t>inearizada</a:t>
            </a:r>
            <a:endParaRPr b="1" sz="2000">
              <a:solidFill>
                <a:srgbClr val="FF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1974075" y="3164200"/>
            <a:ext cx="8031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Ex.</a:t>
            </a:r>
            <a:endParaRPr b="1" sz="2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9"/>
          <p:cNvSpPr txBox="1"/>
          <p:nvPr>
            <p:ph type="title"/>
          </p:nvPr>
        </p:nvSpPr>
        <p:spPr>
          <a:xfrm>
            <a:off x="715100" y="687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Verdade</a:t>
            </a:r>
            <a:endParaRPr sz="3500"/>
          </a:p>
        </p:txBody>
      </p:sp>
      <p:pic>
        <p:nvPicPr>
          <p:cNvPr id="779" name="Google Shape;77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6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2" name="Google Shape;78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6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9"/>
          <p:cNvSpPr txBox="1"/>
          <p:nvPr>
            <p:ph idx="4294967295" type="subTitle"/>
          </p:nvPr>
        </p:nvSpPr>
        <p:spPr>
          <a:xfrm>
            <a:off x="715100" y="13901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Representação do valor lógico de cada molécula com seu respectivo conectivo.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		    </a:t>
            </a:r>
            <a:r>
              <a:rPr b="1" lang="en" sz="2400">
                <a:latin typeface="Outfit"/>
                <a:ea typeface="Outfit"/>
                <a:cs typeface="Outfit"/>
                <a:sym typeface="Outfit"/>
              </a:rPr>
              <a:t>    p  ⟹ q</a:t>
            </a:r>
            <a:endParaRPr b="1" sz="24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		      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       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 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</a:t>
            </a:r>
            <a:endParaRPr sz="28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786" name="Google Shape;78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1275" y="2162150"/>
            <a:ext cx="3572374" cy="23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0"/>
          <p:cNvSpPr txBox="1"/>
          <p:nvPr>
            <p:ph type="title"/>
          </p:nvPr>
        </p:nvSpPr>
        <p:spPr>
          <a:xfrm>
            <a:off x="715100" y="687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Verdade</a:t>
            </a:r>
            <a:endParaRPr sz="3500"/>
          </a:p>
        </p:txBody>
      </p:sp>
      <p:pic>
        <p:nvPicPr>
          <p:cNvPr id="792" name="Google Shape;79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7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7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5" name="Google Shape;79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70"/>
          <p:cNvSpPr txBox="1"/>
          <p:nvPr>
            <p:ph idx="4294967295" type="subTitle"/>
          </p:nvPr>
        </p:nvSpPr>
        <p:spPr>
          <a:xfrm>
            <a:off x="715100" y="13901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Exemplo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Dadas as proposições p e q, qual o resultado da implicação p </a:t>
            </a:r>
            <a:r>
              <a:rPr b="1" lang="en" sz="2400">
                <a:latin typeface="Outfit"/>
                <a:ea typeface="Outfit"/>
                <a:cs typeface="Outfit"/>
                <a:sym typeface="Outfit"/>
              </a:rPr>
              <a:t>⟹ </a:t>
            </a:r>
            <a:r>
              <a:rPr lang="en" sz="2200"/>
              <a:t>q.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p: O mês de maio tem 31 dias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q: pi é um número real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A implicação será p </a:t>
            </a:r>
            <a:r>
              <a:rPr b="1" lang="en" sz="2400">
                <a:latin typeface="Outfit"/>
                <a:ea typeface="Outfit"/>
                <a:cs typeface="Outfit"/>
                <a:sym typeface="Outfit"/>
              </a:rPr>
              <a:t>⟹ </a:t>
            </a:r>
            <a:r>
              <a:rPr lang="en" sz="2200"/>
              <a:t>q, ou seja, se O mês de maio tem 31 dias, então pi é um número real.</a:t>
            </a:r>
            <a:endParaRPr sz="2200"/>
          </a:p>
          <a:p>
            <a:pPr indent="-3683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Qual o resultado?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		      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       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 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</a:t>
            </a:r>
            <a:endParaRPr sz="28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1"/>
          <p:cNvSpPr txBox="1"/>
          <p:nvPr>
            <p:ph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Verdade</a:t>
            </a:r>
            <a:endParaRPr sz="3500"/>
          </a:p>
        </p:txBody>
      </p:sp>
      <p:pic>
        <p:nvPicPr>
          <p:cNvPr id="804" name="Google Shape;80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7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7" name="Google Shape;80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7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7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71"/>
          <p:cNvSpPr txBox="1"/>
          <p:nvPr>
            <p:ph idx="4294967295" type="subTitle"/>
          </p:nvPr>
        </p:nvSpPr>
        <p:spPr>
          <a:xfrm>
            <a:off x="715100" y="13901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O  conectivo de equivalência (bicondicional) é denotado pelo símbolo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⟺</a:t>
            </a:r>
            <a:r>
              <a:rPr lang="en" sz="2100"/>
              <a:t>. A expressão A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⟺</a:t>
            </a:r>
            <a:r>
              <a:rPr lang="en" sz="2100"/>
              <a:t> B é normalmente lida como "A se, e somente se B". 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A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⟺</a:t>
            </a:r>
            <a:r>
              <a:rPr lang="en" sz="2100"/>
              <a:t> B é verdadeira exatamente quando A e B têm o mesmo valor-verdade, isto é, se ambos forem verdadeiros ou se ambos forem falsos. 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Na bicondicional ‘A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⟺ </a:t>
            </a:r>
            <a:r>
              <a:rPr lang="en" sz="2100"/>
              <a:t>B’, diz-se que ‘A’ é dito condição necessária e suficiente para ‘B’ e ‘B’ é a condição necessária e suficiente para ‘A’.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      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  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</a:t>
            </a:r>
            <a:endParaRPr sz="27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2"/>
          <p:cNvSpPr txBox="1"/>
          <p:nvPr>
            <p:ph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Verdade</a:t>
            </a:r>
            <a:endParaRPr sz="3500"/>
          </a:p>
        </p:txBody>
      </p:sp>
      <p:pic>
        <p:nvPicPr>
          <p:cNvPr id="816" name="Google Shape;8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72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2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9" name="Google Shape;81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72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72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72"/>
          <p:cNvSpPr txBox="1"/>
          <p:nvPr>
            <p:ph idx="4294967295" type="subTitle"/>
          </p:nvPr>
        </p:nvSpPr>
        <p:spPr>
          <a:xfrm>
            <a:off x="715100" y="13901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Representação do valor lógico de cada molécula com seu respectivo conectivo.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        </a:t>
            </a:r>
            <a:r>
              <a:rPr b="1" lang="en" sz="2400">
                <a:latin typeface="Outfit"/>
                <a:ea typeface="Outfit"/>
                <a:cs typeface="Outfit"/>
                <a:sym typeface="Outfit"/>
              </a:rPr>
              <a:t>p  </a:t>
            </a:r>
            <a:r>
              <a:rPr b="1" lang="en" sz="2400">
                <a:latin typeface="Outfit"/>
                <a:ea typeface="Outfit"/>
                <a:cs typeface="Outfit"/>
                <a:sym typeface="Outfit"/>
              </a:rPr>
              <a:t>⟺ </a:t>
            </a:r>
            <a:r>
              <a:rPr b="1" lang="en" sz="2400">
                <a:latin typeface="Outfit"/>
                <a:ea typeface="Outfit"/>
                <a:cs typeface="Outfit"/>
                <a:sym typeface="Outfit"/>
              </a:rPr>
              <a:t>q</a:t>
            </a:r>
            <a:endParaRPr b="1" sz="24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      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  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</a:t>
            </a:r>
            <a:endParaRPr sz="27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823" name="Google Shape;823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9125" y="2213749"/>
            <a:ext cx="3644525" cy="23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3"/>
          <p:cNvSpPr txBox="1"/>
          <p:nvPr>
            <p:ph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Verdade</a:t>
            </a:r>
            <a:endParaRPr sz="3500"/>
          </a:p>
        </p:txBody>
      </p:sp>
      <p:pic>
        <p:nvPicPr>
          <p:cNvPr id="829" name="Google Shape;82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7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2" name="Google Shape;83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7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3"/>
          <p:cNvSpPr txBox="1"/>
          <p:nvPr>
            <p:ph idx="4294967295" type="subTitle"/>
          </p:nvPr>
        </p:nvSpPr>
        <p:spPr>
          <a:xfrm>
            <a:off x="715100" y="13901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Exemplo</a:t>
            </a:r>
            <a:endParaRPr sz="21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2100"/>
              <a:t>Dadas as proposições p e q, qual o resultado da equivalência p </a:t>
            </a:r>
            <a:r>
              <a:rPr b="1" lang="en" sz="2400">
                <a:latin typeface="Outfit"/>
                <a:ea typeface="Outfit"/>
                <a:cs typeface="Outfit"/>
                <a:sym typeface="Outfit"/>
              </a:rPr>
              <a:t>⟺ </a:t>
            </a:r>
            <a:r>
              <a:rPr lang="en" sz="2100"/>
              <a:t>q.</a:t>
            </a:r>
            <a:endParaRPr sz="2100"/>
          </a:p>
          <a:p>
            <a:pPr indent="-3619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p: Roma fica na Europa</a:t>
            </a:r>
            <a:endParaRPr sz="2100"/>
          </a:p>
          <a:p>
            <a:pPr indent="-3619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q: O mar é verde</a:t>
            </a:r>
            <a:endParaRPr sz="21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2100"/>
              <a:t>A bicondicional será p </a:t>
            </a:r>
            <a:r>
              <a:rPr b="1" lang="en" sz="2400">
                <a:latin typeface="Outfit"/>
                <a:ea typeface="Outfit"/>
                <a:cs typeface="Outfit"/>
                <a:sym typeface="Outfit"/>
              </a:rPr>
              <a:t>⟺</a:t>
            </a:r>
            <a:r>
              <a:rPr lang="en" sz="2100"/>
              <a:t> q, ou seja, Roma fica na Europa se e somente se o mar é verde.</a:t>
            </a:r>
            <a:endParaRPr sz="2100"/>
          </a:p>
          <a:p>
            <a:pPr indent="-3619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Qual o resultado?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      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  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</a:t>
            </a:r>
            <a:endParaRPr sz="27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74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Tautologia, Contradição e Contingência</a:t>
            </a:r>
            <a:endParaRPr sz="3200"/>
          </a:p>
        </p:txBody>
      </p:sp>
      <p:sp>
        <p:nvSpPr>
          <p:cNvPr id="842" name="Google Shape;842;p74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3" name="Google Shape;843;p74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74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5"/>
          <p:cNvSpPr txBox="1"/>
          <p:nvPr>
            <p:ph type="title"/>
          </p:nvPr>
        </p:nvSpPr>
        <p:spPr>
          <a:xfrm>
            <a:off x="715100" y="4588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Tautologia</a:t>
            </a:r>
            <a:endParaRPr sz="3500"/>
          </a:p>
        </p:txBody>
      </p:sp>
      <p:pic>
        <p:nvPicPr>
          <p:cNvPr id="850" name="Google Shape;85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7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7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3" name="Google Shape;85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7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5"/>
          <p:cNvSpPr txBox="1"/>
          <p:nvPr>
            <p:ph idx="4294967295" type="subTitle"/>
          </p:nvPr>
        </p:nvSpPr>
        <p:spPr>
          <a:xfrm>
            <a:off x="715100" y="12377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Proposições compostas que possuem o seu valor sempre verdadeiro independentemente dos valores lógicos das proposições simples que as compõem.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      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  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</a:t>
            </a:r>
            <a:endParaRPr sz="27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857" name="Google Shape;85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4300" y="2589900"/>
            <a:ext cx="5564900" cy="21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6"/>
          <p:cNvSpPr txBox="1"/>
          <p:nvPr>
            <p:ph type="title"/>
          </p:nvPr>
        </p:nvSpPr>
        <p:spPr>
          <a:xfrm>
            <a:off x="715100" y="687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Contradição</a:t>
            </a:r>
            <a:endParaRPr sz="3500"/>
          </a:p>
        </p:txBody>
      </p:sp>
      <p:pic>
        <p:nvPicPr>
          <p:cNvPr id="863" name="Google Shape;86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7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7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6" name="Google Shape;86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7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7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76"/>
          <p:cNvSpPr txBox="1"/>
          <p:nvPr>
            <p:ph idx="4294967295" type="subTitle"/>
          </p:nvPr>
        </p:nvSpPr>
        <p:spPr>
          <a:xfrm>
            <a:off x="715100" y="14663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Proposições compostas que possuem o seu valor sempre</a:t>
            </a:r>
            <a:r>
              <a:rPr lang="en" sz="2100"/>
              <a:t> falso, independentemente do valor lógico das proposições simples que a compõem.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      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  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</a:t>
            </a:r>
            <a:endParaRPr sz="27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870" name="Google Shape;870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6325" y="2715600"/>
            <a:ext cx="4353395" cy="17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7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Contingência</a:t>
            </a:r>
            <a:endParaRPr sz="3500"/>
          </a:p>
        </p:txBody>
      </p:sp>
      <p:pic>
        <p:nvPicPr>
          <p:cNvPr id="876" name="Google Shape;87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7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9" name="Google Shape;87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7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77"/>
          <p:cNvSpPr txBox="1"/>
          <p:nvPr>
            <p:ph idx="4294967295" type="subTitle"/>
          </p:nvPr>
        </p:nvSpPr>
        <p:spPr>
          <a:xfrm>
            <a:off x="715100" y="11615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Não é uma tautologia e nem uma contradição, ou seja, o valor lógico da proposição composta depende dos valores lógicos das proposições simples que a compõem. 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      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  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</a:t>
            </a:r>
            <a:endParaRPr sz="27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883" name="Google Shape;883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6875" y="2535325"/>
            <a:ext cx="5485499" cy="20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Google Shape;88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78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Consequência e Equivalência Lógica</a:t>
            </a:r>
            <a:endParaRPr sz="3200"/>
          </a:p>
        </p:txBody>
      </p:sp>
      <p:sp>
        <p:nvSpPr>
          <p:cNvPr id="890" name="Google Shape;890;p78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91" name="Google Shape;891;p78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78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Linearização das expressões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 txBox="1"/>
          <p:nvPr>
            <p:ph idx="4294967295" type="subTitle"/>
          </p:nvPr>
        </p:nvSpPr>
        <p:spPr>
          <a:xfrm>
            <a:off x="848675" y="1345300"/>
            <a:ext cx="7713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Atenção!</a:t>
            </a:r>
            <a:endParaRPr sz="2300"/>
          </a:p>
          <a:p>
            <a:pPr indent="-374650" lvl="0" marL="13716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Operações que deverão ser substituídas;</a:t>
            </a:r>
            <a:endParaRPr sz="2300"/>
          </a:p>
          <a:p>
            <a:pPr indent="-374650" lvl="0" marL="13716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Ordem de execução das operações;</a:t>
            </a:r>
            <a:endParaRPr sz="2300"/>
          </a:p>
          <a:p>
            <a:pPr indent="-374650" lvl="0" marL="13716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Executada da esquerda para a direita.</a:t>
            </a:r>
            <a:endParaRPr sz="2300"/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Expressões complexas (ex. raiz quadrada, tangente, entre outras)</a:t>
            </a:r>
            <a:endParaRPr sz="2300"/>
          </a:p>
          <a:p>
            <a:pPr indent="-374650" lvl="0" marL="13716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Linguagem algorítmica utilizando funções ou operadores específicos. </a:t>
            </a:r>
            <a:endParaRPr sz="23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79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Equivalência Lógica</a:t>
            </a:r>
            <a:endParaRPr sz="3500"/>
          </a:p>
        </p:txBody>
      </p:sp>
      <p:pic>
        <p:nvPicPr>
          <p:cNvPr id="898" name="Google Shape;89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7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7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7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9"/>
          <p:cNvSpPr txBox="1"/>
          <p:nvPr>
            <p:ph idx="4294967295" type="subTitle"/>
          </p:nvPr>
        </p:nvSpPr>
        <p:spPr>
          <a:xfrm>
            <a:off x="715100" y="11615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Duas moléculas são equivalentes se elas possuem as mesmas tabelas verdade.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Exemplo: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	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p </a:t>
            </a:r>
            <a:r>
              <a:rPr b="1" lang="en" sz="2500">
                <a:latin typeface="Outfit"/>
                <a:ea typeface="Outfit"/>
                <a:cs typeface="Outfit"/>
                <a:sym typeface="Outfit"/>
              </a:rPr>
              <a:t>⟹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q   é equivalente a  </a:t>
            </a:r>
            <a:r>
              <a:rPr b="1" lang="en" sz="2500">
                <a:latin typeface="Outfit"/>
                <a:ea typeface="Outfit"/>
                <a:cs typeface="Outfit"/>
                <a:sym typeface="Outfit"/>
              </a:rPr>
              <a:t>∼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p </a:t>
            </a: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∨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 q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 </a:t>
            </a:r>
            <a:endParaRPr b="1" sz="22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      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  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</a:t>
            </a:r>
            <a:endParaRPr sz="27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0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Equivalências Lógicas Notáveis</a:t>
            </a:r>
            <a:endParaRPr sz="3500"/>
          </a:p>
        </p:txBody>
      </p:sp>
      <p:pic>
        <p:nvPicPr>
          <p:cNvPr id="910" name="Google Shape;91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8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8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3" name="Google Shape;91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8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8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6" name="Google Shape;916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0450" y="1181875"/>
            <a:ext cx="6547501" cy="348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81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Argumentos</a:t>
            </a:r>
            <a:endParaRPr sz="3500"/>
          </a:p>
        </p:txBody>
      </p:sp>
      <p:pic>
        <p:nvPicPr>
          <p:cNvPr id="922" name="Google Shape;92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8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5" name="Google Shape;925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8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8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81"/>
          <p:cNvSpPr txBox="1"/>
          <p:nvPr>
            <p:ph idx="4294967295" type="subTitle"/>
          </p:nvPr>
        </p:nvSpPr>
        <p:spPr>
          <a:xfrm>
            <a:off x="715100" y="11615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Argumento é um conjunto de proposições com uma estrutura lógica que tem como consequência outra proposição.</a:t>
            </a:r>
            <a:endParaRPr sz="2100"/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O conjunto de proposições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p1, p2, p3, . . . , pn</a:t>
            </a:r>
            <a:r>
              <a:rPr lang="en" sz="2100"/>
              <a:t> tem como consequência outra proposição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q</a:t>
            </a:r>
            <a:r>
              <a:rPr lang="en" sz="2100"/>
              <a:t>.</a:t>
            </a:r>
            <a:endParaRPr sz="2100"/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As proposições p1, p2, p3, . . . , pn são chamadas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premissas </a:t>
            </a:r>
            <a:r>
              <a:rPr lang="en" sz="2100"/>
              <a:t>do argumento, e a proposição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 q</a:t>
            </a:r>
            <a:r>
              <a:rPr lang="en" sz="2100"/>
              <a:t> é a conclusão do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argumento</a:t>
            </a:r>
            <a:r>
              <a:rPr lang="en" sz="2100"/>
              <a:t>.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      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  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</a:t>
            </a:r>
            <a:endParaRPr sz="27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82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Argumentos</a:t>
            </a:r>
            <a:endParaRPr sz="3500"/>
          </a:p>
        </p:txBody>
      </p:sp>
      <p:pic>
        <p:nvPicPr>
          <p:cNvPr id="934" name="Google Shape;93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82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82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7" name="Google Shape;93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82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82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82"/>
          <p:cNvSpPr txBox="1"/>
          <p:nvPr>
            <p:ph idx="4294967295" type="subTitle"/>
          </p:nvPr>
        </p:nvSpPr>
        <p:spPr>
          <a:xfrm>
            <a:off x="715100" y="11615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utfit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Ex.1</a:t>
            </a:r>
            <a:endParaRPr b="1" sz="2100">
              <a:latin typeface="Outfit"/>
              <a:ea typeface="Outfit"/>
              <a:cs typeface="Outfit"/>
              <a:sym typeface="Outfit"/>
            </a:endParaRPr>
          </a:p>
          <a:p>
            <a:pPr indent="-3619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Se eu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passar </a:t>
            </a:r>
            <a:r>
              <a:rPr lang="en" sz="2100"/>
              <a:t>no concurso, então irei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trabalhar</a:t>
            </a:r>
            <a:r>
              <a:rPr lang="en" sz="2100"/>
              <a:t>.</a:t>
            </a:r>
            <a:endParaRPr sz="2100"/>
          </a:p>
          <a:p>
            <a:pPr indent="-3619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Passei </a:t>
            </a:r>
            <a:r>
              <a:rPr lang="en" sz="2100"/>
              <a:t>no concurso</a:t>
            </a:r>
            <a:endParaRPr sz="2100"/>
          </a:p>
          <a:p>
            <a:pPr indent="-3619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Conclusão: Irei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trabalhar</a:t>
            </a:r>
            <a:endParaRPr b="1" sz="2100">
              <a:latin typeface="Outfit"/>
              <a:ea typeface="Outfit"/>
              <a:cs typeface="Outfit"/>
              <a:sym typeface="Outfit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utfit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Ex.2</a:t>
            </a:r>
            <a:endParaRPr b="1" sz="2100">
              <a:latin typeface="Outfit"/>
              <a:ea typeface="Outfit"/>
              <a:cs typeface="Outfit"/>
              <a:sym typeface="Outfit"/>
            </a:endParaRPr>
          </a:p>
          <a:p>
            <a:pPr indent="-3619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Todos os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brasileiro </a:t>
            </a:r>
            <a:r>
              <a:rPr lang="en" sz="2100"/>
              <a:t>são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humanos</a:t>
            </a:r>
            <a:r>
              <a:rPr lang="en" sz="2100"/>
              <a:t>.</a:t>
            </a:r>
            <a:endParaRPr sz="2100"/>
          </a:p>
          <a:p>
            <a:pPr indent="-3619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Todos os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paulistas </a:t>
            </a:r>
            <a:r>
              <a:rPr lang="en" sz="2100"/>
              <a:t>são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brasileiro</a:t>
            </a:r>
            <a:r>
              <a:rPr lang="en" sz="2100"/>
              <a:t>.</a:t>
            </a:r>
            <a:endParaRPr sz="2100"/>
          </a:p>
          <a:p>
            <a:pPr indent="-3619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Conclusão: Todos os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paulistas </a:t>
            </a:r>
            <a:r>
              <a:rPr lang="en" sz="2100"/>
              <a:t>são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humanos</a:t>
            </a:r>
            <a:endParaRPr b="1" sz="21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      </a:t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  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</a:t>
            </a:r>
            <a:endParaRPr sz="27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83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Argumentos</a:t>
            </a:r>
            <a:endParaRPr sz="3600"/>
          </a:p>
        </p:txBody>
      </p:sp>
      <p:pic>
        <p:nvPicPr>
          <p:cNvPr id="946" name="Google Shape;94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8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8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9" name="Google Shape;949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8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8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83"/>
          <p:cNvSpPr txBox="1"/>
          <p:nvPr>
            <p:ph idx="4294967295" type="subTitle"/>
          </p:nvPr>
        </p:nvSpPr>
        <p:spPr>
          <a:xfrm>
            <a:off x="715100" y="10091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utfit"/>
              <a:buChar char="❏"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Ex.3</a:t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Todos os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sais de sódio </a:t>
            </a:r>
            <a:r>
              <a:rPr lang="en" sz="2000"/>
              <a:t>são substâncias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solúveis </a:t>
            </a:r>
            <a:r>
              <a:rPr lang="en" sz="2000"/>
              <a:t>em água.</a:t>
            </a:r>
            <a:endParaRPr sz="2000"/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Todos os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sabões </a:t>
            </a:r>
            <a:r>
              <a:rPr lang="en" sz="2000"/>
              <a:t>são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sais de sódio</a:t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Conclusão: Todos os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sabões </a:t>
            </a:r>
            <a:r>
              <a:rPr lang="en" sz="2000"/>
              <a:t>são substâncias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solúveis </a:t>
            </a:r>
            <a:r>
              <a:rPr lang="en" sz="2000"/>
              <a:t>em água.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utfit"/>
              <a:buChar char="❏"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Ex.4</a:t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Se o Remo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ganhar </a:t>
            </a:r>
            <a:r>
              <a:rPr lang="en" sz="2000"/>
              <a:t>o jogo, todos os jogadores receberão o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leão</a:t>
            </a:r>
            <a:r>
              <a:rPr lang="en" sz="2000"/>
              <a:t>.</a:t>
            </a:r>
            <a:endParaRPr sz="2000"/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Se o Remo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não ganha</a:t>
            </a:r>
            <a:r>
              <a:rPr lang="en" sz="2000"/>
              <a:t>r o jogo, todos os jogadores receberão o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leão </a:t>
            </a:r>
            <a:r>
              <a:rPr lang="en" sz="2000"/>
              <a:t>.</a:t>
            </a:r>
            <a:endParaRPr sz="2000"/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Conclusão: Todos os jogadores receberão o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leão</a:t>
            </a:r>
            <a:r>
              <a:rPr lang="en" sz="2000"/>
              <a:t>.</a:t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      </a:t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        </a:t>
            </a:r>
            <a:endParaRPr sz="26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Validade de um </a:t>
            </a:r>
            <a:r>
              <a:rPr lang="en" sz="3400"/>
              <a:t>Argumento</a:t>
            </a:r>
            <a:endParaRPr sz="3600"/>
          </a:p>
        </p:txBody>
      </p:sp>
      <p:pic>
        <p:nvPicPr>
          <p:cNvPr id="958" name="Google Shape;95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8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8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1" name="Google Shape;961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8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8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84"/>
          <p:cNvSpPr txBox="1"/>
          <p:nvPr>
            <p:ph idx="4294967295" type="subTitle"/>
          </p:nvPr>
        </p:nvSpPr>
        <p:spPr>
          <a:xfrm>
            <a:off x="715100" y="10091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Uma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proposição </a:t>
            </a:r>
            <a:r>
              <a:rPr lang="en" sz="2000"/>
              <a:t>é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verdadeira </a:t>
            </a:r>
            <a:r>
              <a:rPr lang="en" sz="2000"/>
              <a:t>ou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falsa</a:t>
            </a:r>
            <a:r>
              <a:rPr lang="en" sz="2000"/>
              <a:t>. No caso de um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argumento </a:t>
            </a:r>
            <a:r>
              <a:rPr lang="en" sz="2000"/>
              <a:t>diremos que ele é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válido </a:t>
            </a:r>
            <a:r>
              <a:rPr lang="en" sz="2000"/>
              <a:t>ou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não válido</a:t>
            </a:r>
            <a:r>
              <a:rPr lang="en" sz="2000"/>
              <a:t>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 validade é uma propriedade dos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argumentos dedutivos </a:t>
            </a:r>
            <a:r>
              <a:rPr lang="en" sz="2000"/>
              <a:t>que depende da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forma </a:t>
            </a:r>
            <a:r>
              <a:rPr lang="en" sz="2000"/>
              <a:t>(estrutura)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lógica </a:t>
            </a:r>
            <a:r>
              <a:rPr lang="en" sz="2000"/>
              <a:t>das suas proposições (premissas e conclusões) e não seu conteúdo delas.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Ex.1</a:t>
            </a:r>
            <a:endParaRPr sz="2000"/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utfit"/>
              <a:buChar char="❏"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Premissas</a:t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-3556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Todos os apartamentos são pequenos. ( V )</a:t>
            </a:r>
            <a:endParaRPr sz="2000"/>
          </a:p>
          <a:p>
            <a:pPr indent="-3556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Todos os apartamentos são residências. ( V )</a:t>
            </a:r>
            <a:endParaRPr sz="2000"/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utfit"/>
              <a:buChar char="❏"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Conclusão</a:t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-3556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Algumas residências são pequenas. ( V )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      </a:t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        </a:t>
            </a:r>
            <a:endParaRPr sz="26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85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Validade de um Argumento</a:t>
            </a:r>
            <a:endParaRPr sz="3600"/>
          </a:p>
        </p:txBody>
      </p:sp>
      <p:pic>
        <p:nvPicPr>
          <p:cNvPr id="970" name="Google Shape;97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8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8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3" name="Google Shape;973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8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8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85"/>
          <p:cNvSpPr txBox="1"/>
          <p:nvPr>
            <p:ph idx="4294967295" type="subTitle"/>
          </p:nvPr>
        </p:nvSpPr>
        <p:spPr>
          <a:xfrm>
            <a:off x="715100" y="9329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Ex.2</a:t>
            </a:r>
            <a:endParaRPr sz="2000"/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utfit"/>
              <a:buChar char="❏"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Premissas:</a:t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-3556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Todos os peixes têm asas. ( F )</a:t>
            </a:r>
            <a:endParaRPr sz="2000"/>
          </a:p>
          <a:p>
            <a:pPr indent="-3556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Todos os peixes são pássaros. ( F )</a:t>
            </a:r>
            <a:endParaRPr sz="2000"/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utfit"/>
              <a:buChar char="❏"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Conclusão:</a:t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-3556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Todos os pássaros têm asas. ( V )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Ex.3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Font typeface="Outfit"/>
              <a:buChar char="❏"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Premissas:</a:t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Todos os peixes têm asas. ( F )</a:t>
            </a:r>
            <a:endParaRPr sz="2000"/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Todos os cães são peixes. ( F )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Font typeface="Outfit"/>
              <a:buChar char="❏"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Conclusão:</a:t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Nem todos os cães têm asas. ( F )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      </a:t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        </a:t>
            </a:r>
            <a:endParaRPr sz="26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6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Tipos de</a:t>
            </a:r>
            <a:r>
              <a:rPr lang="en" sz="3400"/>
              <a:t> Argumentos</a:t>
            </a:r>
            <a:endParaRPr sz="3600"/>
          </a:p>
        </p:txBody>
      </p:sp>
      <p:pic>
        <p:nvPicPr>
          <p:cNvPr id="982" name="Google Shape;98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8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8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5" name="Google Shape;985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8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8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86"/>
          <p:cNvSpPr txBox="1"/>
          <p:nvPr>
            <p:ph idx="4294967295" type="subTitle"/>
          </p:nvPr>
        </p:nvSpPr>
        <p:spPr>
          <a:xfrm>
            <a:off x="715100" y="7805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Os argumentos são divididos em dois grupos: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utfit"/>
              <a:buChar char="❏"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Dedutivos</a:t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 argumento será dedutivo quando suas premissas fornecerem uma prova conclusiva da veracidade da conclusão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 argumento é dedutivo quando a conclusão é completamente derivada das premissas.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utfit"/>
              <a:buChar char="❏"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Indutivos</a:t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 argumento será indutivo quando suas premissas não fornecerem o apoio completo para ratificar as conclusões.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      </a:t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</a:t>
            </a: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        </a:t>
            </a:r>
            <a:endParaRPr sz="26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87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Tipos de</a:t>
            </a:r>
            <a:r>
              <a:rPr lang="en" sz="3400"/>
              <a:t> Argumentos</a:t>
            </a:r>
            <a:endParaRPr sz="3600"/>
          </a:p>
        </p:txBody>
      </p:sp>
      <p:pic>
        <p:nvPicPr>
          <p:cNvPr id="994" name="Google Shape;99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8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8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7" name="Google Shape;997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8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8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87"/>
          <p:cNvSpPr txBox="1"/>
          <p:nvPr>
            <p:ph idx="4294967295" type="subTitle"/>
          </p:nvPr>
        </p:nvSpPr>
        <p:spPr>
          <a:xfrm>
            <a:off x="638900" y="856725"/>
            <a:ext cx="7847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Ex.1 - Dedutivos</a:t>
            </a:r>
            <a:endParaRPr sz="1900"/>
          </a:p>
          <a:p>
            <a:pPr indent="-3492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utfit"/>
              <a:buChar char="❏"/>
            </a:pP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Premissa:</a:t>
            </a:r>
            <a:endParaRPr b="1" sz="1900">
              <a:latin typeface="Outfit"/>
              <a:ea typeface="Outfit"/>
              <a:cs typeface="Outfit"/>
              <a:sym typeface="Outfit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Todo ser humano têm mãe.</a:t>
            </a:r>
            <a:endParaRPr sz="1700"/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Todos os homens são humanos.</a:t>
            </a:r>
            <a:endParaRPr sz="1700"/>
          </a:p>
          <a:p>
            <a:pPr indent="-3492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utfit"/>
              <a:buChar char="❏"/>
            </a:pP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Conclusão:</a:t>
            </a:r>
            <a:endParaRPr b="1" sz="1900">
              <a:latin typeface="Outfit"/>
              <a:ea typeface="Outfit"/>
              <a:cs typeface="Outfit"/>
              <a:sym typeface="Outfit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Todos os homens têm mãe.</a:t>
            </a:r>
            <a:endParaRPr sz="1700"/>
          </a:p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Ex.2 - Indutivos</a:t>
            </a:r>
            <a:endParaRPr sz="1900"/>
          </a:p>
          <a:p>
            <a:pPr indent="-3492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utfit"/>
              <a:buChar char="❏"/>
            </a:pP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Premissas:</a:t>
            </a:r>
            <a:endParaRPr b="1" sz="1900">
              <a:latin typeface="Outfit"/>
              <a:ea typeface="Outfit"/>
              <a:cs typeface="Outfit"/>
              <a:sym typeface="Outfit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O Flamengo é um bom time de futebol.</a:t>
            </a:r>
            <a:endParaRPr sz="1700"/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O Palmeiras é um bom time de futebol.</a:t>
            </a:r>
            <a:endParaRPr sz="1700"/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O Vasco é um bom time de futebol.</a:t>
            </a:r>
            <a:endParaRPr sz="1700"/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O Cruzeiro é um bom time de futebol.</a:t>
            </a:r>
            <a:endParaRPr sz="1700"/>
          </a:p>
          <a:p>
            <a:pPr indent="-3492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utfit"/>
              <a:buChar char="❏"/>
            </a:pP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Conclusão:</a:t>
            </a:r>
            <a:endParaRPr b="1" sz="1900">
              <a:latin typeface="Outfit"/>
              <a:ea typeface="Outfit"/>
              <a:cs typeface="Outfit"/>
              <a:sym typeface="Outfit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Todos os times brasileiros de futebol são bons.</a:t>
            </a:r>
            <a:endParaRPr sz="17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		      </a:t>
            </a:r>
            <a:endParaRPr sz="19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          </a:t>
            </a: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 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   </a:t>
            </a:r>
            <a:endParaRPr sz="25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88"/>
          <p:cNvSpPr txBox="1"/>
          <p:nvPr>
            <p:ph type="title"/>
          </p:nvPr>
        </p:nvSpPr>
        <p:spPr>
          <a:xfrm>
            <a:off x="715100" y="4588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Tipos de Argumentos</a:t>
            </a:r>
            <a:endParaRPr sz="3600"/>
          </a:p>
        </p:txBody>
      </p:sp>
      <p:pic>
        <p:nvPicPr>
          <p:cNvPr id="1006" name="Google Shape;100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8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8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9" name="Google Shape;100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8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8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88"/>
          <p:cNvSpPr txBox="1"/>
          <p:nvPr>
            <p:ph idx="4294967295" type="subTitle"/>
          </p:nvPr>
        </p:nvSpPr>
        <p:spPr>
          <a:xfrm>
            <a:off x="638900" y="1105675"/>
            <a:ext cx="78474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Nos argumentos </a:t>
            </a: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indutivos </a:t>
            </a:r>
            <a:r>
              <a:rPr lang="en" sz="1900"/>
              <a:t>a conclusão possui informações que ultrapassam as fornecidas nas premissas.</a:t>
            </a:r>
            <a:endParaRPr sz="1900"/>
          </a:p>
          <a:p>
            <a:pPr indent="-3492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Não se aplica, então, a definição de argumentos </a:t>
            </a: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válidos </a:t>
            </a:r>
            <a:r>
              <a:rPr lang="en" sz="1900"/>
              <a:t>ou </a:t>
            </a: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não válidos </a:t>
            </a:r>
            <a:r>
              <a:rPr lang="en" sz="1900"/>
              <a:t>para argumentos indutivos.</a:t>
            </a:r>
            <a:endParaRPr sz="1900"/>
          </a:p>
          <a:p>
            <a:pPr indent="-3492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A noção de argumentos </a:t>
            </a: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válidos </a:t>
            </a:r>
            <a:r>
              <a:rPr lang="en" sz="1900"/>
              <a:t>ou </a:t>
            </a: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não válidos </a:t>
            </a:r>
            <a:r>
              <a:rPr lang="en" sz="1900"/>
              <a:t>aplica-se apenas aos </a:t>
            </a: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argumentos dedutivos</a:t>
            </a:r>
            <a:r>
              <a:rPr lang="en" sz="1900"/>
              <a:t>;</a:t>
            </a:r>
            <a:endParaRPr sz="1900"/>
          </a:p>
          <a:p>
            <a:pPr indent="-3492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A validade depende apenas da </a:t>
            </a: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forma do argumento </a:t>
            </a:r>
            <a:r>
              <a:rPr lang="en" sz="1900"/>
              <a:t>e não dos respectivos valores verdades das premissas.</a:t>
            </a:r>
            <a:endParaRPr sz="1900"/>
          </a:p>
          <a:p>
            <a:pPr indent="-3492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Não podemos ter um argumento </a:t>
            </a: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válido </a:t>
            </a:r>
            <a:r>
              <a:rPr lang="en" sz="1900"/>
              <a:t>com </a:t>
            </a: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premissas verdadeiras </a:t>
            </a:r>
            <a:r>
              <a:rPr lang="en" sz="1900"/>
              <a:t>e </a:t>
            </a: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conclusão falsa</a:t>
            </a:r>
            <a:r>
              <a:rPr lang="en" sz="1900"/>
              <a:t>.</a:t>
            </a:r>
            <a:endParaRPr sz="1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		      </a:t>
            </a:r>
            <a:endParaRPr sz="19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          </a:t>
            </a: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 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   </a:t>
            </a:r>
            <a:endParaRPr sz="25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Linearização das expressões</a:t>
            </a:r>
            <a:endParaRPr sz="3500"/>
          </a:p>
        </p:txBody>
      </p:sp>
      <p:pic>
        <p:nvPicPr>
          <p:cNvPr id="349" name="Google Shape;3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5" name="Google Shape;355;p3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{627833CA-7F4A-40B6-AE37-F27D6EA797BF}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Operações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Exemplo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Adição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2+3, x+y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Subtração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4-2, N-M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Multiplicação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3*4, A*B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10/2. x1/x2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6" name="Google Shape;356;p35"/>
          <p:cNvSpPr txBox="1"/>
          <p:nvPr/>
        </p:nvSpPr>
        <p:spPr>
          <a:xfrm>
            <a:off x="1951025" y="3642050"/>
            <a:ext cx="5279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utfit"/>
                <a:ea typeface="Outfit"/>
                <a:cs typeface="Outfit"/>
                <a:sym typeface="Outfit"/>
              </a:rPr>
              <a:t>Operadores aritméticos  em linguagem algorítmica</a:t>
            </a:r>
            <a:endParaRPr b="1" sz="16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9"/>
          <p:cNvSpPr txBox="1"/>
          <p:nvPr>
            <p:ph type="title"/>
          </p:nvPr>
        </p:nvSpPr>
        <p:spPr>
          <a:xfrm>
            <a:off x="2303900" y="9036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03</a:t>
            </a:r>
            <a:endParaRPr/>
          </a:p>
        </p:txBody>
      </p:sp>
      <p:sp>
        <p:nvSpPr>
          <p:cNvPr id="1018" name="Google Shape;1018;p89"/>
          <p:cNvSpPr txBox="1"/>
          <p:nvPr>
            <p:ph idx="1" type="subTitle"/>
          </p:nvPr>
        </p:nvSpPr>
        <p:spPr>
          <a:xfrm>
            <a:off x="1417625" y="1999500"/>
            <a:ext cx="66876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Exercício sobre lógica proposicional</a:t>
            </a:r>
            <a:r>
              <a:rPr lang="en" sz="1800"/>
              <a:t>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Disponível no SIGAA para download.</a:t>
            </a:r>
            <a:endParaRPr sz="1800"/>
          </a:p>
        </p:txBody>
      </p:sp>
      <p:pic>
        <p:nvPicPr>
          <p:cNvPr id="1019" name="Google Shape;101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8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8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2" name="Google Shape;1022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8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8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Linearização das expressões</a:t>
            </a:r>
            <a:endParaRPr sz="3500"/>
          </a:p>
        </p:txBody>
      </p:sp>
      <p:pic>
        <p:nvPicPr>
          <p:cNvPr id="362" name="Google Shape;3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8" name="Google Shape;368;p3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{627833CA-7F4A-40B6-AE37-F27D6EA797BF}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Operações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Exemplo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Potenciação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^ ou pot(x,y) ou exp(x,y)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elevado a y, ex. </a:t>
                      </a:r>
                      <a:r>
                        <a:rPr lang="en"/>
                        <a:t>a^b ou pot(a,b) ou exp(a,b)..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Radiciação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rad(x) ou raizq(x)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raiz quadrada de x. Ex rad(9).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esto da divisão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 mod 4 resulta em 1.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Quociente da divisão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 div 5 resulta em 5.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9" name="Google Shape;369;p36"/>
          <p:cNvSpPr txBox="1"/>
          <p:nvPr/>
        </p:nvSpPr>
        <p:spPr>
          <a:xfrm>
            <a:off x="1951025" y="4099250"/>
            <a:ext cx="5279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utfit"/>
                <a:ea typeface="Outfit"/>
                <a:cs typeface="Outfit"/>
                <a:sym typeface="Outfit"/>
              </a:rPr>
              <a:t>Operadores aritméticos  em linguagem algorítmica</a:t>
            </a:r>
            <a:endParaRPr b="1" sz="16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Linearização das expressões</a:t>
            </a:r>
            <a:endParaRPr sz="3500"/>
          </a:p>
        </p:txBody>
      </p:sp>
      <p:pic>
        <p:nvPicPr>
          <p:cNvPr id="375" name="Google Shape;3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1" name="Google Shape;381;p37"/>
          <p:cNvGraphicFramePr/>
          <p:nvPr/>
        </p:nvGraphicFramePr>
        <p:xfrm>
          <a:off x="723900" y="10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{627833CA-7F4A-40B6-AE37-F27D6EA797BF}</a:tableStyleId>
              </a:tblPr>
              <a:tblGrid>
                <a:gridCol w="1686675"/>
                <a:gridCol w="1532825"/>
                <a:gridCol w="4494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Operações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Exemplo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Valor absoluto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abs(x)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Valor absoluto de 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sen(x)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Retorno o seno do ângulo x (expresso em radianos)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Cosseno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cos(x)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Retorno o cosseno do ângulo x (expresso em radianos)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Tangente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tan(x)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Retorno a tangente do ângulo x (expresso em radianos)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Logarítimo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log(x)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Retorna o logarítmo de x na base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2" name="Google Shape;382;p37"/>
          <p:cNvSpPr txBox="1"/>
          <p:nvPr/>
        </p:nvSpPr>
        <p:spPr>
          <a:xfrm>
            <a:off x="1951025" y="4099250"/>
            <a:ext cx="5279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utfit"/>
                <a:ea typeface="Outfit"/>
                <a:cs typeface="Outfit"/>
                <a:sym typeface="Outfit"/>
              </a:rPr>
              <a:t>Operadores aritméticos  em linguagem algorítmica</a:t>
            </a:r>
            <a:endParaRPr b="1" sz="16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/>
          <p:nvPr>
            <p:ph type="title"/>
          </p:nvPr>
        </p:nvSpPr>
        <p:spPr>
          <a:xfrm>
            <a:off x="715050" y="427075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Linearização das expressões</a:t>
            </a:r>
            <a:endParaRPr sz="3500"/>
          </a:p>
        </p:txBody>
      </p:sp>
      <p:pic>
        <p:nvPicPr>
          <p:cNvPr id="388" name="Google Shape;3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4" name="Google Shape;394;p38"/>
          <p:cNvGraphicFramePr/>
          <p:nvPr/>
        </p:nvGraphicFramePr>
        <p:xfrm>
          <a:off x="72390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{627833CA-7F4A-40B6-AE37-F27D6EA797BF}</a:tableStyleId>
              </a:tblPr>
              <a:tblGrid>
                <a:gridCol w="2119825"/>
                <a:gridCol w="1099675"/>
                <a:gridCol w="4494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Operações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Exemplo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Igual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b (a é igual a b?)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Diferente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&lt;&gt; b </a:t>
                      </a:r>
                      <a:r>
                        <a:rPr lang="en"/>
                        <a:t>(a é diferente de b?)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Maior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&gt; b (a é maior que b?)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Menor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&lt; b (a é menor que b?)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Maior ou igual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&gt;= b (a é maior ou igual a b?)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Menor ou igual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&lt;= b (a é menor ou igual a b?)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5" name="Google Shape;395;p38"/>
          <p:cNvSpPr txBox="1"/>
          <p:nvPr/>
        </p:nvSpPr>
        <p:spPr>
          <a:xfrm>
            <a:off x="1951025" y="4175450"/>
            <a:ext cx="5279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utfit"/>
                <a:ea typeface="Outfit"/>
                <a:cs typeface="Outfit"/>
                <a:sym typeface="Outfit"/>
              </a:rPr>
              <a:t>Operadores relacionais em linguagem algorítmica</a:t>
            </a:r>
            <a:endParaRPr b="1" sz="16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Transfer Planning by Slidesgo">
  <a:themeElements>
    <a:clrScheme name="Simple Light">
      <a:dk1>
        <a:srgbClr val="00004A"/>
      </a:dk1>
      <a:lt1>
        <a:srgbClr val="74DDF3"/>
      </a:lt1>
      <a:dk2>
        <a:srgbClr val="03B7EC"/>
      </a:dk2>
      <a:lt2>
        <a:srgbClr val="C18FFF"/>
      </a:lt2>
      <a:accent1>
        <a:srgbClr val="B563FF"/>
      </a:accent1>
      <a:accent2>
        <a:srgbClr val="622996"/>
      </a:accent2>
      <a:accent3>
        <a:srgbClr val="F8F7F5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