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Outfit Black"/>
      <p:bold r:id="rId44"/>
    </p:embeddedFont>
    <p:embeddedFont>
      <p:font typeface="Bebas Neue"/>
      <p:regular r:id="rId45"/>
    </p:embeddedFont>
    <p:embeddedFont>
      <p:font typeface="Outfit"/>
      <p:regular r:id="rId46"/>
      <p:bold r:id="rId47"/>
    </p:embeddedFont>
    <p:embeddedFont>
      <p:font typeface="Outfit Medium"/>
      <p:regular r:id="rId48"/>
      <p:bold r:id="rId49"/>
    </p:embeddedFon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  <p:ext uri="GoogleSlidesCustomDataVersion2">
      <go:slidesCustomData xmlns:go="http://customooxmlschemas.google.com/" r:id="rId51" roundtripDataSignature="AMtx7mhBZCkzXOIeJ1wB5hEH/2yXI2kC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OutfitBlack-bold.fntdata"/><Relationship Id="rId43" Type="http://schemas.openxmlformats.org/officeDocument/2006/relationships/slide" Target="slides/slide38.xml"/><Relationship Id="rId46" Type="http://schemas.openxmlformats.org/officeDocument/2006/relationships/font" Target="fonts/Outfit-regular.fntdata"/><Relationship Id="rId45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utfitMedium-regular.fntdata"/><Relationship Id="rId47" Type="http://schemas.openxmlformats.org/officeDocument/2006/relationships/font" Target="fonts/Outfit-bold.fntdata"/><Relationship Id="rId49" Type="http://schemas.openxmlformats.org/officeDocument/2006/relationships/font" Target="fonts/Outfi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0287be32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90287be3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0287be32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90287be3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90287be32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90287be32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0287be32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290287be32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0287be32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290287be32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0287be32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90287be32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0287be32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290287be32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0287be32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90287be32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0287be32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290287be32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0287be32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90287be32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0287be32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290287be32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0287be32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290287be32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90287be32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290287be32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0287be32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290287be32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90287be32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90287be32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0287be32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90287be32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0287be32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90287be3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0287be32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290287be32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0287be3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90287be3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90287be32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290287be32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90287be32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290287be32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0287be32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90287be32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0287be32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90287be32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90287be32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290287be32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90287be32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290287be32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90287be32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290287be32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90287be32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290287be32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90287be32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90287be32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0287be3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90287be3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0287be3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90287be3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0287be3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90287be3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0287be3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90287be3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90287be3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90287be3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noFill/>
          <a:ln>
            <a:noFill/>
          </a:ln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6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0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0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0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1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2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2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2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72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7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7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7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1" name="Google Shape;131;p7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7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7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7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7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54" name="Google Shape;154;p7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7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7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7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7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3"/>
          <p:cNvSpPr txBox="1"/>
          <p:nvPr>
            <p:ph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6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6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26" name="Google Shape;26;p63"/>
          <p:cNvSpPr txBox="1"/>
          <p:nvPr>
            <p:ph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6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63"/>
          <p:cNvSpPr txBox="1"/>
          <p:nvPr>
            <p:ph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6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8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8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8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8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8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8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8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8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8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8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8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8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8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8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8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8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8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8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8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8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3"/>
          <p:cNvSpPr txBox="1"/>
          <p:nvPr>
            <p:ph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09" name="Google Shape;209;p8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3"/>
          <p:cNvSpPr txBox="1"/>
          <p:nvPr>
            <p:ph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11" name="Google Shape;211;p8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84"/>
          <p:cNvSpPr txBox="1"/>
          <p:nvPr>
            <p:ph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0" name="Google Shape;220;p8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85"/>
          <p:cNvSpPr txBox="1"/>
          <p:nvPr>
            <p:ph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9" name="Google Shape;229;p8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8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8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4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4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64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" name="Google Shape;40;p64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5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5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8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55" name="Google Shape;55;p8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8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6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6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6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66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7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7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7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67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8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8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8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68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9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9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2" name="Google Shape;92;p69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b="0" i="0" sz="3300" u="none" cap="none" strike="noStrike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8" name="Google Shape;268;p1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noFill/>
          <a:ln>
            <a:noFill/>
          </a:ln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1"/>
          <p:cNvSpPr txBox="1"/>
          <p:nvPr>
            <p:ph idx="1" type="subTitle"/>
          </p:nvPr>
        </p:nvSpPr>
        <p:spPr>
          <a:xfrm>
            <a:off x="1416100" y="3196097"/>
            <a:ext cx="6345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III : Tipos de dados primitivos e operadores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b="0"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b="0"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b="0"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1"/>
          <p:cNvSpPr txBox="1"/>
          <p:nvPr>
            <p:ph idx="1" type="subTitle"/>
          </p:nvPr>
        </p:nvSpPr>
        <p:spPr>
          <a:xfrm>
            <a:off x="807000" y="4016250"/>
            <a:ext cx="7148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07000" y="4321050"/>
            <a:ext cx="7186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</a:t>
            </a:r>
            <a:r>
              <a:rPr lang="en"/>
              <a:t>º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 José Ribeiro</a:t>
            </a:r>
            <a:r>
              <a:rPr lang="en"/>
              <a:t> - jose.sousa.filho@gmail.com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"/>
          <p:cNvSpPr txBox="1"/>
          <p:nvPr>
            <p:ph type="title"/>
          </p:nvPr>
        </p:nvSpPr>
        <p:spPr>
          <a:xfrm>
            <a:off x="715050" y="354375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Identificadores</a:t>
            </a:r>
            <a:endParaRPr/>
          </a:p>
        </p:txBody>
      </p:sp>
      <p:pic>
        <p:nvPicPr>
          <p:cNvPr id="375" name="Google Shape;3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"/>
          <p:cNvSpPr txBox="1"/>
          <p:nvPr>
            <p:ph idx="4294967295" type="subTitle"/>
          </p:nvPr>
        </p:nvSpPr>
        <p:spPr>
          <a:xfrm>
            <a:off x="676075" y="1053875"/>
            <a:ext cx="7886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São os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utilizados para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referenciar variáveis, funções ou vários outros objetos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definidos pelo construtor do algoritmo.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017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constituídos por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Letras, dígitos e sublinhado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(_);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017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Não podem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começar com dígito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1" marL="9017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Não podem ser iguais a uma palavra-reservada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nem iguais a um nome de uma função declarada pelo construtor do algoritmo ou disponibilizada pelo método utilizado para construção de algoritmos.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82" name="Google Shape;382;p4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0287be329_0_83"/>
          <p:cNvSpPr txBox="1"/>
          <p:nvPr>
            <p:ph type="title"/>
          </p:nvPr>
        </p:nvSpPr>
        <p:spPr>
          <a:xfrm>
            <a:off x="715050" y="354375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Identificadores</a:t>
            </a:r>
            <a:endParaRPr/>
          </a:p>
        </p:txBody>
      </p:sp>
      <p:pic>
        <p:nvPicPr>
          <p:cNvPr id="388" name="Google Shape;388;g290287be329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90287be329_0_8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90287be329_0_8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g290287be329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90287be329_0_8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90287be329_0_8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90287be329_0_83"/>
          <p:cNvSpPr txBox="1"/>
          <p:nvPr>
            <p:ph idx="4294967295" type="subTitle"/>
          </p:nvPr>
        </p:nvSpPr>
        <p:spPr>
          <a:xfrm>
            <a:off x="676075" y="1053875"/>
            <a:ext cx="7886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de identificadores: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correto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1ANO: errado (não começou com uma letra)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ANO1: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correto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casa: errado (contém o caractere branco)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SAL/HORA: errado (contém o caractere “/”)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SAL_HORA: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correto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_DESCONTO: errado (não começou com uma letra)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95" name="Google Shape;395;g290287be329_0_8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0287be329_0_95"/>
          <p:cNvSpPr txBox="1"/>
          <p:nvPr>
            <p:ph type="title"/>
          </p:nvPr>
        </p:nvSpPr>
        <p:spPr>
          <a:xfrm>
            <a:off x="-123150" y="201975"/>
            <a:ext cx="94881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700"/>
              <a:t>Usando identificadores para manipular variáveis</a:t>
            </a:r>
            <a:endParaRPr sz="2700"/>
          </a:p>
        </p:txBody>
      </p:sp>
      <p:pic>
        <p:nvPicPr>
          <p:cNvPr id="401" name="Google Shape;401;g290287be329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290287be329_0_9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90287be329_0_9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g290287be329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90287be329_0_9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90287be329_0_9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90287be329_0_95"/>
          <p:cNvSpPr txBox="1"/>
          <p:nvPr>
            <p:ph idx="4294967295" type="subTitle"/>
          </p:nvPr>
        </p:nvSpPr>
        <p:spPr>
          <a:xfrm>
            <a:off x="676075" y="770314"/>
            <a:ext cx="78864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manipulação de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variáveis pode ser feito de três formas: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Atribuição direta ou explícita: nesta forma o programador atribui diretamente o valor que deseja armazenar na variável.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8112" lvl="1" marL="776287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  &lt;- 3;</a:t>
            </a:r>
            <a:endParaRPr b="0" i="0" sz="16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138112" lvl="1" marL="776287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  &lt;- a * PI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Atribuição indireta ou implícita: nesta forma quem faz a atribuição é o próprio usuário e não sabemos o valor que será atribuído.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8112" lvl="1" marL="776287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leia(a)</a:t>
            </a:r>
            <a:endParaRPr b="0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8112" lvl="1" marL="776287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leia(a,b)</a:t>
            </a:r>
            <a:endParaRPr b="0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Mostrar valor da variável: nesta forma o comando “escreval” é utilizado para que o computador apresente o valor da variável.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escreva(a)</a:t>
            </a:r>
            <a:endParaRPr b="0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escreval(“O valor de (a) é ”,a)</a:t>
            </a:r>
            <a:endParaRPr b="0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08" name="Google Shape;408;g290287be329_0_95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409" name="Google Shape;409;g290287be329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0719" y="4116400"/>
            <a:ext cx="1646150" cy="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425" y="1804425"/>
            <a:ext cx="5456675" cy="28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Cuidado com as palavras-reservadas</a:t>
            </a:r>
            <a:endParaRPr/>
          </a:p>
        </p:txBody>
      </p:sp>
      <p:pic>
        <p:nvPicPr>
          <p:cNvPr id="416" name="Google Shape;4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 txBox="1"/>
          <p:nvPr>
            <p:ph idx="4294967295" type="subTitle"/>
          </p:nvPr>
        </p:nvSpPr>
        <p:spPr>
          <a:xfrm>
            <a:off x="848675" y="811900"/>
            <a:ext cx="77139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São palavras predefinidas que </a:t>
            </a: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possuem significados especiais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 interpretador do algoritmo e </a:t>
            </a: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podem ser usadas como identificadores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variáveis. </a:t>
            </a:r>
            <a:endParaRPr b="0" i="0" sz="1900" u="none" cap="none" strike="noStrike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422" name="Google Shape;4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040698">
            <a:off x="7218407" y="3342194"/>
            <a:ext cx="1478738" cy="49428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"/>
          <p:cNvSpPr txBox="1"/>
          <p:nvPr/>
        </p:nvSpPr>
        <p:spPr>
          <a:xfrm>
            <a:off x="1646225" y="4540745"/>
            <a:ext cx="5279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Palavras-reservadas do VisualG</a:t>
            </a:r>
            <a:endParaRPr b="1" i="0" sz="16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90287be329_0_195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Tipos de dados</a:t>
            </a:r>
            <a:endParaRPr/>
          </a:p>
        </p:txBody>
      </p:sp>
      <p:pic>
        <p:nvPicPr>
          <p:cNvPr id="429" name="Google Shape;429;g290287be329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90287be329_0_19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90287be329_0_19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g290287be329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290287be329_0_195"/>
          <p:cNvSpPr txBox="1"/>
          <p:nvPr>
            <p:ph idx="4294967295" type="subTitle"/>
          </p:nvPr>
        </p:nvSpPr>
        <p:spPr>
          <a:xfrm>
            <a:off x="848675" y="811900"/>
            <a:ext cx="77139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dados são representados pelas informações a serem processadas por um computador. Estas informações estão caracterizadas por quatro tipos de dados: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Inteiro </a:t>
            </a:r>
            <a:endParaRPr b="0" i="0" sz="22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Real</a:t>
            </a:r>
            <a:endParaRPr b="0" i="0" sz="22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Caractere</a:t>
            </a:r>
            <a:endParaRPr b="0" i="0" sz="22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Logico </a:t>
            </a:r>
            <a:endParaRPr b="0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434" name="Google Shape;434;g290287be329_0_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040698">
            <a:off x="7072082" y="3852619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90287be329_0_209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Dado do tipo inteiro</a:t>
            </a:r>
            <a:endParaRPr/>
          </a:p>
        </p:txBody>
      </p:sp>
      <p:pic>
        <p:nvPicPr>
          <p:cNvPr id="440" name="Google Shape;440;g290287be329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90287be329_0_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290287be329_0_209"/>
          <p:cNvSpPr txBox="1"/>
          <p:nvPr>
            <p:ph idx="4294967295" type="subTitle"/>
          </p:nvPr>
        </p:nvSpPr>
        <p:spPr>
          <a:xfrm>
            <a:off x="848675" y="1116700"/>
            <a:ext cx="77139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caracterizados como tipos inteiros, os dados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numéricos positivos ou negativos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Excluindo-se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destes qualquer número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fracionário.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exemplo deste tipo de dado, tem-se os valores como: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35, 0, -56, 1024 entre outros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0287be329_0_229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Dado do tipo real</a:t>
            </a:r>
            <a:endParaRPr/>
          </a:p>
        </p:txBody>
      </p:sp>
      <p:pic>
        <p:nvPicPr>
          <p:cNvPr id="448" name="Google Shape;448;g290287be329_0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90287be329_0_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90287be329_0_229"/>
          <p:cNvSpPr txBox="1"/>
          <p:nvPr>
            <p:ph idx="4294967295" type="subTitle"/>
          </p:nvPr>
        </p:nvSpPr>
        <p:spPr>
          <a:xfrm>
            <a:off x="848675" y="1116700"/>
            <a:ext cx="77139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caracterizados como tipos reais, os dados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numéricos positivos e negativos e números fracionários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exemplo deste tipo de dado, tem-se os valores: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35.7, 0.0, -56.1, 1.2, -45.987 entre outros. 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0287be329_0_236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Dado do tipo caractere</a:t>
            </a:r>
            <a:endParaRPr/>
          </a:p>
        </p:txBody>
      </p:sp>
      <p:pic>
        <p:nvPicPr>
          <p:cNvPr id="456" name="Google Shape;456;g290287be329_0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290287be329_0_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290287be329_0_236"/>
          <p:cNvSpPr txBox="1"/>
          <p:nvPr>
            <p:ph idx="4294967295" type="subTitle"/>
          </p:nvPr>
        </p:nvSpPr>
        <p:spPr>
          <a:xfrm>
            <a:off x="848675" y="1116700"/>
            <a:ext cx="77139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caracterizados como tipos caracteres, as </a:t>
            </a: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sequências contendo letras, números e símbolos especiais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sequência de caracteres deve ser </a:t>
            </a: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indicada entre aspas duplas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(“”).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dado também é conhecido como </a:t>
            </a: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alfanumérico, string, literal ou cadeia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exemplo deste tipo de dado, tem-se os valores: </a:t>
            </a: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“Programação”, “Rua Alfa, 52 Apto 1”, “Fone 574-9988”, “04387-030”, “ ”, “7” entre outros.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90287be329_0_243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Dado do tipo logico</a:t>
            </a:r>
            <a:endParaRPr/>
          </a:p>
        </p:txBody>
      </p:sp>
      <p:pic>
        <p:nvPicPr>
          <p:cNvPr id="464" name="Google Shape;464;g290287be329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290287be329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290287be329_0_243"/>
          <p:cNvSpPr txBox="1"/>
          <p:nvPr>
            <p:ph idx="4294967295" type="subTitle"/>
          </p:nvPr>
        </p:nvSpPr>
        <p:spPr>
          <a:xfrm>
            <a:off x="848675" y="1116700"/>
            <a:ext cx="77139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caracterizados como tipos lógicos os dados com valor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verdadeiro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sendo que este tipo de dado poderá representar apenas um dos dois valores.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exemplo deste tipo de dado, tem-se os valores: </a:t>
            </a: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verdadeiro, falso, F, ou V.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290287be329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290287be329_0_124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Operadores aritméticos, relacionais e lógicos</a:t>
            </a:r>
            <a:endParaRPr sz="3200"/>
          </a:p>
        </p:txBody>
      </p:sp>
      <p:sp>
        <p:nvSpPr>
          <p:cNvPr id="473" name="Google Shape;473;g290287be329_0_124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g290287be329_0_124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90287be329_0_124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/>
          <p:nvPr/>
        </p:nvSpPr>
        <p:spPr>
          <a:xfrm>
            <a:off x="2617431" y="2002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"/>
          <p:cNvSpPr/>
          <p:nvPr/>
        </p:nvSpPr>
        <p:spPr>
          <a:xfrm>
            <a:off x="2617431" y="2596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7" name="Google Shape;287;p2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Outfit Black"/>
                <a:ea typeface="Outfit Black"/>
                <a:cs typeface="Outfit Black"/>
                <a:sym typeface="Outfit Black"/>
              </a:rPr>
              <a:t>Variáveis e constantes</a:t>
            </a:r>
            <a:endParaRPr sz="1700"/>
          </a:p>
        </p:txBody>
      </p:sp>
      <p:sp>
        <p:nvSpPr>
          <p:cNvPr id="288" name="Google Shape;288;p2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9" name="Google Shape;289;p2"/>
          <p:cNvSpPr txBox="1"/>
          <p:nvPr>
            <p:ph idx="4" type="title"/>
          </p:nvPr>
        </p:nvSpPr>
        <p:spPr>
          <a:xfrm>
            <a:off x="1694469" y="1995275"/>
            <a:ext cx="685800" cy="478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" name="Google Shape;290;p2"/>
          <p:cNvSpPr txBox="1"/>
          <p:nvPr>
            <p:ph idx="6" type="subTitle"/>
          </p:nvPr>
        </p:nvSpPr>
        <p:spPr>
          <a:xfrm>
            <a:off x="2767431" y="2596975"/>
            <a:ext cx="4532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Instruções de entrada e saída</a:t>
            </a:r>
            <a:endParaRPr/>
          </a:p>
        </p:txBody>
      </p:sp>
      <p:sp>
        <p:nvSpPr>
          <p:cNvPr id="291" name="Google Shape;291;p2"/>
          <p:cNvSpPr txBox="1"/>
          <p:nvPr>
            <p:ph idx="7" type="title"/>
          </p:nvPr>
        </p:nvSpPr>
        <p:spPr>
          <a:xfrm>
            <a:off x="1694469" y="2589075"/>
            <a:ext cx="685800" cy="478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92" name="Google Shape;2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9" name="Google Shape;299;p2"/>
          <p:cNvCxnSpPr/>
          <p:nvPr/>
        </p:nvCxnSpPr>
        <p:spPr>
          <a:xfrm>
            <a:off x="2380131" y="2234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0" name="Google Shape;300;p2"/>
          <p:cNvCxnSpPr/>
          <p:nvPr/>
        </p:nvCxnSpPr>
        <p:spPr>
          <a:xfrm>
            <a:off x="2380131" y="2828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1" name="Google Shape;301;p2"/>
          <p:cNvSpPr/>
          <p:nvPr/>
        </p:nvSpPr>
        <p:spPr>
          <a:xfrm>
            <a:off x="2617431" y="3205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"/>
          <p:cNvSpPr txBox="1"/>
          <p:nvPr>
            <p:ph idx="7" type="title"/>
          </p:nvPr>
        </p:nvSpPr>
        <p:spPr>
          <a:xfrm>
            <a:off x="1694469" y="3198675"/>
            <a:ext cx="685800" cy="4788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" name="Google Shape;303;p2"/>
          <p:cNvSpPr txBox="1"/>
          <p:nvPr>
            <p:ph idx="9" type="subTitle"/>
          </p:nvPr>
        </p:nvSpPr>
        <p:spPr>
          <a:xfrm>
            <a:off x="2762288" y="1995275"/>
            <a:ext cx="5289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Operadores: aritméticos relacionais e lógicos</a:t>
            </a:r>
            <a:endParaRPr sz="1600"/>
          </a:p>
        </p:txBody>
      </p:sp>
      <p:cxnSp>
        <p:nvCxnSpPr>
          <p:cNvPr id="304" name="Google Shape;304;p2"/>
          <p:cNvCxnSpPr/>
          <p:nvPr/>
        </p:nvCxnSpPr>
        <p:spPr>
          <a:xfrm>
            <a:off x="2380131" y="3438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5" name="Google Shape;305;p2"/>
          <p:cNvSpPr txBox="1"/>
          <p:nvPr>
            <p:ph idx="9" type="subTitle"/>
          </p:nvPr>
        </p:nvSpPr>
        <p:spPr>
          <a:xfrm>
            <a:off x="2767425" y="3179350"/>
            <a:ext cx="4779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Pseudo-código como representação do algoritmo 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90287be329_0_309"/>
          <p:cNvSpPr txBox="1"/>
          <p:nvPr>
            <p:ph type="title"/>
          </p:nvPr>
        </p:nvSpPr>
        <p:spPr>
          <a:xfrm>
            <a:off x="-155542" y="119895"/>
            <a:ext cx="94557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/>
              <a:t>Operadores aritméticos</a:t>
            </a:r>
            <a:endParaRPr sz="3100"/>
          </a:p>
        </p:txBody>
      </p:sp>
      <p:sp>
        <p:nvSpPr>
          <p:cNvPr id="481" name="Google Shape;481;g290287be329_0_309"/>
          <p:cNvSpPr txBox="1"/>
          <p:nvPr/>
        </p:nvSpPr>
        <p:spPr>
          <a:xfrm>
            <a:off x="471175" y="1015400"/>
            <a:ext cx="821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operações aritméticas tradicionais são a soma, subtração, multiplicação e divisão, porém existem mais operadores.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Tela 2017-05-08 às 21.03.58.png" id="482" name="Google Shape;482;g290287be329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600" y="1856049"/>
            <a:ext cx="4246200" cy="2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0287be329_0_316"/>
          <p:cNvSpPr txBox="1"/>
          <p:nvPr>
            <p:ph type="title"/>
          </p:nvPr>
        </p:nvSpPr>
        <p:spPr>
          <a:xfrm>
            <a:off x="-155542" y="119895"/>
            <a:ext cx="94557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/>
              <a:t>Operadores aritméticos</a:t>
            </a:r>
            <a:endParaRPr sz="3100"/>
          </a:p>
        </p:txBody>
      </p:sp>
      <p:sp>
        <p:nvSpPr>
          <p:cNvPr id="488" name="Google Shape;488;g290287be329_0_316"/>
          <p:cNvSpPr txBox="1"/>
          <p:nvPr/>
        </p:nvSpPr>
        <p:spPr>
          <a:xfrm>
            <a:off x="471175" y="1015400"/>
            <a:ext cx="821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Hierarquia de execução: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Tela 2017-05-08 às 21.04.14.png" id="489" name="Google Shape;489;g290287be329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627" y="1654553"/>
            <a:ext cx="4555925" cy="28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90287be329_0_325"/>
          <p:cNvSpPr txBox="1"/>
          <p:nvPr>
            <p:ph type="title"/>
          </p:nvPr>
        </p:nvSpPr>
        <p:spPr>
          <a:xfrm>
            <a:off x="-155542" y="119895"/>
            <a:ext cx="94557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/>
              <a:t>Operadores relacionais</a:t>
            </a:r>
            <a:endParaRPr sz="3100"/>
          </a:p>
        </p:txBody>
      </p:sp>
      <p:pic>
        <p:nvPicPr>
          <p:cNvPr id="495" name="Google Shape;495;g290287be329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75" y="2056025"/>
            <a:ext cx="7222025" cy="24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290287be329_0_325"/>
          <p:cNvSpPr txBox="1"/>
          <p:nvPr/>
        </p:nvSpPr>
        <p:spPr>
          <a:xfrm>
            <a:off x="486875" y="1025500"/>
            <a:ext cx="814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operações relacionais são utilizadas para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comparar dois valores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nos informar se a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comparação é verdadeira ou falsa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Dessa forma, o resultado será sempre um tipo de dado lógico (V ou F, respectivamente verdadeiro ou falso).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0287be329_0_336"/>
          <p:cNvSpPr txBox="1"/>
          <p:nvPr>
            <p:ph type="title"/>
          </p:nvPr>
        </p:nvSpPr>
        <p:spPr>
          <a:xfrm>
            <a:off x="-155542" y="119895"/>
            <a:ext cx="94557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/>
              <a:t>Operadores lógicos</a:t>
            </a:r>
            <a:endParaRPr sz="3100"/>
          </a:p>
        </p:txBody>
      </p:sp>
      <p:sp>
        <p:nvSpPr>
          <p:cNvPr id="502" name="Google Shape;502;g290287be329_0_336"/>
          <p:cNvSpPr txBox="1"/>
          <p:nvPr/>
        </p:nvSpPr>
        <p:spPr>
          <a:xfrm>
            <a:off x="486875" y="1025500"/>
            <a:ext cx="814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Operações lógicas trabalham com valores lógicos e são utilizadas para </a:t>
            </a:r>
            <a:r>
              <a:rPr b="1" i="0" lang="en" sz="2000" u="none" cap="none" strike="noStrike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verificar se uma determinada condição é atendida ou não</a:t>
            </a:r>
            <a:r>
              <a:rPr b="0" i="0" lang="en" sz="2000" u="none" cap="none" strike="noStrike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g290287be329_0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525" y="2217677"/>
            <a:ext cx="6664625" cy="13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290287be329_0_34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1905000" y="683950"/>
            <a:ext cx="5454551" cy="415475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290287be329_0_344"/>
          <p:cNvSpPr txBox="1"/>
          <p:nvPr>
            <p:ph type="title"/>
          </p:nvPr>
        </p:nvSpPr>
        <p:spPr>
          <a:xfrm>
            <a:off x="-155542" y="-108705"/>
            <a:ext cx="94557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/>
              <a:t>Operadores lógicos (relembrando)</a:t>
            </a:r>
            <a:endParaRPr sz="3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g290287be329_0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290287be329_0_250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Instruções de entrada e saída</a:t>
            </a:r>
            <a:endParaRPr sz="3200"/>
          </a:p>
        </p:txBody>
      </p:sp>
      <p:sp>
        <p:nvSpPr>
          <p:cNvPr id="516" name="Google Shape;516;g290287be329_0_250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7" name="Google Shape;517;g290287be329_0_250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90287be329_0_250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90287be329_0_15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Entrada de dados</a:t>
            </a:r>
            <a:endParaRPr/>
          </a:p>
        </p:txBody>
      </p:sp>
      <p:sp>
        <p:nvSpPr>
          <p:cNvPr id="524" name="Google Shape;524;g290287be329_0_159"/>
          <p:cNvSpPr txBox="1"/>
          <p:nvPr/>
        </p:nvSpPr>
        <p:spPr>
          <a:xfrm>
            <a:off x="494725" y="1249450"/>
            <a:ext cx="8096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de entrada de dados “leia” possui a sintaxe: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leia(&lt;lista-de-variáveis&gt;)</a:t>
            </a:r>
            <a:endParaRPr b="0" i="0" sz="22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este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 valores digitados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pelo usuário, atribuindo-os às variáveis cujos nomes estão em &lt;lista-de-variáveis&gt; (é respeitada a ordem especificada nesta lista separadas por virgula).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0287be329_0_17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Entrada de dados</a:t>
            </a:r>
            <a:endParaRPr/>
          </a:p>
        </p:txBody>
      </p:sp>
      <p:sp>
        <p:nvSpPr>
          <p:cNvPr id="530" name="Google Shape;530;g290287be329_0_171"/>
          <p:cNvSpPr txBox="1"/>
          <p:nvPr/>
        </p:nvSpPr>
        <p:spPr>
          <a:xfrm>
            <a:off x="494725" y="1249450"/>
            <a:ext cx="8096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Palavra-reservada: “leia” utilizada para receber dados externos ao algoritmo e armazená-los na memória, ou melhor, em variáveis.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 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8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var </a:t>
            </a:r>
            <a:endParaRPr b="0" i="0" sz="2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a: inteiro </a:t>
            </a:r>
            <a:endParaRPr b="0" i="0" sz="18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b: real </a:t>
            </a:r>
            <a:endParaRPr b="0" i="0" sz="18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... </a:t>
            </a:r>
            <a:endParaRPr b="0" i="0" sz="18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leia(a) </a:t>
            </a:r>
            <a:endParaRPr b="0" i="0" sz="18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leia(b, a) </a:t>
            </a:r>
            <a:endParaRPr b="0" i="0" sz="18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g290287be329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">
            <a:off x="6990682" y="4174568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90287be329_0_17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</p:txBody>
      </p:sp>
      <p:sp>
        <p:nvSpPr>
          <p:cNvPr id="537" name="Google Shape;537;g290287be329_0_177"/>
          <p:cNvSpPr txBox="1"/>
          <p:nvPr/>
        </p:nvSpPr>
        <p:spPr>
          <a:xfrm>
            <a:off x="494725" y="1249450"/>
            <a:ext cx="80967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de saída de dados “escreva” possui a sintaxe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escreva(&lt;lista-de-expressões&gt;)</a:t>
            </a: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35" lvl="0" marL="342900" marR="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este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escreve no dispositivo de saída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padrão (monitor) o conteúdo de cada uma das expressões que compõem &lt;lista-de-expressões&gt;. As expressões dentro desta lista (separadas por vírgulas) são avaliadas e em seguida tem seus resultados impressos na ordem indicada.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940" lvl="0" marL="342900" marR="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g290287be329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">
            <a:off x="6990682" y="4174568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0287be329_0_183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</p:txBody>
      </p:sp>
      <p:sp>
        <p:nvSpPr>
          <p:cNvPr id="544" name="Google Shape;544;g290287be329_0_183"/>
          <p:cNvSpPr txBox="1"/>
          <p:nvPr/>
        </p:nvSpPr>
        <p:spPr>
          <a:xfrm>
            <a:off x="494725" y="1249450"/>
            <a:ext cx="8096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Palavra-reservada “escreva”  utilizada para externar (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para o monitor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dados gerados pelo algoritmo.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var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x: inteiro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y: caractere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...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escreva(y)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escreva(x,y)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escreval(“Inteiro: ”, x-2)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escreva(“Estudou e se dedicou tirou ”, 10) 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940" lvl="0" marL="342900" marR="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290287be329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">
            <a:off x="6990682" y="4174568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290287be329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90287be329_0_30"/>
          <p:cNvSpPr txBox="1"/>
          <p:nvPr>
            <p:ph idx="2" type="title"/>
          </p:nvPr>
        </p:nvSpPr>
        <p:spPr>
          <a:xfrm>
            <a:off x="1129675" y="9150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1ª Observação importante!</a:t>
            </a:r>
            <a:endParaRPr sz="3800"/>
          </a:p>
        </p:txBody>
      </p:sp>
      <p:sp>
        <p:nvSpPr>
          <p:cNvPr id="312" name="Google Shape;312;g290287be329_0_30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90287be329_0_30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90287be329_0_30"/>
          <p:cNvSpPr txBox="1"/>
          <p:nvPr>
            <p:ph type="title"/>
          </p:nvPr>
        </p:nvSpPr>
        <p:spPr>
          <a:xfrm>
            <a:off x="468700" y="784125"/>
            <a:ext cx="8298000" cy="9846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Analogia sobre algoritmo e programação:</a:t>
            </a:r>
            <a:endParaRPr sz="3000"/>
          </a:p>
        </p:txBody>
      </p:sp>
      <p:sp>
        <p:nvSpPr>
          <p:cNvPr id="315" name="Google Shape;315;g290287be329_0_30"/>
          <p:cNvSpPr txBox="1"/>
          <p:nvPr/>
        </p:nvSpPr>
        <p:spPr>
          <a:xfrm>
            <a:off x="6038800" y="2255600"/>
            <a:ext cx="227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Variável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Identificador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Palavra-reservada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Saída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90287be329_0_30"/>
          <p:cNvSpPr txBox="1"/>
          <p:nvPr/>
        </p:nvSpPr>
        <p:spPr>
          <a:xfrm>
            <a:off x="838650" y="2153850"/>
            <a:ext cx="26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“Programar é a arte de criar máquinas abstratas…” (S.A.)</a:t>
            </a:r>
            <a:endParaRPr b="0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290287be329_0_30"/>
          <p:cNvPicPr preferRelativeResize="0"/>
          <p:nvPr/>
        </p:nvPicPr>
        <p:blipFill rotWithShape="1">
          <a:blip r:embed="rId4">
            <a:alphaModFix amt="97000"/>
          </a:blip>
          <a:srcRect b="0" l="0" r="0" t="0"/>
          <a:stretch/>
        </p:blipFill>
        <p:spPr>
          <a:xfrm>
            <a:off x="1143925" y="3136950"/>
            <a:ext cx="2016055" cy="13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90287be329_0_30"/>
          <p:cNvSpPr/>
          <p:nvPr/>
        </p:nvSpPr>
        <p:spPr>
          <a:xfrm>
            <a:off x="1891750" y="2823075"/>
            <a:ext cx="323700" cy="39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19" name="Google Shape;319;g290287be329_0_30"/>
          <p:cNvSpPr/>
          <p:nvPr/>
        </p:nvSpPr>
        <p:spPr>
          <a:xfrm rot="-5400000">
            <a:off x="3504775" y="3207850"/>
            <a:ext cx="323700" cy="39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20" name="Google Shape;320;g290287be329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5375" y="2995650"/>
            <a:ext cx="1343700" cy="13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90287be329_0_30"/>
          <p:cNvSpPr/>
          <p:nvPr/>
        </p:nvSpPr>
        <p:spPr>
          <a:xfrm rot="-5400000">
            <a:off x="5706425" y="3207850"/>
            <a:ext cx="323700" cy="39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322" name="Google Shape;322;g290287be329_0_30"/>
          <p:cNvSpPr txBox="1"/>
          <p:nvPr/>
        </p:nvSpPr>
        <p:spPr>
          <a:xfrm>
            <a:off x="3496050" y="2592000"/>
            <a:ext cx="2270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g290287be329_0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958904" y="3203878"/>
            <a:ext cx="491375" cy="4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0287be329_0_189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Dica rápida! </a:t>
            </a:r>
            <a:endParaRPr/>
          </a:p>
        </p:txBody>
      </p:sp>
      <p:sp>
        <p:nvSpPr>
          <p:cNvPr id="551" name="Google Shape;551;g290287be329_0_189"/>
          <p:cNvSpPr txBox="1"/>
          <p:nvPr/>
        </p:nvSpPr>
        <p:spPr>
          <a:xfrm>
            <a:off x="494725" y="1401850"/>
            <a:ext cx="8096700" cy="4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“escreva” apresenta uma variação “escreval” que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 uma quebra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linha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após mostrar o valor de determinada expressão.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É possível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especificar o número de colunas da tela que se deseja reservar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escrever um determinado valor.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017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considerando uma variável inteira x, o comando escreva (x:5) escreve o valor da variável x em 5 colunas, alinhado-o à direita.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017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variáveis reais, pode-se também especificar o número de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casas fracionárias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serão exibidas.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7429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considerando y como uma variável real, o comando escreva(y:6:2), escreve seu valor em 6 colunas colocando 2 casas decimais.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940" lvl="0" marL="342900" marR="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g290287be32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290287be329_0_258"/>
          <p:cNvSpPr txBox="1"/>
          <p:nvPr>
            <p:ph type="title"/>
          </p:nvPr>
        </p:nvSpPr>
        <p:spPr>
          <a:xfrm>
            <a:off x="1116300" y="2345400"/>
            <a:ext cx="69114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Pseudocódigo como representação do algoritmo</a:t>
            </a:r>
            <a:endParaRPr sz="3200"/>
          </a:p>
        </p:txBody>
      </p:sp>
      <p:sp>
        <p:nvSpPr>
          <p:cNvPr id="558" name="Google Shape;558;g290287be329_0_258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9" name="Google Shape;559;g290287be329_0_258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90287be329_0_258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0287be329_0_266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Dica rápida! </a:t>
            </a:r>
            <a:endParaRPr/>
          </a:p>
        </p:txBody>
      </p:sp>
      <p:sp>
        <p:nvSpPr>
          <p:cNvPr id="566" name="Google Shape;566;g290287be329_0_266"/>
          <p:cNvSpPr txBox="1"/>
          <p:nvPr/>
        </p:nvSpPr>
        <p:spPr>
          <a:xfrm>
            <a:off x="494725" y="1401850"/>
            <a:ext cx="80967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Pseudocódigo</a:t>
            </a:r>
            <a:r>
              <a:rPr b="0" i="0" lang="en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200" u="none" cap="none" strike="noStrik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é uma forma de representar código, como algoritmos, funções e outros processos, usando uma combinação de </a:t>
            </a:r>
            <a:r>
              <a:rPr b="1" i="0" lang="en" sz="2200" u="none" cap="none" strike="noStrik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linguagem natural e elementos parecidos com linguagem de programação</a:t>
            </a:r>
            <a:r>
              <a:rPr b="0" i="0" lang="en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É chamado de “pseudo” código porque ele </a:t>
            </a:r>
            <a:r>
              <a:rPr b="1" i="0" lang="en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não é realmente executável.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4940" lvl="0" marL="342900" marR="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90287be329_0_352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Abram o VisualG </a:t>
            </a:r>
            <a:endParaRPr/>
          </a:p>
        </p:txBody>
      </p:sp>
      <p:pic>
        <p:nvPicPr>
          <p:cNvPr id="572" name="Google Shape;572;g290287be329_0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600" y="844300"/>
            <a:ext cx="6791376" cy="38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0287be329_0_282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Dica rápida! </a:t>
            </a:r>
            <a:endParaRPr/>
          </a:p>
        </p:txBody>
      </p:sp>
      <p:sp>
        <p:nvSpPr>
          <p:cNvPr id="578" name="Google Shape;578;g290287be329_0_282"/>
          <p:cNvSpPr txBox="1"/>
          <p:nvPr/>
        </p:nvSpPr>
        <p:spPr>
          <a:xfrm>
            <a:off x="494725" y="1401850"/>
            <a:ext cx="82539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Observaremos agora um pseudocódigo que recebe um valor inteiro, fornecido pelo usuário, e o retorna no monitor.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Algoritmo "exemplo 1"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Var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x: inteiro</a:t>
            </a:r>
            <a:endParaRPr b="0" i="0" sz="2000" u="none" cap="none" strike="noStrike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Inicio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leia(x)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escreva(x)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fimalgoritmo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g290287be329_0_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">
            <a:off x="6990682" y="4174568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90287be329_0_288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Dica rápida! </a:t>
            </a:r>
            <a:endParaRPr/>
          </a:p>
        </p:txBody>
      </p:sp>
      <p:sp>
        <p:nvSpPr>
          <p:cNvPr id="585" name="Google Shape;585;g290287be329_0_288"/>
          <p:cNvSpPr txBox="1"/>
          <p:nvPr/>
        </p:nvSpPr>
        <p:spPr>
          <a:xfrm>
            <a:off x="494725" y="1401850"/>
            <a:ext cx="82539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Outro exemplo é o pseudocódigo de um algoritmo que recebe um valor inteiro, acresce duas unidades a este, e exibe o resultado desta manipulação.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None/>
            </a:pP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Algoritmo "exemplo 2.0"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None/>
            </a:pP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None/>
            </a:pP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numero, resposta: inteiro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None/>
            </a:pP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Inicio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None/>
            </a:pP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escreva (“Digite um número inteiro: ”)</a:t>
            </a:r>
            <a:b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leia (numero)</a:t>
            </a:r>
            <a:b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resposta &lt;- numero+2</a:t>
            </a:r>
            <a:b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escreva(“Resultado (número + 2): ”, resposta)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None/>
            </a:pPr>
            <a:r>
              <a:rPr b="0" i="0" lang="en" sz="17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Fimalgoritmo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g290287be329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24495">
            <a:off x="7139882" y="2509819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0287be329_0_294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Dica rápida! </a:t>
            </a:r>
            <a:endParaRPr/>
          </a:p>
        </p:txBody>
      </p:sp>
      <p:sp>
        <p:nvSpPr>
          <p:cNvPr id="592" name="Google Shape;592;g290287be329_0_294"/>
          <p:cNvSpPr txBox="1"/>
          <p:nvPr/>
        </p:nvSpPr>
        <p:spPr>
          <a:xfrm>
            <a:off x="494725" y="1249450"/>
            <a:ext cx="82539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Outro exemplo é o pseudocódigo de um algoritmo que recebe um valor inteiro, acresce duas unidades a este, e exibe o resultado desta manipulação.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Algoritmo " exemplo 2.1 "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Var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n: inteiro</a:t>
            </a:r>
            <a:endParaRPr b="0" i="0" sz="1600" u="none" cap="none" strike="noStrike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Inicio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escreva (“Digite um número inteiro: ”)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leia (n)</a:t>
            </a:r>
            <a:b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n &lt;- n+2</a:t>
            </a:r>
            <a:b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escreva (“Resultado (número + 2): ”, n)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Fimalgoritmo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g290287be329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24495">
            <a:off x="7139882" y="2509819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90287be329_0_300"/>
          <p:cNvSpPr txBox="1"/>
          <p:nvPr>
            <p:ph type="title"/>
          </p:nvPr>
        </p:nvSpPr>
        <p:spPr>
          <a:xfrm>
            <a:off x="715100" y="2302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Saída de dados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Dica rápida! </a:t>
            </a:r>
            <a:endParaRPr/>
          </a:p>
        </p:txBody>
      </p:sp>
      <p:sp>
        <p:nvSpPr>
          <p:cNvPr id="599" name="Google Shape;599;g290287be329_0_300"/>
          <p:cNvSpPr txBox="1"/>
          <p:nvPr/>
        </p:nvSpPr>
        <p:spPr>
          <a:xfrm>
            <a:off x="494725" y="1249450"/>
            <a:ext cx="8253900" cy="4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Outro exemplo é o pseudocódigo de um algoritmo que recebe um valor inteiro, acresce duas unidades a este, e exibe o resultado desta manipulação.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Algoritmo " exemplo 2.2 "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Var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n: inteiro</a:t>
            </a:r>
            <a:endParaRPr b="0" i="0" sz="1800" u="none" cap="none" strike="noStrike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Inicio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escreva(“Digite um número inteiro: ”)</a:t>
            </a:r>
            <a:b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leia(n)</a:t>
            </a:r>
            <a:b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escreva(“Resultado (número + 2): ”, n+2)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Fimalgoritmo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01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7" lvl="2" marL="12588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g290287be329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24495">
            <a:off x="7139882" y="2509819"/>
            <a:ext cx="1478738" cy="49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0287be329_0_272"/>
          <p:cNvSpPr txBox="1"/>
          <p:nvPr/>
        </p:nvSpPr>
        <p:spPr>
          <a:xfrm>
            <a:off x="2303900" y="921650"/>
            <a:ext cx="4536300" cy="791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rgbClr val="00004A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B563FF"/>
                </a:solidFill>
                <a:latin typeface="Outfit Black"/>
                <a:ea typeface="Outfit Black"/>
                <a:cs typeface="Outfit Black"/>
                <a:sym typeface="Outfit Black"/>
              </a:rPr>
              <a:t>Atividade 04</a:t>
            </a:r>
            <a:endParaRPr sz="4000">
              <a:solidFill>
                <a:srgbClr val="B563FF"/>
              </a:solidFill>
              <a:latin typeface="Outfit Black"/>
              <a:ea typeface="Outfit Black"/>
              <a:cs typeface="Outfit Black"/>
              <a:sym typeface="Outfit Black"/>
            </a:endParaRPr>
          </a:p>
        </p:txBody>
      </p:sp>
      <p:sp>
        <p:nvSpPr>
          <p:cNvPr id="606" name="Google Shape;606;g290287be329_0_272"/>
          <p:cNvSpPr txBox="1"/>
          <p:nvPr/>
        </p:nvSpPr>
        <p:spPr>
          <a:xfrm>
            <a:off x="1417625" y="2017550"/>
            <a:ext cx="66876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4A"/>
              </a:buClr>
              <a:buSzPts val="1600"/>
              <a:buFont typeface="Outfit Medium"/>
              <a:buChar char="❏"/>
            </a:pPr>
            <a:r>
              <a:rPr lang="en" sz="1800">
                <a:solidFill>
                  <a:srgbClr val="00004A"/>
                </a:solidFill>
                <a:latin typeface="Outfit Medium"/>
                <a:ea typeface="Outfit Medium"/>
                <a:cs typeface="Outfit Medium"/>
                <a:sym typeface="Outfit Medium"/>
              </a:rPr>
              <a:t>Elaborar algoritmos utilizando pseudocódigo</a:t>
            </a:r>
            <a:r>
              <a:rPr lang="en" sz="1800">
                <a:solidFill>
                  <a:srgbClr val="00004A"/>
                </a:solidFill>
                <a:latin typeface="Outfit Medium"/>
                <a:ea typeface="Outfit Medium"/>
                <a:cs typeface="Outfit Medium"/>
                <a:sym typeface="Outfit Medium"/>
              </a:rPr>
              <a:t>.</a:t>
            </a:r>
            <a:endParaRPr sz="1800">
              <a:solidFill>
                <a:srgbClr val="00004A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4A"/>
              </a:buClr>
              <a:buSzPts val="1800"/>
              <a:buFont typeface="Outfit Medium"/>
              <a:buChar char="❏"/>
            </a:pPr>
            <a:r>
              <a:rPr lang="en" sz="1800">
                <a:solidFill>
                  <a:srgbClr val="00004A"/>
                </a:solidFill>
                <a:latin typeface="Outfit Medium"/>
                <a:ea typeface="Outfit Medium"/>
                <a:cs typeface="Outfit Medium"/>
                <a:sym typeface="Outfit Medium"/>
              </a:rPr>
              <a:t>Disponível no SIGAA para download.</a:t>
            </a:r>
            <a:endParaRPr sz="1800">
              <a:solidFill>
                <a:srgbClr val="00004A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0287be329_0_51"/>
          <p:cNvSpPr txBox="1"/>
          <p:nvPr/>
        </p:nvSpPr>
        <p:spPr>
          <a:xfrm>
            <a:off x="414000" y="1099375"/>
            <a:ext cx="8316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passos necessários para a construção de um algoritmo são: 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01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Ler atentamente o enunciado do problema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compreendendo-o e destacando os pontos mais importantes;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01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os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de entrada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seja, quais dados serão fornecidos;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01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os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de saída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seja, quais dados serão gerados depois do processamento;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01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o processamento, ou seja, quais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cálculos serão efetuados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quais as restrições para esses cálculos. O processamento é responsável pela obtenção dos dados de saída com base nos dados de entrada;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01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as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variáveis necessárias para armazenar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entradas e efetuar o processamento;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01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Elaborar 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01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–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Testar o algoritmo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realizando simulações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90287be329_0_51"/>
          <p:cNvSpPr txBox="1"/>
          <p:nvPr>
            <p:ph idx="2" type="title"/>
          </p:nvPr>
        </p:nvSpPr>
        <p:spPr>
          <a:xfrm>
            <a:off x="1129675" y="9150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2ª Observação importante!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"/>
          <p:cNvSpPr txBox="1"/>
          <p:nvPr>
            <p:ph idx="2" type="title"/>
          </p:nvPr>
        </p:nvSpPr>
        <p:spPr>
          <a:xfrm>
            <a:off x="1129675" y="9150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3ª Observação importante!</a:t>
            </a:r>
            <a:endParaRPr sz="3800"/>
          </a:p>
        </p:txBody>
      </p:sp>
      <p:sp>
        <p:nvSpPr>
          <p:cNvPr id="336" name="Google Shape;336;p3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"/>
          <p:cNvSpPr txBox="1"/>
          <p:nvPr>
            <p:ph type="title"/>
          </p:nvPr>
        </p:nvSpPr>
        <p:spPr>
          <a:xfrm>
            <a:off x="888575" y="707925"/>
            <a:ext cx="75459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Começaremos a utilizar Visualg</a:t>
            </a:r>
            <a:endParaRPr sz="3200"/>
          </a:p>
        </p:txBody>
      </p:sp>
      <p:pic>
        <p:nvPicPr>
          <p:cNvPr id="339" name="Google Shape;3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362" y="1705500"/>
            <a:ext cx="4356326" cy="24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"/>
          <p:cNvSpPr txBox="1"/>
          <p:nvPr/>
        </p:nvSpPr>
        <p:spPr>
          <a:xfrm>
            <a:off x="2026700" y="4281325"/>
            <a:ext cx="5284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utfit Medium"/>
                <a:ea typeface="Outfit Medium"/>
                <a:cs typeface="Outfit Medium"/>
                <a:sym typeface="Outfit Medium"/>
              </a:rPr>
              <a:t>Pseudocódigo como representação do algoritmo</a:t>
            </a:r>
            <a:endParaRPr b="0" i="0" sz="1800" u="none" cap="none" strike="noStrike">
              <a:solidFill>
                <a:srgbClr val="000000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41" name="Google Shape;3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742837">
            <a:off x="3838444" y="2796425"/>
            <a:ext cx="1646149" cy="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0287be329_0_61"/>
          <p:cNvSpPr txBox="1"/>
          <p:nvPr>
            <p:ph idx="2" type="title"/>
          </p:nvPr>
        </p:nvSpPr>
        <p:spPr>
          <a:xfrm>
            <a:off x="1129675" y="-6090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800"/>
              <a:t>4ª Observação importante!</a:t>
            </a:r>
            <a:endParaRPr sz="3800"/>
          </a:p>
        </p:txBody>
      </p:sp>
      <p:sp>
        <p:nvSpPr>
          <p:cNvPr id="347" name="Google Shape;347;g290287be329_0_61"/>
          <p:cNvSpPr txBox="1"/>
          <p:nvPr/>
        </p:nvSpPr>
        <p:spPr>
          <a:xfrm>
            <a:off x="409050" y="777300"/>
            <a:ext cx="85359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estrutura que empregaremos para a construção de nossos pseudocódigos será a seguinte: 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5E"/>
                </a:solidFill>
                <a:latin typeface="Courier"/>
                <a:ea typeface="Courier"/>
                <a:cs typeface="Courier"/>
                <a:sym typeface="Courier"/>
              </a:rPr>
              <a:t>algoritmo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6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&lt;nome&gt;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600" u="none" cap="none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//Tem como objetivo identificar o algoritmo, deve-se utilizar um nome o mais significativo possível, para facilitar a identificação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5E"/>
                </a:solidFill>
                <a:latin typeface="Courier"/>
                <a:ea typeface="Courier"/>
                <a:cs typeface="Courier"/>
                <a:sym typeface="Courier"/>
              </a:rPr>
              <a:t>var </a:t>
            </a:r>
            <a:r>
              <a:rPr b="1" i="0" lang="en" sz="1600" u="none" cap="none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// Seção de Declarações - Neste ponto são informadas quais variáveis, e seus respectivos tipos, serão utilizadas no algoritmo</a:t>
            </a:r>
            <a:endParaRPr b="1" i="0" sz="16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5E"/>
                </a:solidFill>
                <a:latin typeface="Courier"/>
                <a:ea typeface="Courier"/>
                <a:cs typeface="Courier"/>
                <a:sym typeface="Courier"/>
              </a:rPr>
              <a:t>inicio</a:t>
            </a:r>
            <a:r>
              <a:rPr b="1" i="0" lang="en" sz="1600" u="none" cap="none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 // Seção de Comandos - Aqui será escrita a sequência de comandos que deve ser executada para solucionar o problema em questão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5E"/>
                </a:solidFill>
                <a:latin typeface="Courier"/>
                <a:ea typeface="Courier"/>
                <a:cs typeface="Courier"/>
                <a:sym typeface="Courier"/>
              </a:rPr>
              <a:t>fimalgoritmo </a:t>
            </a:r>
            <a:r>
              <a:rPr b="1" i="0" lang="en" sz="1600" u="none" cap="none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//define o final do algoritmo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290287be329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94" y="4187075"/>
            <a:ext cx="1646150" cy="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g290287be329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90287be329_0_20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Variáveis e Constantes</a:t>
            </a:r>
            <a:endParaRPr sz="3200"/>
          </a:p>
        </p:txBody>
      </p:sp>
      <p:sp>
        <p:nvSpPr>
          <p:cNvPr id="355" name="Google Shape;355;g290287be329_0_20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g290287be329_0_20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90287be329_0_20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0287be329_0_1"/>
          <p:cNvSpPr txBox="1"/>
          <p:nvPr/>
        </p:nvSpPr>
        <p:spPr>
          <a:xfrm>
            <a:off x="301350" y="1169475"/>
            <a:ext cx="84393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espaço de memória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recebeu um nome (identificador) e armazena um valor que pode ser modificado durante a execução do algoritmo.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just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objetos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usados para armazenar dados temporariamente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podendo assumir qualquer valor.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de uma variável é utilizado para sua identificação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posterior uso dentro de uma programa, sendo assim, é necessário estabelecer algumas regras de utilização das mesmas.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90287be329_0_1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Variáveis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90287be329_0_77"/>
          <p:cNvSpPr txBox="1"/>
          <p:nvPr/>
        </p:nvSpPr>
        <p:spPr>
          <a:xfrm>
            <a:off x="301350" y="1169475"/>
            <a:ext cx="8439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São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fixos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tais como números.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Estes valores não devem ser alterados pelas instruções do algoritmo.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1" marL="901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Valor de PI (3,14);</a:t>
            </a:r>
            <a:endParaRPr b="0" i="0" sz="2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69900" lvl="1" marL="901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Valor da aceleração da gravidade (9,8m/s);</a:t>
            </a:r>
            <a:endParaRPr b="0" i="0" sz="2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69900" lvl="1" marL="901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Quantidade de horas de 1 dia (24 horas).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90287be329_0_77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/>
              <a:t>Constantes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