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Outfit Black"/>
      <p:bold r:id="rId39"/>
    </p:embeddedFont>
    <p:embeddedFont>
      <p:font typeface="Bebas Neue"/>
      <p:regular r:id="rId40"/>
    </p:embeddedFont>
    <p:embeddedFont>
      <p:font typeface="Outfit"/>
      <p:regular r:id="rId41"/>
      <p:bold r:id="rId42"/>
    </p:embeddedFont>
    <p:embeddedFont>
      <p:font typeface="Outfit Medium"/>
      <p:regular r:id="rId43"/>
      <p:bold r:id="rId44"/>
    </p:embeddedFont>
    <p:embeddedFont>
      <p:font typeface="Arial Black"/>
      <p:regular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33475B-B4B0-41E1-B25B-BCB5E2D139E5}">
  <a:tblStyle styleId="{9A33475B-B4B0-41E1-B25B-BCB5E2D139E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ebasNeue-regular.fntdata"/><Relationship Id="rId20" Type="http://schemas.openxmlformats.org/officeDocument/2006/relationships/slide" Target="slides/slide14.xml"/><Relationship Id="rId42" Type="http://schemas.openxmlformats.org/officeDocument/2006/relationships/font" Target="fonts/Outfit-bold.fntdata"/><Relationship Id="rId41" Type="http://schemas.openxmlformats.org/officeDocument/2006/relationships/font" Target="fonts/Outfit-regular.fntdata"/><Relationship Id="rId22" Type="http://schemas.openxmlformats.org/officeDocument/2006/relationships/slide" Target="slides/slide16.xml"/><Relationship Id="rId44" Type="http://schemas.openxmlformats.org/officeDocument/2006/relationships/font" Target="fonts/OutfitMedium-bold.fntdata"/><Relationship Id="rId21" Type="http://schemas.openxmlformats.org/officeDocument/2006/relationships/slide" Target="slides/slide15.xml"/><Relationship Id="rId43" Type="http://schemas.openxmlformats.org/officeDocument/2006/relationships/font" Target="fonts/OutfitMedium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ArialBlack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OutfitBlack-bold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4029b7db2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4029b7db2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91f82f8ab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91f82f8ab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91f82f8ab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91f82f8ab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91f82f8ab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91f82f8ab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91f82f8ab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91f82f8ab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91f82f8ab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91f82f8ab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92358a5f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92358a5f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92358a5fc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92358a5fc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92358a5fc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92358a5fc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92358a5fc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92358a5fc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92358a5fc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92358a5fc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029b7db2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4029b7db2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92358a5fc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92358a5fc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92358a5fc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92358a5fc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92358a5fc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92358a5fc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92358a5fc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92358a5fc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92358a5fc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92358a5fc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92358a5fc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92358a5fc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92358a5fc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92358a5fc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92358a5fc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92358a5fc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92358a5fc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92358a5fc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92358a5fc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92358a5fc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029b7db2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4029b7db2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92358a5fc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92358a5fc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92358a5fc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292358a5fc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86cf080793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86cf080793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40646e8cc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40646e8cc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91f82f8ab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91f82f8ab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e70932be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e70932be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91f82f8ab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91f82f8ab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91f82f8ab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91f82f8ab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91f82f8ab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91f82f8ab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0857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924950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78675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64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807000" y="1442400"/>
            <a:ext cx="7530000" cy="1565400"/>
          </a:xfrm>
          <a:prstGeom prst="rect">
            <a:avLst/>
          </a:prstGeom>
          <a:effectLst>
            <a:outerShdw rotWithShape="0" algn="bl" dir="8280000" dist="381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667275" y="3101850"/>
            <a:ext cx="37716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784137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856200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65375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34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1790400" y="1195350"/>
            <a:ext cx="5563200" cy="17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subTitle"/>
          </p:nvPr>
        </p:nvSpPr>
        <p:spPr>
          <a:xfrm>
            <a:off x="2237700" y="3079062"/>
            <a:ext cx="46686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7873175" y="13432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57100" y="207585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13050" y="1090812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2941" y="-205561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>
            <p:ph hasCustomPrompt="1" type="title"/>
          </p:nvPr>
        </p:nvSpPr>
        <p:spPr>
          <a:xfrm>
            <a:off x="1694469" y="14776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2617431" y="1956463"/>
            <a:ext cx="4832100" cy="39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2" type="subTitle"/>
          </p:nvPr>
        </p:nvSpPr>
        <p:spPr>
          <a:xfrm>
            <a:off x="2767431" y="1477675"/>
            <a:ext cx="4532100" cy="4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3"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idx="4" type="title"/>
          </p:nvPr>
        </p:nvSpPr>
        <p:spPr>
          <a:xfrm>
            <a:off x="1694469" y="24524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idx="5" type="subTitle"/>
          </p:nvPr>
        </p:nvSpPr>
        <p:spPr>
          <a:xfrm>
            <a:off x="2617431" y="2931275"/>
            <a:ext cx="4832100" cy="39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6" type="subTitle"/>
          </p:nvPr>
        </p:nvSpPr>
        <p:spPr>
          <a:xfrm>
            <a:off x="2767431" y="2452475"/>
            <a:ext cx="4532100" cy="4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7" type="title"/>
          </p:nvPr>
        </p:nvSpPr>
        <p:spPr>
          <a:xfrm>
            <a:off x="1694469" y="34272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idx="8" type="subTitle"/>
          </p:nvPr>
        </p:nvSpPr>
        <p:spPr>
          <a:xfrm>
            <a:off x="2617431" y="3906075"/>
            <a:ext cx="4832100" cy="39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9" type="subTitle"/>
          </p:nvPr>
        </p:nvSpPr>
        <p:spPr>
          <a:xfrm>
            <a:off x="2767431" y="3427275"/>
            <a:ext cx="4532100" cy="4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8549675" y="40051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7650" y="-26798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191" y="420713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/>
          <p:nvPr/>
        </p:nvSpPr>
        <p:spPr>
          <a:xfrm>
            <a:off x="802450" y="11032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 txBox="1"/>
          <p:nvPr>
            <p:ph idx="1" type="subTitle"/>
          </p:nvPr>
        </p:nvSpPr>
        <p:spPr>
          <a:xfrm>
            <a:off x="1224450" y="1328350"/>
            <a:ext cx="6695100" cy="1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" name="Google Shape;107;p14"/>
          <p:cNvSpPr txBox="1"/>
          <p:nvPr>
            <p:ph idx="2" type="subTitle"/>
          </p:nvPr>
        </p:nvSpPr>
        <p:spPr>
          <a:xfrm>
            <a:off x="1899750" y="3035950"/>
            <a:ext cx="5344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6142500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250560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932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566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4678700" y="1320600"/>
            <a:ext cx="3646200" cy="17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4678700" y="3021600"/>
            <a:ext cx="36462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15"/>
          <p:cNvSpPr/>
          <p:nvPr>
            <p:ph idx="2" type="pic"/>
          </p:nvPr>
        </p:nvSpPr>
        <p:spPr>
          <a:xfrm>
            <a:off x="1027000" y="900750"/>
            <a:ext cx="3245700" cy="3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120000" dist="76200">
              <a:schemeClr val="dk1"/>
            </a:outerShdw>
          </a:effectLst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1278700" y="1715400"/>
            <a:ext cx="25284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1278700" y="2397000"/>
            <a:ext cx="25284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lt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895200" y="453944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5947425" y="108156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66400" y="-356750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3934" y="4205364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>
            <p:ph idx="1" type="subTitle"/>
          </p:nvPr>
        </p:nvSpPr>
        <p:spPr>
          <a:xfrm>
            <a:off x="994328" y="2162575"/>
            <a:ext cx="3358500" cy="144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2" type="subTitle"/>
          </p:nvPr>
        </p:nvSpPr>
        <p:spPr>
          <a:xfrm>
            <a:off x="1251073" y="1642975"/>
            <a:ext cx="28440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3" type="subTitle"/>
          </p:nvPr>
        </p:nvSpPr>
        <p:spPr>
          <a:xfrm>
            <a:off x="4791472" y="2162575"/>
            <a:ext cx="3358200" cy="144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4" type="subTitle"/>
          </p:nvPr>
        </p:nvSpPr>
        <p:spPr>
          <a:xfrm>
            <a:off x="5048218" y="1642975"/>
            <a:ext cx="28440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solidFill>
          <a:schemeClr val="l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8542350" y="1592756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7087" y="65374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8247" y="2848562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105750" y="370006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>
            <p:ph idx="1" type="subTitle"/>
          </p:nvPr>
        </p:nvSpPr>
        <p:spPr>
          <a:xfrm>
            <a:off x="1803440" y="3825250"/>
            <a:ext cx="2454600" cy="59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2" type="subTitle"/>
          </p:nvPr>
        </p:nvSpPr>
        <p:spPr>
          <a:xfrm>
            <a:off x="1991540" y="3305650"/>
            <a:ext cx="20784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3" type="subTitle"/>
          </p:nvPr>
        </p:nvSpPr>
        <p:spPr>
          <a:xfrm>
            <a:off x="4886260" y="3825250"/>
            <a:ext cx="2454300" cy="59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4" type="subTitle"/>
          </p:nvPr>
        </p:nvSpPr>
        <p:spPr>
          <a:xfrm>
            <a:off x="5074210" y="3305650"/>
            <a:ext cx="20784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42" name="Google Shape;142;p18"/>
          <p:cNvSpPr/>
          <p:nvPr>
            <p:ph idx="5" type="pic"/>
          </p:nvPr>
        </p:nvSpPr>
        <p:spPr>
          <a:xfrm>
            <a:off x="2165090" y="1361725"/>
            <a:ext cx="1731300" cy="173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38100">
              <a:schemeClr val="dk1"/>
            </a:outerShdw>
          </a:effectLst>
        </p:spPr>
      </p:sp>
      <p:sp>
        <p:nvSpPr>
          <p:cNvPr id="143" name="Google Shape;143;p18"/>
          <p:cNvSpPr/>
          <p:nvPr>
            <p:ph idx="6" type="pic"/>
          </p:nvPr>
        </p:nvSpPr>
        <p:spPr>
          <a:xfrm>
            <a:off x="5247760" y="1361725"/>
            <a:ext cx="1731300" cy="173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3000000" dist="38100">
              <a:schemeClr val="dk1"/>
            </a:outerShdw>
          </a:effectLst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lt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>
            <a:off x="6007663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2640438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94163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728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>
            <p:ph idx="1" type="subTitle"/>
          </p:nvPr>
        </p:nvSpPr>
        <p:spPr>
          <a:xfrm>
            <a:off x="5807375" y="2612525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2" type="subTitle"/>
          </p:nvPr>
        </p:nvSpPr>
        <p:spPr>
          <a:xfrm>
            <a:off x="5984450" y="2092925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3" type="subTitle"/>
          </p:nvPr>
        </p:nvSpPr>
        <p:spPr>
          <a:xfrm>
            <a:off x="3413991" y="2612525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4" type="subTitle"/>
          </p:nvPr>
        </p:nvSpPr>
        <p:spPr>
          <a:xfrm>
            <a:off x="3591066" y="2092925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19"/>
          <p:cNvSpPr txBox="1"/>
          <p:nvPr>
            <p:ph idx="5" type="subTitle"/>
          </p:nvPr>
        </p:nvSpPr>
        <p:spPr>
          <a:xfrm>
            <a:off x="1020775" y="2612525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6" type="subTitle"/>
          </p:nvPr>
        </p:nvSpPr>
        <p:spPr>
          <a:xfrm>
            <a:off x="1197850" y="2092925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/>
          <p:nvPr/>
        </p:nvSpPr>
        <p:spPr>
          <a:xfrm>
            <a:off x="4157587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89653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>
            <p:ph idx="1" type="subTitle"/>
          </p:nvPr>
        </p:nvSpPr>
        <p:spPr>
          <a:xfrm>
            <a:off x="3414000" y="3594300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2" type="subTitle"/>
          </p:nvPr>
        </p:nvSpPr>
        <p:spPr>
          <a:xfrm>
            <a:off x="3591075" y="307470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64" name="Google Shape;164;p20"/>
          <p:cNvSpPr txBox="1"/>
          <p:nvPr>
            <p:ph idx="3" type="subTitle"/>
          </p:nvPr>
        </p:nvSpPr>
        <p:spPr>
          <a:xfrm>
            <a:off x="4888033" y="2030400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4" type="subTitle"/>
          </p:nvPr>
        </p:nvSpPr>
        <p:spPr>
          <a:xfrm>
            <a:off x="5065108" y="151080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5" type="subTitle"/>
          </p:nvPr>
        </p:nvSpPr>
        <p:spPr>
          <a:xfrm>
            <a:off x="1940117" y="2030400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6" type="subTitle"/>
          </p:nvPr>
        </p:nvSpPr>
        <p:spPr>
          <a:xfrm>
            <a:off x="2117192" y="151080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2398374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6307324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61049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440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1116300" y="2193000"/>
            <a:ext cx="69114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1116300" y="1217650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2526450" y="3182100"/>
            <a:ext cx="41010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l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856324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784937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3099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610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" type="subTitle"/>
          </p:nvPr>
        </p:nvSpPr>
        <p:spPr>
          <a:xfrm>
            <a:off x="2023050" y="2118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1"/>
          <p:cNvSpPr txBox="1"/>
          <p:nvPr>
            <p:ph idx="2" type="subTitle"/>
          </p:nvPr>
        </p:nvSpPr>
        <p:spPr>
          <a:xfrm>
            <a:off x="2200200" y="1598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7" name="Google Shape;177;p21"/>
          <p:cNvSpPr txBox="1"/>
          <p:nvPr>
            <p:ph idx="3" type="subTitle"/>
          </p:nvPr>
        </p:nvSpPr>
        <p:spPr>
          <a:xfrm>
            <a:off x="4804950" y="2118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1"/>
          <p:cNvSpPr txBox="1"/>
          <p:nvPr>
            <p:ph idx="4" type="subTitle"/>
          </p:nvPr>
        </p:nvSpPr>
        <p:spPr>
          <a:xfrm>
            <a:off x="4982100" y="1598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1"/>
          <p:cNvSpPr txBox="1"/>
          <p:nvPr>
            <p:ph idx="5" type="subTitle"/>
          </p:nvPr>
        </p:nvSpPr>
        <p:spPr>
          <a:xfrm>
            <a:off x="2023050" y="3631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idx="6" type="subTitle"/>
          </p:nvPr>
        </p:nvSpPr>
        <p:spPr>
          <a:xfrm>
            <a:off x="2200200" y="3111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21"/>
          <p:cNvSpPr txBox="1"/>
          <p:nvPr>
            <p:ph idx="7" type="subTitle"/>
          </p:nvPr>
        </p:nvSpPr>
        <p:spPr>
          <a:xfrm>
            <a:off x="4804950" y="3631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idx="8" type="subTitle"/>
          </p:nvPr>
        </p:nvSpPr>
        <p:spPr>
          <a:xfrm>
            <a:off x="4982100" y="3111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lt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>
            <a:off x="6142500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250560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932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566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1092063" y="21137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2" type="subTitle"/>
          </p:nvPr>
        </p:nvSpPr>
        <p:spPr>
          <a:xfrm>
            <a:off x="1250347" y="15941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" name="Google Shape;192;p22"/>
          <p:cNvSpPr txBox="1"/>
          <p:nvPr>
            <p:ph idx="3" type="subTitle"/>
          </p:nvPr>
        </p:nvSpPr>
        <p:spPr>
          <a:xfrm>
            <a:off x="1092063" y="35735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 txBox="1"/>
          <p:nvPr>
            <p:ph idx="4" type="subTitle"/>
          </p:nvPr>
        </p:nvSpPr>
        <p:spPr>
          <a:xfrm>
            <a:off x="1250347" y="30539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4" name="Google Shape;194;p22"/>
          <p:cNvSpPr txBox="1"/>
          <p:nvPr>
            <p:ph idx="5" type="subTitle"/>
          </p:nvPr>
        </p:nvSpPr>
        <p:spPr>
          <a:xfrm>
            <a:off x="3537040" y="21137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idx="6" type="subTitle"/>
          </p:nvPr>
        </p:nvSpPr>
        <p:spPr>
          <a:xfrm>
            <a:off x="3695290" y="15941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22"/>
          <p:cNvSpPr txBox="1"/>
          <p:nvPr>
            <p:ph idx="7" type="subTitle"/>
          </p:nvPr>
        </p:nvSpPr>
        <p:spPr>
          <a:xfrm>
            <a:off x="3537040" y="35735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2"/>
          <p:cNvSpPr txBox="1"/>
          <p:nvPr>
            <p:ph idx="8" type="subTitle"/>
          </p:nvPr>
        </p:nvSpPr>
        <p:spPr>
          <a:xfrm>
            <a:off x="3695290" y="30539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22"/>
          <p:cNvSpPr txBox="1"/>
          <p:nvPr>
            <p:ph idx="9" type="subTitle"/>
          </p:nvPr>
        </p:nvSpPr>
        <p:spPr>
          <a:xfrm>
            <a:off x="5982161" y="21137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2"/>
          <p:cNvSpPr txBox="1"/>
          <p:nvPr>
            <p:ph idx="13" type="subTitle"/>
          </p:nvPr>
        </p:nvSpPr>
        <p:spPr>
          <a:xfrm>
            <a:off x="6140435" y="15941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22"/>
          <p:cNvSpPr txBox="1"/>
          <p:nvPr>
            <p:ph idx="14" type="subTitle"/>
          </p:nvPr>
        </p:nvSpPr>
        <p:spPr>
          <a:xfrm>
            <a:off x="5982159" y="35735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2"/>
          <p:cNvSpPr txBox="1"/>
          <p:nvPr>
            <p:ph idx="15" type="subTitle"/>
          </p:nvPr>
        </p:nvSpPr>
        <p:spPr>
          <a:xfrm>
            <a:off x="6140435" y="30539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lt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>
            <a:off x="4157587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7028449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82174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653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 txBox="1"/>
          <p:nvPr>
            <p:ph hasCustomPrompt="1" type="title"/>
          </p:nvPr>
        </p:nvSpPr>
        <p:spPr>
          <a:xfrm>
            <a:off x="715100" y="921763"/>
            <a:ext cx="3857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9" name="Google Shape;209;p23"/>
          <p:cNvSpPr txBox="1"/>
          <p:nvPr>
            <p:ph idx="1" type="subTitle"/>
          </p:nvPr>
        </p:nvSpPr>
        <p:spPr>
          <a:xfrm>
            <a:off x="990500" y="1909213"/>
            <a:ext cx="33063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3"/>
          <p:cNvSpPr txBox="1"/>
          <p:nvPr>
            <p:ph hasCustomPrompt="1" idx="2" type="title"/>
          </p:nvPr>
        </p:nvSpPr>
        <p:spPr>
          <a:xfrm>
            <a:off x="4572200" y="2548038"/>
            <a:ext cx="3857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1" name="Google Shape;211;p23"/>
          <p:cNvSpPr txBox="1"/>
          <p:nvPr>
            <p:ph idx="3" type="subTitle"/>
          </p:nvPr>
        </p:nvSpPr>
        <p:spPr>
          <a:xfrm>
            <a:off x="4847600" y="3535488"/>
            <a:ext cx="33063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bg>
      <p:bgPr>
        <a:solidFill>
          <a:schemeClr val="l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>
            <a:off x="680972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2353575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7300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79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4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 txBox="1"/>
          <p:nvPr>
            <p:ph type="title"/>
          </p:nvPr>
        </p:nvSpPr>
        <p:spPr>
          <a:xfrm>
            <a:off x="1116300" y="1855813"/>
            <a:ext cx="6911400" cy="15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4"/>
          <p:cNvSpPr txBox="1"/>
          <p:nvPr>
            <p:ph hasCustomPrompt="1" idx="2" type="title"/>
          </p:nvPr>
        </p:nvSpPr>
        <p:spPr>
          <a:xfrm>
            <a:off x="1116300" y="880513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0" name="Google Shape;220;p24"/>
          <p:cNvSpPr txBox="1"/>
          <p:nvPr>
            <p:ph idx="1" type="subTitle"/>
          </p:nvPr>
        </p:nvSpPr>
        <p:spPr>
          <a:xfrm>
            <a:off x="2526450" y="3527838"/>
            <a:ext cx="41010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bg>
      <p:bgPr>
        <a:solidFill>
          <a:schemeClr val="lt2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/>
          <p:nvPr/>
        </p:nvSpPr>
        <p:spPr>
          <a:xfrm>
            <a:off x="7741675" y="4531881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7650" y="-26798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191" y="420713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/>
          <p:nvPr/>
        </p:nvSpPr>
        <p:spPr>
          <a:xfrm>
            <a:off x="802450" y="11571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 txBox="1"/>
          <p:nvPr>
            <p:ph type="title"/>
          </p:nvPr>
        </p:nvSpPr>
        <p:spPr>
          <a:xfrm>
            <a:off x="2367300" y="1510300"/>
            <a:ext cx="4409400" cy="22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8" name="Google Shape;228;p25"/>
          <p:cNvSpPr txBox="1"/>
          <p:nvPr>
            <p:ph hasCustomPrompt="1" idx="2" type="title"/>
          </p:nvPr>
        </p:nvSpPr>
        <p:spPr>
          <a:xfrm>
            <a:off x="2367300" y="535000"/>
            <a:ext cx="4409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9" name="Google Shape;229;p25"/>
          <p:cNvSpPr txBox="1"/>
          <p:nvPr>
            <p:ph idx="1" type="subTitle"/>
          </p:nvPr>
        </p:nvSpPr>
        <p:spPr>
          <a:xfrm>
            <a:off x="2521500" y="3853600"/>
            <a:ext cx="41010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bg>
      <p:bgPr>
        <a:solidFill>
          <a:schemeClr val="lt2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/>
          <p:nvPr/>
        </p:nvSpPr>
        <p:spPr>
          <a:xfrm>
            <a:off x="2209812" y="454149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6112" y="4194873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378" y="-303888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/>
          <p:nvPr/>
        </p:nvSpPr>
        <p:spPr>
          <a:xfrm>
            <a:off x="6414737" y="106106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/>
          <p:nvPr/>
        </p:nvSpPr>
        <p:spPr>
          <a:xfrm>
            <a:off x="856324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784937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3099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610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 txBox="1"/>
          <p:nvPr>
            <p:ph type="ctrTitle"/>
          </p:nvPr>
        </p:nvSpPr>
        <p:spPr>
          <a:xfrm>
            <a:off x="2944800" y="663300"/>
            <a:ext cx="3254400" cy="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4" name="Google Shape;244;p27"/>
          <p:cNvSpPr txBox="1"/>
          <p:nvPr>
            <p:ph idx="1" type="subTitle"/>
          </p:nvPr>
        </p:nvSpPr>
        <p:spPr>
          <a:xfrm>
            <a:off x="2940900" y="1567200"/>
            <a:ext cx="3262200" cy="13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5" name="Google Shape;245;p27"/>
          <p:cNvSpPr txBox="1"/>
          <p:nvPr/>
        </p:nvSpPr>
        <p:spPr>
          <a:xfrm>
            <a:off x="2940900" y="3416350"/>
            <a:ext cx="326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utfit"/>
                <a:ea typeface="Outfit"/>
                <a:cs typeface="Outfit"/>
                <a:sym typeface="Outfi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utfit"/>
                <a:ea typeface="Outfit"/>
                <a:cs typeface="Outfit"/>
                <a:sym typeface="Outfi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utfit"/>
                <a:ea typeface="Outfit"/>
                <a:cs typeface="Outfit"/>
                <a:sym typeface="Outfi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7915" y="2488964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6376" y="1186250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/>
          <p:nvPr/>
        </p:nvSpPr>
        <p:spPr>
          <a:xfrm>
            <a:off x="138424" y="2240247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8553399" y="2167547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3273599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635902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474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5665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8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/>
          <p:nvPr/>
        </p:nvSpPr>
        <p:spPr>
          <a:xfrm>
            <a:off x="7741675" y="4531881"/>
            <a:ext cx="495900" cy="495900"/>
          </a:xfrm>
          <a:prstGeom prst="donut">
            <a:avLst>
              <a:gd fmla="val 580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7650" y="-26798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191" y="420713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/>
          <p:nvPr/>
        </p:nvSpPr>
        <p:spPr>
          <a:xfrm>
            <a:off x="802450" y="11571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784137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856200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65375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34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898550" y="2043775"/>
            <a:ext cx="2337600" cy="1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907850" y="1978350"/>
            <a:ext cx="2838300" cy="1186800"/>
          </a:xfrm>
          <a:prstGeom prst="rect">
            <a:avLst/>
          </a:prstGeom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6308575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192495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7867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641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1381950" y="1606700"/>
            <a:ext cx="63801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subTitle"/>
          </p:nvPr>
        </p:nvSpPr>
        <p:spPr>
          <a:xfrm>
            <a:off x="1869750" y="1087100"/>
            <a:ext cx="54042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3" type="subTitle"/>
          </p:nvPr>
        </p:nvSpPr>
        <p:spPr>
          <a:xfrm>
            <a:off x="1382125" y="3238600"/>
            <a:ext cx="63798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4" type="subTitle"/>
          </p:nvPr>
        </p:nvSpPr>
        <p:spPr>
          <a:xfrm>
            <a:off x="1869925" y="2719000"/>
            <a:ext cx="54042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8534450" y="371125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2745550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7659" y="122668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/>
          <p:nvPr/>
        </p:nvSpPr>
        <p:spPr>
          <a:xfrm>
            <a:off x="114425" y="1098397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6142500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250560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932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566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2449950" y="913563"/>
            <a:ext cx="42441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2449950" y="2098788"/>
            <a:ext cx="4244100" cy="20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2398374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6307324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61049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440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type="title"/>
          </p:nvPr>
        </p:nvSpPr>
        <p:spPr>
          <a:xfrm>
            <a:off x="1388100" y="1413150"/>
            <a:ext cx="63678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856324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784937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3099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610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 txBox="1"/>
          <p:nvPr>
            <p:ph type="title"/>
          </p:nvPr>
        </p:nvSpPr>
        <p:spPr>
          <a:xfrm>
            <a:off x="2303900" y="1589400"/>
            <a:ext cx="45363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9"/>
          <p:cNvSpPr txBox="1"/>
          <p:nvPr>
            <p:ph idx="1" type="subTitle"/>
          </p:nvPr>
        </p:nvSpPr>
        <p:spPr>
          <a:xfrm>
            <a:off x="2303800" y="2380500"/>
            <a:ext cx="4536300" cy="1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261000" y="1470600"/>
            <a:ext cx="2777700" cy="22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49100"/>
            <a:ext cx="7713900" cy="3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●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○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●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○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●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○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s://drive.google.com/file/d/1kuSD34Pcdg_vpQg3x1I1z0gfbt8hXT1T/view?usp=share_link" TargetMode="External"/><Relationship Id="rId6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325" y="11497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/>
          <p:nvPr/>
        </p:nvSpPr>
        <p:spPr>
          <a:xfrm>
            <a:off x="1112525" y="3084000"/>
            <a:ext cx="6881100" cy="6681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 txBox="1"/>
          <p:nvPr>
            <p:ph type="ctrTitle"/>
          </p:nvPr>
        </p:nvSpPr>
        <p:spPr>
          <a:xfrm>
            <a:off x="807000" y="1442400"/>
            <a:ext cx="7530000" cy="15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</a:t>
            </a:r>
            <a:endParaRPr/>
          </a:p>
        </p:txBody>
      </p:sp>
      <p:sp>
        <p:nvSpPr>
          <p:cNvPr id="269" name="Google Shape;269;p30"/>
          <p:cNvSpPr txBox="1"/>
          <p:nvPr>
            <p:ph idx="1" type="subTitle"/>
          </p:nvPr>
        </p:nvSpPr>
        <p:spPr>
          <a:xfrm>
            <a:off x="1416100" y="3119897"/>
            <a:ext cx="63453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UNIDADE IV : Estruturas de Controle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Parte I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1965900" y="9860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1063175" y="15141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7761450" y="4004150"/>
            <a:ext cx="323700" cy="323700"/>
          </a:xfrm>
          <a:prstGeom prst="donut">
            <a:avLst>
              <a:gd fmla="val 1040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4475" y="32545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0"/>
          <p:cNvSpPr/>
          <p:nvPr/>
        </p:nvSpPr>
        <p:spPr>
          <a:xfrm>
            <a:off x="6564475" y="3848400"/>
            <a:ext cx="247200" cy="247200"/>
          </a:xfrm>
          <a:prstGeom prst="donut">
            <a:avLst>
              <a:gd fmla="val 1243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7040" y="752040"/>
            <a:ext cx="569880" cy="74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0"/>
          <p:cNvSpPr/>
          <p:nvPr/>
        </p:nvSpPr>
        <p:spPr>
          <a:xfrm>
            <a:off x="2607000" y="738960"/>
            <a:ext cx="46785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695D46"/>
                </a:solidFill>
                <a:latin typeface="Outfit"/>
                <a:ea typeface="Outfit"/>
                <a:cs typeface="Outfit"/>
                <a:sym typeface="Outfit"/>
              </a:rPr>
              <a:t>UNIVERSIDADE FEDERAL DO PARÁ</a:t>
            </a:r>
            <a:endParaRPr i="0" sz="1600" u="none" cap="none" strike="noStrike">
              <a:solidFill>
                <a:srgbClr val="695D46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695D46"/>
                </a:solidFill>
                <a:latin typeface="Outfit"/>
                <a:ea typeface="Outfit"/>
                <a:cs typeface="Outfit"/>
                <a:sym typeface="Outfit"/>
              </a:rPr>
              <a:t>INSTITUTO DE CIÊNCIAS EXATAS E NATURAIS</a:t>
            </a:r>
            <a:endParaRPr i="0" sz="1600" u="none" cap="none" strike="noStrike">
              <a:solidFill>
                <a:srgbClr val="695D46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695D46"/>
                </a:solidFill>
                <a:latin typeface="Outfit"/>
                <a:ea typeface="Outfit"/>
                <a:cs typeface="Outfit"/>
                <a:sym typeface="Outfit"/>
              </a:rPr>
              <a:t>FACULDADE DE COMPUTAÇÃO</a:t>
            </a:r>
            <a:endParaRPr i="0" sz="1600" u="none" cap="none" strike="noStrike">
              <a:solidFill>
                <a:srgbClr val="695D46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77" name="Google Shape;277;p30"/>
          <p:cNvSpPr txBox="1"/>
          <p:nvPr>
            <p:ph idx="1" type="subTitle"/>
          </p:nvPr>
        </p:nvSpPr>
        <p:spPr>
          <a:xfrm>
            <a:off x="3276875" y="4244850"/>
            <a:ext cx="46785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Profª Fabíola Araújo</a:t>
            </a:r>
            <a:r>
              <a:rPr lang="en"/>
              <a:t> - fpoliveira@ufpa.br</a:t>
            </a:r>
            <a:endParaRPr/>
          </a:p>
        </p:txBody>
      </p:sp>
      <p:sp>
        <p:nvSpPr>
          <p:cNvPr id="278" name="Google Shape;278;p30"/>
          <p:cNvSpPr txBox="1"/>
          <p:nvPr>
            <p:ph idx="1" type="subTitle"/>
          </p:nvPr>
        </p:nvSpPr>
        <p:spPr>
          <a:xfrm>
            <a:off x="1219475" y="3711450"/>
            <a:ext cx="46785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Slides adaptados da Profª Marcelle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/>
          <p:nvPr>
            <p:ph type="title"/>
          </p:nvPr>
        </p:nvSpPr>
        <p:spPr>
          <a:xfrm>
            <a:off x="486500" y="535000"/>
            <a:ext cx="39327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Estrutura sequencial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399" name="Google Shape;3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9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9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9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9"/>
          <p:cNvSpPr/>
          <p:nvPr/>
        </p:nvSpPr>
        <p:spPr>
          <a:xfrm>
            <a:off x="659750" y="1319500"/>
            <a:ext cx="2814000" cy="28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4536000" y="369075"/>
            <a:ext cx="3149400" cy="436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graphicFrame>
        <p:nvGraphicFramePr>
          <p:cNvPr id="407" name="Google Shape;407;p39"/>
          <p:cNvGraphicFramePr/>
          <p:nvPr/>
        </p:nvGraphicFramePr>
        <p:xfrm>
          <a:off x="883413" y="146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{9A33475B-B4B0-41E1-B25B-BCB5E2D139E5}</a:tableStyleId>
              </a:tblPr>
              <a:tblGrid>
                <a:gridCol w="3708400"/>
              </a:tblGrid>
              <a:tr h="6397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Pseudo-Código</a:t>
                      </a:r>
                      <a:endParaRPr b="0" i="0" sz="3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0875">
                <a:tc>
                  <a:txBody>
                    <a:bodyPr/>
                    <a:lstStyle/>
                    <a:p>
                      <a:pPr indent="442912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Início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2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Ação 1</a:t>
                      </a:r>
                      <a:r>
                        <a:rPr b="0" i="0" lang="en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2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Ação 2</a:t>
                      </a:r>
                      <a:r>
                        <a:rPr b="0" i="0" lang="en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2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2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Ação n</a:t>
                      </a:r>
                      <a:r>
                        <a:rPr b="0" i="0" lang="en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442912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Fim. 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442912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8" name="Google Shape;408;p39"/>
          <p:cNvSpPr txBox="1"/>
          <p:nvPr/>
        </p:nvSpPr>
        <p:spPr>
          <a:xfrm>
            <a:off x="4598525" y="405100"/>
            <a:ext cx="4509900" cy="3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utfit Medium"/>
                <a:ea typeface="Outfit Medium"/>
                <a:cs typeface="Outfit Medium"/>
                <a:sym typeface="Outfit Medium"/>
              </a:rPr>
              <a:t>algoritmo "semnome"</a:t>
            </a:r>
            <a:endParaRPr sz="1300"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utfit Medium"/>
                <a:ea typeface="Outfit Medium"/>
                <a:cs typeface="Outfit Medium"/>
                <a:sym typeface="Outfit Medium"/>
              </a:rPr>
              <a:t>var</a:t>
            </a:r>
            <a:endParaRPr sz="1300"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utfit Medium"/>
                <a:ea typeface="Outfit Medium"/>
                <a:cs typeface="Outfit Medium"/>
                <a:sym typeface="Outfit Medium"/>
              </a:rPr>
              <a:t>   nome_aluno : caracter</a:t>
            </a:r>
            <a:endParaRPr sz="1300"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utfit Medium"/>
                <a:ea typeface="Outfit Medium"/>
                <a:cs typeface="Outfit Medium"/>
                <a:sym typeface="Outfit Medium"/>
              </a:rPr>
              <a:t>   n1,n2,n3,n4 : real</a:t>
            </a:r>
            <a:endParaRPr sz="1300"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utfit Medium"/>
                <a:ea typeface="Outfit Medium"/>
                <a:cs typeface="Outfit Medium"/>
                <a:sym typeface="Outfit Medium"/>
              </a:rPr>
              <a:t>   soma : real</a:t>
            </a:r>
            <a:endParaRPr sz="1300"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utfit Medium"/>
                <a:ea typeface="Outfit Medium"/>
                <a:cs typeface="Outfit Medium"/>
                <a:sym typeface="Outfit Medium"/>
              </a:rPr>
              <a:t>   media : real</a:t>
            </a:r>
            <a:endParaRPr sz="1300"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utfit Medium"/>
                <a:ea typeface="Outfit Medium"/>
                <a:cs typeface="Outfit Medium"/>
                <a:sym typeface="Outfit Medium"/>
              </a:rPr>
              <a:t>inicio</a:t>
            </a:r>
            <a:endParaRPr sz="1300"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utfit Medium"/>
                <a:ea typeface="Outfit Medium"/>
                <a:cs typeface="Outfit Medium"/>
                <a:sym typeface="Outfit Medium"/>
              </a:rPr>
              <a:t>      escreva("Digite o Nome do Aluno: ")</a:t>
            </a:r>
            <a:endParaRPr sz="1300"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utfit Medium"/>
                <a:ea typeface="Outfit Medium"/>
                <a:cs typeface="Outfit Medium"/>
                <a:sym typeface="Outfit Medium"/>
              </a:rPr>
              <a:t>      leia(nome_aluno)</a:t>
            </a:r>
            <a:endParaRPr sz="1300"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utfit Medium"/>
                <a:ea typeface="Outfit Medium"/>
                <a:cs typeface="Outfit Medium"/>
                <a:sym typeface="Outfit Medium"/>
              </a:rPr>
              <a:t>      escreva("Digite a primeira nota: ")</a:t>
            </a:r>
            <a:endParaRPr sz="1300"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utfit Medium"/>
                <a:ea typeface="Outfit Medium"/>
                <a:cs typeface="Outfit Medium"/>
                <a:sym typeface="Outfit Medium"/>
              </a:rPr>
              <a:t>      leia(n1)</a:t>
            </a:r>
            <a:endParaRPr sz="1300"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utfit Medium"/>
                <a:ea typeface="Outfit Medium"/>
                <a:cs typeface="Outfit Medium"/>
                <a:sym typeface="Outfit Medium"/>
              </a:rPr>
              <a:t>      escreva("Digite a segunda nota: ")</a:t>
            </a:r>
            <a:endParaRPr sz="1300"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utfit Medium"/>
                <a:ea typeface="Outfit Medium"/>
                <a:cs typeface="Outfit Medium"/>
                <a:sym typeface="Outfit Medium"/>
              </a:rPr>
              <a:t>      leia(n2)</a:t>
            </a:r>
            <a:endParaRPr sz="1300"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utfit Medium"/>
                <a:ea typeface="Outfit Medium"/>
                <a:cs typeface="Outfit Medium"/>
                <a:sym typeface="Outfit Medium"/>
              </a:rPr>
              <a:t>      escreva("Digite a terceira nota: ")</a:t>
            </a:r>
            <a:endParaRPr sz="1300"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utfit Medium"/>
                <a:ea typeface="Outfit Medium"/>
                <a:cs typeface="Outfit Medium"/>
                <a:sym typeface="Outfit Medium"/>
              </a:rPr>
              <a:t>      leia(n3)</a:t>
            </a:r>
            <a:endParaRPr sz="1300"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utfit Medium"/>
                <a:ea typeface="Outfit Medium"/>
                <a:cs typeface="Outfit Medium"/>
                <a:sym typeface="Outfit Medium"/>
              </a:rPr>
              <a:t>      escreva("Digite a quarta nota: ")</a:t>
            </a:r>
            <a:endParaRPr sz="1300"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utfit Medium"/>
                <a:ea typeface="Outfit Medium"/>
                <a:cs typeface="Outfit Medium"/>
                <a:sym typeface="Outfit Medium"/>
              </a:rPr>
              <a:t>      leia(n4)</a:t>
            </a:r>
            <a:endParaRPr sz="1300"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utfit Medium"/>
                <a:ea typeface="Outfit Medium"/>
                <a:cs typeface="Outfit Medium"/>
                <a:sym typeface="Outfit Medium"/>
              </a:rPr>
              <a:t>      soma &lt;-(n1+n2+n3+n4)</a:t>
            </a:r>
            <a:endParaRPr sz="1300"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utfit Medium"/>
                <a:ea typeface="Outfit Medium"/>
                <a:cs typeface="Outfit Medium"/>
                <a:sym typeface="Outfit Medium"/>
              </a:rPr>
              <a:t>      media&lt;-(soma/4)</a:t>
            </a:r>
            <a:endParaRPr sz="1300"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utfit Medium"/>
                <a:ea typeface="Outfit Medium"/>
                <a:cs typeface="Outfit Medium"/>
                <a:sym typeface="Outfit Medium"/>
              </a:rPr>
              <a:t>      escreva(media)</a:t>
            </a:r>
            <a:endParaRPr sz="1300"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utfit Medium"/>
                <a:ea typeface="Outfit Medium"/>
                <a:cs typeface="Outfit Medium"/>
                <a:sym typeface="Outfit Medium"/>
              </a:rPr>
              <a:t>fimalgoritmo</a:t>
            </a:r>
            <a:endParaRPr sz="1300"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/>
          <p:nvPr>
            <p:ph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Estrutura de seleção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414" name="Google Shape;4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0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0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Google Shape;41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0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0"/>
          <p:cNvSpPr txBox="1"/>
          <p:nvPr>
            <p:ph idx="4294967295" type="subTitle"/>
          </p:nvPr>
        </p:nvSpPr>
        <p:spPr>
          <a:xfrm>
            <a:off x="566550" y="1040500"/>
            <a:ext cx="79959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Permite a escolha de um grupo de ações (bloco) a ser executado quando determinadas condições, representadas por expressões lógicas ou relacionais são ou não satisfeitas.</a:t>
            </a:r>
            <a:endParaRPr sz="2200"/>
          </a:p>
          <a:p>
            <a:pPr indent="-374650" lvl="1" marL="9144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200"/>
              <a:t>E</a:t>
            </a:r>
            <a:r>
              <a:rPr lang="en" sz="2100"/>
              <a:t>xpressões relacionais: fazem comparações e retornam verdadeiro (V) ou falso (F)</a:t>
            </a:r>
            <a:endParaRPr sz="2100"/>
          </a:p>
          <a:p>
            <a:pPr indent="-361950" lvl="2" marL="1371600" rtl="0" algn="just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Exs. 9 &gt;= 3, 10 == 10, 4 &lt; 7 etc.</a:t>
            </a:r>
            <a:endParaRPr sz="2100"/>
          </a:p>
          <a:p>
            <a:pPr indent="-361950" lvl="1" marL="914400" rtl="0" algn="just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Expressões lógicas: realizam uma operação lógica (ou, e, não etc) e retornam verdadeiro (V) ou falso (F).</a:t>
            </a:r>
            <a:endParaRPr sz="2100"/>
          </a:p>
          <a:p>
            <a:pPr indent="-361950" lvl="2" marL="1371600" rtl="0" algn="just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Ex. a = 0</a:t>
            </a:r>
            <a:endParaRPr sz="2100"/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      b = 1</a:t>
            </a:r>
            <a:endParaRPr sz="2100"/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      ( a == 0 o r b == 0 )</a:t>
            </a:r>
            <a:endParaRPr sz="21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1"/>
          <p:cNvSpPr txBox="1"/>
          <p:nvPr>
            <p:ph type="title"/>
          </p:nvPr>
        </p:nvSpPr>
        <p:spPr>
          <a:xfrm>
            <a:off x="715100" y="6112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Estrutura de seleção ou decisão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426" name="Google Shape;4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1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1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1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1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"/>
          <p:cNvSpPr txBox="1"/>
          <p:nvPr>
            <p:ph idx="4294967295" type="subTitle"/>
          </p:nvPr>
        </p:nvSpPr>
        <p:spPr>
          <a:xfrm>
            <a:off x="566550" y="1269100"/>
            <a:ext cx="79959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O fluxo de instruções a ser seguido é escolhido em função do resultado da avaliação de uma ou mais condições. </a:t>
            </a:r>
            <a:endParaRPr sz="2200"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Uma condição é uma expressão lógica. 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A classificação das estruturas de decisão é feita de acordo com o número de condições que devem ser testadas para que se decida qual o caminho a ser seguido. </a:t>
            </a:r>
            <a:endParaRPr sz="22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2"/>
          <p:cNvSpPr txBox="1"/>
          <p:nvPr>
            <p:ph type="title"/>
          </p:nvPr>
        </p:nvSpPr>
        <p:spPr>
          <a:xfrm>
            <a:off x="715100" y="6112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Estrutura de seleção ou decisão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438" name="Google Shape;4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2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2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2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2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2"/>
          <p:cNvSpPr txBox="1"/>
          <p:nvPr>
            <p:ph idx="4294967295" type="subTitle"/>
          </p:nvPr>
        </p:nvSpPr>
        <p:spPr>
          <a:xfrm>
            <a:off x="566550" y="1421500"/>
            <a:ext cx="79959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Segundo esta classificação, têm-se 3 tipos de estruturas de decisão: </a:t>
            </a:r>
            <a:endParaRPr sz="2200"/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Estrutura de Decisão ou Seleção Simples (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Se ... então</a:t>
            </a:r>
            <a:r>
              <a:rPr lang="en" sz="2200"/>
              <a:t>) </a:t>
            </a:r>
            <a:endParaRPr sz="2200"/>
          </a:p>
          <a:p>
            <a:pPr indent="-368300" lvl="0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Estrutura de Decisão ou Seleção Composta (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Se ... então ... senão</a:t>
            </a:r>
            <a:r>
              <a:rPr lang="en" sz="2200"/>
              <a:t>) </a:t>
            </a:r>
            <a:endParaRPr sz="2200"/>
          </a:p>
          <a:p>
            <a:pPr indent="-368300" lvl="0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Estrutura de Decisão Múltipla do Tipo Escolha (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Selecione ... Caso</a:t>
            </a:r>
            <a:r>
              <a:rPr lang="en" sz="2200"/>
              <a:t>) </a:t>
            </a:r>
            <a:endParaRPr sz="2200"/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3"/>
          <p:cNvSpPr txBox="1"/>
          <p:nvPr>
            <p:ph type="title"/>
          </p:nvPr>
        </p:nvSpPr>
        <p:spPr>
          <a:xfrm>
            <a:off x="715100" y="6112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Estrutura de seleção ou decisão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450" name="Google Shape;45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3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3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3" name="Google Shape;45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3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3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3"/>
          <p:cNvSpPr txBox="1"/>
          <p:nvPr>
            <p:ph idx="4294967295" type="subTitle"/>
          </p:nvPr>
        </p:nvSpPr>
        <p:spPr>
          <a:xfrm>
            <a:off x="566550" y="1421500"/>
            <a:ext cx="79959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Algoritmos puramente sequenciais podem ser usados na solução de um grande número de problemas;</a:t>
            </a:r>
            <a:endParaRPr sz="2200"/>
          </a:p>
          <a:p>
            <a:pPr indent="-368300" lvl="0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Existem problemas que exigem o uso de alternativas de acordo com as entradas do mesmo.</a:t>
            </a:r>
            <a:endParaRPr sz="2200"/>
          </a:p>
          <a:p>
            <a:pPr indent="-355600" lvl="1" marL="1371600" rtl="0" algn="just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As situações são resolvidas através de passos cuja execução é subordinada a uma condição. </a:t>
            </a:r>
            <a:endParaRPr sz="2000"/>
          </a:p>
          <a:p>
            <a:pPr indent="-355600" lvl="1" marL="1371600" rtl="0" algn="just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O algoritmo conterá passos que são executados somente se determinadas condições forem observadas.</a:t>
            </a:r>
            <a:endParaRPr sz="2000"/>
          </a:p>
          <a:p>
            <a:pPr indent="-355600" lvl="2" marL="1828800" rtl="0" algn="just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A execução de determinados passos subordinada a uma condição é denominado algoritmo com seleção.</a:t>
            </a:r>
            <a:endParaRPr sz="2000"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00" y="10588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4"/>
          <p:cNvSpPr txBox="1"/>
          <p:nvPr>
            <p:ph type="title"/>
          </p:nvPr>
        </p:nvSpPr>
        <p:spPr>
          <a:xfrm>
            <a:off x="1116300" y="2193000"/>
            <a:ext cx="69114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Estrutura seleção simples</a:t>
            </a:r>
            <a:endParaRPr sz="3200"/>
          </a:p>
        </p:txBody>
      </p:sp>
      <p:sp>
        <p:nvSpPr>
          <p:cNvPr id="463" name="Google Shape;463;p44"/>
          <p:cNvSpPr txBox="1"/>
          <p:nvPr>
            <p:ph idx="2" type="title"/>
          </p:nvPr>
        </p:nvSpPr>
        <p:spPr>
          <a:xfrm>
            <a:off x="1116300" y="1217650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4" name="Google Shape;464;p44"/>
          <p:cNvSpPr/>
          <p:nvPr/>
        </p:nvSpPr>
        <p:spPr>
          <a:xfrm>
            <a:off x="5365800" y="144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4"/>
          <p:cNvSpPr/>
          <p:nvPr/>
        </p:nvSpPr>
        <p:spPr>
          <a:xfrm>
            <a:off x="3950300" y="8797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5"/>
          <p:cNvSpPr txBox="1"/>
          <p:nvPr>
            <p:ph type="title"/>
          </p:nvPr>
        </p:nvSpPr>
        <p:spPr>
          <a:xfrm>
            <a:off x="715100" y="6112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Estrutura de seleção SIMPLES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471" name="Google Shape;47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5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5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4" name="Google Shape;47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45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5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5"/>
          <p:cNvSpPr txBox="1"/>
          <p:nvPr>
            <p:ph idx="4294967295" type="subTitle"/>
          </p:nvPr>
        </p:nvSpPr>
        <p:spPr>
          <a:xfrm>
            <a:off x="566550" y="1421500"/>
            <a:ext cx="79959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Nesta estrutura uma única condição (expressão lógica) é avaliada. 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Dependendo do resultado desta avaliação, um comando ou conjunto de comandos serão executados (se a avaliação for verdadeira) ou não serão executados (se a avaliação for falsa). 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Esse desvio serve para testar condições simples e independentes, e tem por finalidade tomar uma decisão. </a:t>
            </a:r>
            <a:endParaRPr sz="22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6"/>
          <p:cNvSpPr txBox="1"/>
          <p:nvPr>
            <p:ph type="title"/>
          </p:nvPr>
        </p:nvSpPr>
        <p:spPr>
          <a:xfrm>
            <a:off x="715100" y="6112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Estrutura de seleção SIMPLES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483" name="Google Shape;48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6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6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6" name="Google Shape;48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6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6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6"/>
          <p:cNvSpPr txBox="1"/>
          <p:nvPr>
            <p:ph idx="4294967295" type="subTitle"/>
          </p:nvPr>
        </p:nvSpPr>
        <p:spPr>
          <a:xfrm>
            <a:off x="566550" y="1421500"/>
            <a:ext cx="79959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Outfit"/>
              <a:buChar char="❏"/>
            </a:pP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Se ( condição) então </a:t>
            </a:r>
            <a:endParaRPr b="1" sz="2200">
              <a:latin typeface="Outfit"/>
              <a:ea typeface="Outfit"/>
              <a:cs typeface="Outfit"/>
              <a:sym typeface="Outfit"/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Todas as instruções que serão executadas caso a condição seja verdadeira (true), devem ser colocadas entre o então e o fim_do_se. 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Outfit"/>
              <a:buChar char="❏"/>
            </a:pP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fim_do_se </a:t>
            </a:r>
            <a:endParaRPr b="1" sz="2200">
              <a:latin typeface="Outfit"/>
              <a:ea typeface="Outfit"/>
              <a:cs typeface="Outfit"/>
              <a:sym typeface="Outfit"/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Marca o final do se , caso a condição testada falhe o algoritmo procura o fim_do_se e continua o processamento a partir daquele ponto </a:t>
            </a:r>
            <a:endParaRPr sz="22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7"/>
          <p:cNvSpPr txBox="1"/>
          <p:nvPr>
            <p:ph type="title"/>
          </p:nvPr>
        </p:nvSpPr>
        <p:spPr>
          <a:xfrm>
            <a:off x="591250" y="611200"/>
            <a:ext cx="34044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Estrutura de seleção SIMPLES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495" name="Google Shape;4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7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7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8" name="Google Shape;49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7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7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7"/>
          <p:cNvSpPr/>
          <p:nvPr/>
        </p:nvSpPr>
        <p:spPr>
          <a:xfrm>
            <a:off x="730975" y="2176750"/>
            <a:ext cx="3134100" cy="167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Sintaxe: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...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se (&lt;expressão-lógica&gt;) entao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&lt;sequência-de-comandos&gt;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fimse</a:t>
            </a:r>
            <a:endParaRPr sz="800"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502" name="Google Shape;502;p47"/>
          <p:cNvSpPr/>
          <p:nvPr/>
        </p:nvSpPr>
        <p:spPr>
          <a:xfrm>
            <a:off x="4181925" y="534975"/>
            <a:ext cx="4423200" cy="407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2286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" sz="1800">
                <a:latin typeface="Outfit"/>
                <a:ea typeface="Outfit"/>
                <a:cs typeface="Outfit"/>
                <a:sym typeface="Outfit"/>
              </a:rPr>
              <a:t>Algoritmo  “exercicio 1.0”</a:t>
            </a:r>
            <a:endParaRPr sz="1800">
              <a:latin typeface="Outfit"/>
              <a:ea typeface="Outfit"/>
              <a:cs typeface="Outfit"/>
              <a:sym typeface="Outfit"/>
            </a:endParaRPr>
          </a:p>
          <a:p>
            <a:pPr indent="2286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" sz="1800">
                <a:latin typeface="Outfit"/>
                <a:ea typeface="Outfit"/>
                <a:cs typeface="Outfit"/>
                <a:sym typeface="Outfit"/>
              </a:rPr>
              <a:t>Var N1, N2, MA: Real;</a:t>
            </a:r>
            <a:endParaRPr sz="3000">
              <a:latin typeface="Outfit"/>
              <a:ea typeface="Outfit"/>
              <a:cs typeface="Outfit"/>
              <a:sym typeface="Outfit"/>
            </a:endParaRPr>
          </a:p>
          <a:p>
            <a:pPr indent="2286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" sz="1800">
                <a:latin typeface="Outfit"/>
                <a:ea typeface="Outfit"/>
                <a:cs typeface="Outfit"/>
                <a:sym typeface="Outfit"/>
              </a:rPr>
              <a:t>Início </a:t>
            </a:r>
            <a:endParaRPr sz="1800">
              <a:latin typeface="Outfit"/>
              <a:ea typeface="Outfit"/>
              <a:cs typeface="Outfit"/>
              <a:sym typeface="Outfit"/>
            </a:endParaRPr>
          </a:p>
          <a:p>
            <a:pPr indent="22860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" sz="1800">
                <a:latin typeface="Outfit"/>
                <a:ea typeface="Outfit"/>
                <a:cs typeface="Outfit"/>
                <a:sym typeface="Outfit"/>
              </a:rPr>
              <a:t>	escreva (“Digite a nota da 1 av.: ”) </a:t>
            </a:r>
            <a:endParaRPr sz="3000">
              <a:latin typeface="Outfit"/>
              <a:ea typeface="Outfit"/>
              <a:cs typeface="Outfit"/>
              <a:sym typeface="Outfit"/>
            </a:endParaRPr>
          </a:p>
          <a:p>
            <a:pPr indent="22860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" sz="1800">
                <a:latin typeface="Outfit"/>
                <a:ea typeface="Outfit"/>
                <a:cs typeface="Outfit"/>
                <a:sym typeface="Outfit"/>
              </a:rPr>
              <a:t>	leia (N1)</a:t>
            </a:r>
            <a:endParaRPr sz="3000">
              <a:latin typeface="Outfit"/>
              <a:ea typeface="Outfit"/>
              <a:cs typeface="Outfit"/>
              <a:sym typeface="Outfit"/>
            </a:endParaRPr>
          </a:p>
          <a:p>
            <a:pPr indent="22860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" sz="1800">
                <a:latin typeface="Outfit"/>
                <a:ea typeface="Outfit"/>
                <a:cs typeface="Outfit"/>
                <a:sym typeface="Outfit"/>
              </a:rPr>
              <a:t>	escreva (“Digite a nota da 2 av.: ”) </a:t>
            </a:r>
            <a:endParaRPr sz="3000">
              <a:latin typeface="Outfit"/>
              <a:ea typeface="Outfit"/>
              <a:cs typeface="Outfit"/>
              <a:sym typeface="Outfit"/>
            </a:endParaRPr>
          </a:p>
          <a:p>
            <a:pPr indent="22860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" sz="1800">
                <a:latin typeface="Outfit"/>
                <a:ea typeface="Outfit"/>
                <a:cs typeface="Outfit"/>
                <a:sym typeface="Outfit"/>
              </a:rPr>
              <a:t>	leia (N2)</a:t>
            </a:r>
            <a:endParaRPr sz="3000">
              <a:latin typeface="Outfit"/>
              <a:ea typeface="Outfit"/>
              <a:cs typeface="Outfit"/>
              <a:sym typeface="Outfit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" sz="1800">
                <a:latin typeface="Outfit"/>
                <a:ea typeface="Outfit"/>
                <a:cs typeface="Outfit"/>
                <a:sym typeface="Outfit"/>
              </a:rPr>
              <a:t>	MA←(N1+N2)/2;</a:t>
            </a:r>
            <a:endParaRPr sz="1800">
              <a:latin typeface="Outfit"/>
              <a:ea typeface="Outfit"/>
              <a:cs typeface="Outfit"/>
              <a:sym typeface="Outfit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" sz="1800">
                <a:latin typeface="Outfit"/>
                <a:ea typeface="Outfit"/>
                <a:cs typeface="Outfit"/>
                <a:sym typeface="Outfit"/>
              </a:rPr>
              <a:t>	escreva(MA)</a:t>
            </a:r>
            <a:endParaRPr sz="1800">
              <a:latin typeface="Outfit"/>
              <a:ea typeface="Outfit"/>
              <a:cs typeface="Outfit"/>
              <a:sym typeface="Outfit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" sz="1800">
                <a:latin typeface="Outfit"/>
                <a:ea typeface="Outfit"/>
                <a:cs typeface="Outfit"/>
                <a:sym typeface="Outfit"/>
              </a:rPr>
              <a:t>	Se (MA &gt;=7)então</a:t>
            </a:r>
            <a:endParaRPr sz="1800">
              <a:latin typeface="Outfit"/>
              <a:ea typeface="Outfit"/>
              <a:cs typeface="Outfit"/>
              <a:sym typeface="Outfit"/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" sz="1800">
                <a:latin typeface="Outfit"/>
                <a:ea typeface="Outfit"/>
                <a:cs typeface="Outfit"/>
                <a:sym typeface="Outfit"/>
              </a:rPr>
              <a:t>	escreva(“Aluno Aprovado”);</a:t>
            </a:r>
            <a:endParaRPr sz="1800">
              <a:latin typeface="Outfit"/>
              <a:ea typeface="Outfit"/>
              <a:cs typeface="Outfit"/>
              <a:sym typeface="Outfit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" sz="1800">
                <a:latin typeface="Outfit"/>
                <a:ea typeface="Outfit"/>
                <a:cs typeface="Outfit"/>
                <a:sym typeface="Outfit"/>
              </a:rPr>
              <a:t>Fimse</a:t>
            </a:r>
            <a:endParaRPr sz="1800">
              <a:latin typeface="Outfit"/>
              <a:ea typeface="Outfit"/>
              <a:cs typeface="Outfit"/>
              <a:sym typeface="Outfit"/>
            </a:endParaRPr>
          </a:p>
          <a:p>
            <a:pPr indent="228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utfit"/>
                <a:ea typeface="Outfit"/>
                <a:cs typeface="Outfit"/>
                <a:sym typeface="Outfit"/>
              </a:rPr>
              <a:t>Fim.</a:t>
            </a:r>
            <a:endParaRPr sz="17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8"/>
          <p:cNvSpPr txBox="1"/>
          <p:nvPr>
            <p:ph type="title"/>
          </p:nvPr>
        </p:nvSpPr>
        <p:spPr>
          <a:xfrm>
            <a:off x="715100" y="6112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Estrutura de seleção SIMPLES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508" name="Google Shape;50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8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8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1" name="Google Shape;51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48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8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8"/>
          <p:cNvSpPr txBox="1"/>
          <p:nvPr>
            <p:ph idx="4294967295" type="subTitle"/>
          </p:nvPr>
        </p:nvSpPr>
        <p:spPr>
          <a:xfrm>
            <a:off x="566550" y="1421500"/>
            <a:ext cx="79959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Construa o pseudocódigo de um algoritmo para obter o resultado da divisão de dois números inteiros quaisquer.</a:t>
            </a:r>
            <a:r>
              <a:rPr lang="en" sz="2200"/>
              <a:t> </a:t>
            </a:r>
            <a:endParaRPr sz="22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/>
          <p:nvPr/>
        </p:nvSpPr>
        <p:spPr>
          <a:xfrm>
            <a:off x="2617431" y="20023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2617431" y="25961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1"/>
          <p:cNvSpPr/>
          <p:nvPr/>
        </p:nvSpPr>
        <p:spPr>
          <a:xfrm>
            <a:off x="2617431" y="14085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"/>
          <p:cNvSpPr txBox="1"/>
          <p:nvPr>
            <p:ph type="title"/>
          </p:nvPr>
        </p:nvSpPr>
        <p:spPr>
          <a:xfrm>
            <a:off x="1694469" y="14014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7" name="Google Shape;287;p31"/>
          <p:cNvSpPr txBox="1"/>
          <p:nvPr>
            <p:ph idx="2" type="subTitle"/>
          </p:nvPr>
        </p:nvSpPr>
        <p:spPr>
          <a:xfrm>
            <a:off x="2767431" y="14014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Estrutura Sequencial</a:t>
            </a:r>
            <a:endParaRPr sz="1700"/>
          </a:p>
        </p:txBody>
      </p:sp>
      <p:sp>
        <p:nvSpPr>
          <p:cNvPr id="288" name="Google Shape;288;p31"/>
          <p:cNvSpPr txBox="1"/>
          <p:nvPr>
            <p:ph idx="3" type="title"/>
          </p:nvPr>
        </p:nvSpPr>
        <p:spPr>
          <a:xfrm>
            <a:off x="715100" y="6112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Roteiro</a:t>
            </a:r>
            <a:endParaRPr/>
          </a:p>
        </p:txBody>
      </p:sp>
      <p:sp>
        <p:nvSpPr>
          <p:cNvPr id="289" name="Google Shape;289;p31"/>
          <p:cNvSpPr txBox="1"/>
          <p:nvPr>
            <p:ph idx="4" type="title"/>
          </p:nvPr>
        </p:nvSpPr>
        <p:spPr>
          <a:xfrm>
            <a:off x="1694469" y="19952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0" name="Google Shape;290;p31"/>
          <p:cNvSpPr txBox="1"/>
          <p:nvPr>
            <p:ph idx="6" type="subTitle"/>
          </p:nvPr>
        </p:nvSpPr>
        <p:spPr>
          <a:xfrm>
            <a:off x="2767431" y="19952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de seleção simples</a:t>
            </a:r>
            <a:endParaRPr/>
          </a:p>
        </p:txBody>
      </p:sp>
      <p:sp>
        <p:nvSpPr>
          <p:cNvPr id="291" name="Google Shape;291;p31"/>
          <p:cNvSpPr txBox="1"/>
          <p:nvPr>
            <p:ph idx="7" type="title"/>
          </p:nvPr>
        </p:nvSpPr>
        <p:spPr>
          <a:xfrm>
            <a:off x="1694469" y="25890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2" name="Google Shape;292;p31"/>
          <p:cNvSpPr txBox="1"/>
          <p:nvPr>
            <p:ph idx="9" type="subTitle"/>
          </p:nvPr>
        </p:nvSpPr>
        <p:spPr>
          <a:xfrm>
            <a:off x="2767431" y="25890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de seleção composta</a:t>
            </a:r>
            <a:endParaRPr/>
          </a:p>
        </p:txBody>
      </p:sp>
      <p:pic>
        <p:nvPicPr>
          <p:cNvPr id="293" name="Google Shape;2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37" y="32410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1"/>
          <p:cNvSpPr/>
          <p:nvPr/>
        </p:nvSpPr>
        <p:spPr>
          <a:xfrm>
            <a:off x="1133613" y="31800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3800" y="18097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1"/>
          <p:cNvSpPr/>
          <p:nvPr/>
        </p:nvSpPr>
        <p:spPr>
          <a:xfrm>
            <a:off x="8196450" y="18562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1"/>
          <p:cNvSpPr/>
          <p:nvPr/>
        </p:nvSpPr>
        <p:spPr>
          <a:xfrm>
            <a:off x="7837050" y="2616912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1"/>
          <p:cNvSpPr/>
          <p:nvPr/>
        </p:nvSpPr>
        <p:spPr>
          <a:xfrm>
            <a:off x="807225" y="2679875"/>
            <a:ext cx="179100" cy="179100"/>
          </a:xfrm>
          <a:prstGeom prst="donut">
            <a:avLst>
              <a:gd fmla="val 147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31"/>
          <p:cNvCxnSpPr/>
          <p:nvPr/>
        </p:nvCxnSpPr>
        <p:spPr>
          <a:xfrm>
            <a:off x="2380131" y="16408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1"/>
          <p:cNvCxnSpPr/>
          <p:nvPr/>
        </p:nvCxnSpPr>
        <p:spPr>
          <a:xfrm>
            <a:off x="2380131" y="22346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31"/>
          <p:cNvCxnSpPr/>
          <p:nvPr/>
        </p:nvCxnSpPr>
        <p:spPr>
          <a:xfrm>
            <a:off x="2380131" y="28284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2" name="Google Shape;302;p31"/>
          <p:cNvSpPr/>
          <p:nvPr/>
        </p:nvSpPr>
        <p:spPr>
          <a:xfrm>
            <a:off x="2617431" y="32057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1"/>
          <p:cNvSpPr txBox="1"/>
          <p:nvPr>
            <p:ph idx="7" type="title"/>
          </p:nvPr>
        </p:nvSpPr>
        <p:spPr>
          <a:xfrm>
            <a:off x="1694469" y="31986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4" name="Google Shape;304;p31"/>
          <p:cNvSpPr txBox="1"/>
          <p:nvPr>
            <p:ph idx="9" type="subTitle"/>
          </p:nvPr>
        </p:nvSpPr>
        <p:spPr>
          <a:xfrm>
            <a:off x="2767431" y="31986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de seleção encadeada</a:t>
            </a:r>
            <a:endParaRPr/>
          </a:p>
        </p:txBody>
      </p:sp>
      <p:cxnSp>
        <p:nvCxnSpPr>
          <p:cNvPr id="305" name="Google Shape;305;p31"/>
          <p:cNvCxnSpPr/>
          <p:nvPr/>
        </p:nvCxnSpPr>
        <p:spPr>
          <a:xfrm>
            <a:off x="2380131" y="34380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6" name="Google Shape;306;p31"/>
          <p:cNvSpPr/>
          <p:nvPr/>
        </p:nvSpPr>
        <p:spPr>
          <a:xfrm>
            <a:off x="2617431" y="3776397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"/>
          <p:cNvSpPr txBox="1"/>
          <p:nvPr>
            <p:ph idx="7" type="title"/>
          </p:nvPr>
        </p:nvSpPr>
        <p:spPr>
          <a:xfrm>
            <a:off x="1694469" y="3769347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08" name="Google Shape;308;p31"/>
          <p:cNvSpPr txBox="1"/>
          <p:nvPr>
            <p:ph idx="9" type="subTitle"/>
          </p:nvPr>
        </p:nvSpPr>
        <p:spPr>
          <a:xfrm>
            <a:off x="2767431" y="3769347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Estruturas de repetição</a:t>
            </a:r>
            <a:endParaRPr/>
          </a:p>
        </p:txBody>
      </p:sp>
      <p:cxnSp>
        <p:nvCxnSpPr>
          <p:cNvPr id="309" name="Google Shape;309;p31"/>
          <p:cNvCxnSpPr/>
          <p:nvPr/>
        </p:nvCxnSpPr>
        <p:spPr>
          <a:xfrm>
            <a:off x="2380131" y="4008747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9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9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2" name="Google Shape;52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9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9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9"/>
          <p:cNvSpPr/>
          <p:nvPr/>
        </p:nvSpPr>
        <p:spPr>
          <a:xfrm>
            <a:off x="3463400" y="534975"/>
            <a:ext cx="5065800" cy="407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utfit"/>
                <a:ea typeface="Outfit"/>
                <a:cs typeface="Outfit"/>
                <a:sym typeface="Outfit"/>
              </a:rPr>
              <a:t>algoritmo “exercicio 2.0” </a:t>
            </a:r>
            <a:endParaRPr sz="32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latin typeface="Outfit"/>
                <a:ea typeface="Outfit"/>
                <a:cs typeface="Outfit"/>
                <a:sym typeface="Outfit"/>
              </a:rPr>
              <a:t>	var n1, n2: inteiro </a:t>
            </a:r>
            <a:endParaRPr sz="32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latin typeface="Outfit"/>
                <a:ea typeface="Outfit"/>
                <a:cs typeface="Outfit"/>
                <a:sym typeface="Outfit"/>
              </a:rPr>
              <a:t>	res: real </a:t>
            </a:r>
            <a:endParaRPr sz="32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latin typeface="Outfit"/>
                <a:ea typeface="Outfit"/>
                <a:cs typeface="Outfit"/>
                <a:sym typeface="Outfit"/>
              </a:rPr>
              <a:t>inicio </a:t>
            </a:r>
            <a:endParaRPr sz="32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latin typeface="Outfit"/>
                <a:ea typeface="Outfit"/>
                <a:cs typeface="Outfit"/>
                <a:sym typeface="Outfit"/>
              </a:rPr>
              <a:t>	escreva (“Digite o dividendo inteiro: ”) </a:t>
            </a:r>
            <a:endParaRPr sz="32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latin typeface="Outfit"/>
                <a:ea typeface="Outfit"/>
                <a:cs typeface="Outfit"/>
                <a:sym typeface="Outfit"/>
              </a:rPr>
              <a:t>	leia (n1)</a:t>
            </a:r>
            <a:br>
              <a:rPr lang="en" sz="2000">
                <a:latin typeface="Outfit"/>
                <a:ea typeface="Outfit"/>
                <a:cs typeface="Outfit"/>
                <a:sym typeface="Outfit"/>
              </a:rPr>
            </a:br>
            <a:r>
              <a:rPr lang="en" sz="2000">
                <a:latin typeface="Outfit"/>
                <a:ea typeface="Outfit"/>
                <a:cs typeface="Outfit"/>
                <a:sym typeface="Outfit"/>
              </a:rPr>
              <a:t>	escreva (“Digite o divisor inteiro: ”) </a:t>
            </a:r>
            <a:endParaRPr sz="32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latin typeface="Outfit"/>
                <a:ea typeface="Outfit"/>
                <a:cs typeface="Outfit"/>
                <a:sym typeface="Outfit"/>
              </a:rPr>
              <a:t>	leia (n2) </a:t>
            </a:r>
            <a:endParaRPr sz="32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latin typeface="Outfit"/>
                <a:ea typeface="Outfit"/>
                <a:cs typeface="Outfit"/>
                <a:sym typeface="Outfit"/>
              </a:rPr>
              <a:t>	res &lt;- n1 / n2</a:t>
            </a:r>
            <a:br>
              <a:rPr lang="en" sz="2000">
                <a:latin typeface="Outfit"/>
                <a:ea typeface="Outfit"/>
                <a:cs typeface="Outfit"/>
                <a:sym typeface="Outfit"/>
              </a:rPr>
            </a:br>
            <a:r>
              <a:rPr lang="en" sz="2000">
                <a:latin typeface="Outfit"/>
                <a:ea typeface="Outfit"/>
                <a:cs typeface="Outfit"/>
                <a:sym typeface="Outfit"/>
              </a:rPr>
              <a:t>	escreva (“Resultado da divisão: ”, res) </a:t>
            </a:r>
            <a:endParaRPr sz="32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latin typeface="Outfit"/>
                <a:ea typeface="Outfit"/>
                <a:cs typeface="Outfit"/>
                <a:sym typeface="Outfit"/>
              </a:rPr>
              <a:t>fimalgoritmo</a:t>
            </a:r>
            <a:endParaRPr sz="3200">
              <a:latin typeface="Outfit"/>
              <a:ea typeface="Outfit"/>
              <a:cs typeface="Outfit"/>
              <a:sym typeface="Outfit"/>
            </a:endParaRPr>
          </a:p>
          <a:p>
            <a:pPr indent="228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526" name="Google Shape;526;p49"/>
          <p:cNvSpPr txBox="1"/>
          <p:nvPr>
            <p:ph idx="4294967295" type="subTitle"/>
          </p:nvPr>
        </p:nvSpPr>
        <p:spPr>
          <a:xfrm>
            <a:off x="566550" y="1929725"/>
            <a:ext cx="3242700" cy="26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Se n2 for igual</a:t>
            </a:r>
            <a:endParaRPr sz="22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 zero?</a:t>
            </a:r>
            <a:r>
              <a:rPr lang="en" sz="2200"/>
              <a:t> </a:t>
            </a:r>
            <a:endParaRPr sz="22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527" name="Google Shape;527;p49"/>
          <p:cNvSpPr txBox="1"/>
          <p:nvPr>
            <p:ph type="title"/>
          </p:nvPr>
        </p:nvSpPr>
        <p:spPr>
          <a:xfrm>
            <a:off x="715100" y="611200"/>
            <a:ext cx="2553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Exemplo 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Divisão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50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0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5" name="Google Shape;53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50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0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0"/>
          <p:cNvSpPr/>
          <p:nvPr/>
        </p:nvSpPr>
        <p:spPr>
          <a:xfrm>
            <a:off x="3463400" y="534975"/>
            <a:ext cx="5065800" cy="407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51"/>
              </a:spcBef>
              <a:spcAft>
                <a:spcPts val="0"/>
              </a:spcAft>
              <a:buNone/>
            </a:pPr>
            <a:r>
              <a:rPr lang="en" sz="1600">
                <a:latin typeface="Outfit"/>
                <a:ea typeface="Outfit"/>
                <a:cs typeface="Outfit"/>
                <a:sym typeface="Outfit"/>
              </a:rPr>
              <a:t>algoritmo “exercicio 2.1” 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351"/>
              </a:spcBef>
              <a:spcAft>
                <a:spcPts val="0"/>
              </a:spcAft>
              <a:buNone/>
            </a:pPr>
            <a:r>
              <a:rPr lang="en" sz="1600">
                <a:latin typeface="Outfit"/>
                <a:ea typeface="Outfit"/>
                <a:cs typeface="Outfit"/>
                <a:sym typeface="Outfit"/>
              </a:rPr>
              <a:t>var 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351"/>
              </a:spcBef>
              <a:spcAft>
                <a:spcPts val="0"/>
              </a:spcAft>
              <a:buNone/>
            </a:pPr>
            <a:r>
              <a:rPr lang="en" sz="1600">
                <a:latin typeface="Outfit"/>
                <a:ea typeface="Outfit"/>
                <a:cs typeface="Outfit"/>
                <a:sym typeface="Outfit"/>
              </a:rPr>
              <a:t>	n1, n2: inteiro 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351"/>
              </a:spcBef>
              <a:spcAft>
                <a:spcPts val="0"/>
              </a:spcAft>
              <a:buNone/>
            </a:pPr>
            <a:r>
              <a:rPr lang="en" sz="1600">
                <a:latin typeface="Outfit"/>
                <a:ea typeface="Outfit"/>
                <a:cs typeface="Outfit"/>
                <a:sym typeface="Outfit"/>
              </a:rPr>
              <a:t>	res: real 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351"/>
              </a:spcBef>
              <a:spcAft>
                <a:spcPts val="0"/>
              </a:spcAft>
              <a:buNone/>
            </a:pPr>
            <a:r>
              <a:rPr lang="en" sz="1600">
                <a:latin typeface="Outfit"/>
                <a:ea typeface="Outfit"/>
                <a:cs typeface="Outfit"/>
                <a:sym typeface="Outfit"/>
              </a:rPr>
              <a:t>inicio 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351"/>
              </a:spcBef>
              <a:spcAft>
                <a:spcPts val="0"/>
              </a:spcAft>
              <a:buNone/>
            </a:pPr>
            <a:r>
              <a:rPr lang="en" sz="1600">
                <a:latin typeface="Outfit"/>
                <a:ea typeface="Outfit"/>
                <a:cs typeface="Outfit"/>
                <a:sym typeface="Outfit"/>
              </a:rPr>
              <a:t>	escreva (“Digite o dividendo inteiro: ”) 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351"/>
              </a:spcBef>
              <a:spcAft>
                <a:spcPts val="0"/>
              </a:spcAft>
              <a:buNone/>
            </a:pPr>
            <a:r>
              <a:rPr lang="en" sz="1600">
                <a:latin typeface="Outfit"/>
                <a:ea typeface="Outfit"/>
                <a:cs typeface="Outfit"/>
                <a:sym typeface="Outfit"/>
              </a:rPr>
              <a:t>	leia (n1)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351"/>
              </a:spcBef>
              <a:spcAft>
                <a:spcPts val="0"/>
              </a:spcAft>
              <a:buNone/>
            </a:pPr>
            <a:r>
              <a:rPr lang="en" sz="1600">
                <a:latin typeface="Outfit"/>
                <a:ea typeface="Outfit"/>
                <a:cs typeface="Outfit"/>
                <a:sym typeface="Outfit"/>
              </a:rPr>
              <a:t>	escreva (“Digite o divisor inteiro: ”) 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351"/>
              </a:spcBef>
              <a:spcAft>
                <a:spcPts val="0"/>
              </a:spcAft>
              <a:buNone/>
            </a:pPr>
            <a:r>
              <a:rPr lang="en" sz="1600">
                <a:latin typeface="Outfit"/>
                <a:ea typeface="Outfit"/>
                <a:cs typeface="Outfit"/>
                <a:sym typeface="Outfit"/>
              </a:rPr>
              <a:t>	leia (n2) 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351"/>
              </a:spcBef>
              <a:spcAft>
                <a:spcPts val="0"/>
              </a:spcAft>
              <a:buNone/>
            </a:pPr>
            <a:r>
              <a:rPr lang="en" sz="1600">
                <a:latin typeface="Outfit"/>
                <a:ea typeface="Outfit"/>
                <a:cs typeface="Outfit"/>
                <a:sym typeface="Outfit"/>
              </a:rPr>
              <a:t>	se (n2&lt;&gt;0) entao 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351"/>
              </a:spcBef>
              <a:spcAft>
                <a:spcPts val="0"/>
              </a:spcAft>
              <a:buNone/>
            </a:pPr>
            <a:r>
              <a:rPr lang="en" sz="1600">
                <a:latin typeface="Outfit"/>
                <a:ea typeface="Outfit"/>
                <a:cs typeface="Outfit"/>
                <a:sym typeface="Outfit"/>
              </a:rPr>
              <a:t>		res &lt;- n1 / n2 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351"/>
              </a:spcBef>
              <a:spcAft>
                <a:spcPts val="0"/>
              </a:spcAft>
              <a:buNone/>
            </a:pPr>
            <a:r>
              <a:rPr lang="en" sz="1600">
                <a:latin typeface="Outfit"/>
                <a:ea typeface="Outfit"/>
                <a:cs typeface="Outfit"/>
                <a:sym typeface="Outfit"/>
              </a:rPr>
              <a:t>		escreva (“Resultado da divisão: ”, res) 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351"/>
              </a:spcBef>
              <a:spcAft>
                <a:spcPts val="0"/>
              </a:spcAft>
              <a:buNone/>
            </a:pPr>
            <a:r>
              <a:rPr lang="en" sz="1600">
                <a:latin typeface="Outfit"/>
                <a:ea typeface="Outfit"/>
                <a:cs typeface="Outfit"/>
                <a:sym typeface="Outfit"/>
              </a:rPr>
              <a:t>	fimse 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351"/>
              </a:spcBef>
              <a:spcAft>
                <a:spcPts val="0"/>
              </a:spcAft>
              <a:buNone/>
            </a:pPr>
            <a:r>
              <a:rPr lang="en" sz="1600">
                <a:latin typeface="Outfit"/>
                <a:ea typeface="Outfit"/>
                <a:cs typeface="Outfit"/>
                <a:sym typeface="Outfit"/>
              </a:rPr>
              <a:t>fimalgoritmo 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539" name="Google Shape;539;p50"/>
          <p:cNvSpPr txBox="1"/>
          <p:nvPr>
            <p:ph idx="4294967295" type="subTitle"/>
          </p:nvPr>
        </p:nvSpPr>
        <p:spPr>
          <a:xfrm>
            <a:off x="566550" y="2046300"/>
            <a:ext cx="2702100" cy="25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E se for igual a zero? </a:t>
            </a:r>
            <a:endParaRPr sz="22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540" name="Google Shape;540;p50"/>
          <p:cNvSpPr txBox="1"/>
          <p:nvPr>
            <p:ph type="title"/>
          </p:nvPr>
        </p:nvSpPr>
        <p:spPr>
          <a:xfrm>
            <a:off x="715100" y="611200"/>
            <a:ext cx="2553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Exemplo 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Divisão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1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1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8" name="Google Shape;54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51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51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51"/>
          <p:cNvSpPr/>
          <p:nvPr/>
        </p:nvSpPr>
        <p:spPr>
          <a:xfrm>
            <a:off x="4073000" y="463925"/>
            <a:ext cx="3924000" cy="422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51"/>
              </a:spcBef>
              <a:spcAft>
                <a:spcPts val="0"/>
              </a:spcAft>
              <a:buNone/>
            </a:pPr>
            <a:r>
              <a:rPr lang="en" sz="1300">
                <a:latin typeface="Outfit"/>
                <a:ea typeface="Outfit"/>
                <a:cs typeface="Outfit"/>
                <a:sym typeface="Outfit"/>
              </a:rPr>
              <a:t>algoritmo “exercicio 2.1” </a:t>
            </a:r>
            <a:endParaRPr sz="13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351"/>
              </a:spcBef>
              <a:spcAft>
                <a:spcPts val="0"/>
              </a:spcAft>
              <a:buNone/>
            </a:pPr>
            <a:r>
              <a:rPr lang="en" sz="1300">
                <a:latin typeface="Outfit"/>
                <a:ea typeface="Outfit"/>
                <a:cs typeface="Outfit"/>
                <a:sym typeface="Outfit"/>
              </a:rPr>
              <a:t>var </a:t>
            </a:r>
            <a:endParaRPr sz="13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351"/>
              </a:spcBef>
              <a:spcAft>
                <a:spcPts val="0"/>
              </a:spcAft>
              <a:buNone/>
            </a:pPr>
            <a:r>
              <a:rPr lang="en" sz="1300">
                <a:latin typeface="Outfit"/>
                <a:ea typeface="Outfit"/>
                <a:cs typeface="Outfit"/>
                <a:sym typeface="Outfit"/>
              </a:rPr>
              <a:t>	n1, n2: inteiro </a:t>
            </a:r>
            <a:endParaRPr sz="13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351"/>
              </a:spcBef>
              <a:spcAft>
                <a:spcPts val="0"/>
              </a:spcAft>
              <a:buNone/>
            </a:pPr>
            <a:r>
              <a:rPr lang="en" sz="1300">
                <a:latin typeface="Outfit"/>
                <a:ea typeface="Outfit"/>
                <a:cs typeface="Outfit"/>
                <a:sym typeface="Outfit"/>
              </a:rPr>
              <a:t>	res: real </a:t>
            </a:r>
            <a:endParaRPr sz="13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351"/>
              </a:spcBef>
              <a:spcAft>
                <a:spcPts val="0"/>
              </a:spcAft>
              <a:buNone/>
            </a:pPr>
            <a:r>
              <a:rPr lang="en" sz="1300">
                <a:latin typeface="Outfit"/>
                <a:ea typeface="Outfit"/>
                <a:cs typeface="Outfit"/>
                <a:sym typeface="Outfit"/>
              </a:rPr>
              <a:t>inicio </a:t>
            </a:r>
            <a:endParaRPr sz="13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351"/>
              </a:spcBef>
              <a:spcAft>
                <a:spcPts val="0"/>
              </a:spcAft>
              <a:buNone/>
            </a:pPr>
            <a:r>
              <a:rPr lang="en" sz="1300">
                <a:latin typeface="Outfit"/>
                <a:ea typeface="Outfit"/>
                <a:cs typeface="Outfit"/>
                <a:sym typeface="Outfit"/>
              </a:rPr>
              <a:t>	escreva (“Digite o dividendo inteiro: ”) </a:t>
            </a:r>
            <a:endParaRPr sz="13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351"/>
              </a:spcBef>
              <a:spcAft>
                <a:spcPts val="0"/>
              </a:spcAft>
              <a:buNone/>
            </a:pPr>
            <a:r>
              <a:rPr lang="en" sz="1300">
                <a:latin typeface="Outfit"/>
                <a:ea typeface="Outfit"/>
                <a:cs typeface="Outfit"/>
                <a:sym typeface="Outfit"/>
              </a:rPr>
              <a:t>	leia (n1)</a:t>
            </a:r>
            <a:endParaRPr sz="13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351"/>
              </a:spcBef>
              <a:spcAft>
                <a:spcPts val="0"/>
              </a:spcAft>
              <a:buNone/>
            </a:pPr>
            <a:r>
              <a:rPr lang="en" sz="1300">
                <a:latin typeface="Outfit"/>
                <a:ea typeface="Outfit"/>
                <a:cs typeface="Outfit"/>
                <a:sym typeface="Outfit"/>
              </a:rPr>
              <a:t>	escreva (“Digite o divisor inteiro: ”) </a:t>
            </a:r>
            <a:endParaRPr sz="13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351"/>
              </a:spcBef>
              <a:spcAft>
                <a:spcPts val="0"/>
              </a:spcAft>
              <a:buNone/>
            </a:pPr>
            <a:r>
              <a:rPr lang="en" sz="1300">
                <a:latin typeface="Outfit"/>
                <a:ea typeface="Outfit"/>
                <a:cs typeface="Outfit"/>
                <a:sym typeface="Outfit"/>
              </a:rPr>
              <a:t>	leia (n2) </a:t>
            </a:r>
            <a:endParaRPr sz="13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351"/>
              </a:spcBef>
              <a:spcAft>
                <a:spcPts val="0"/>
              </a:spcAft>
              <a:buNone/>
            </a:pPr>
            <a:r>
              <a:rPr lang="en" sz="1300">
                <a:latin typeface="Outfit"/>
                <a:ea typeface="Outfit"/>
                <a:cs typeface="Outfit"/>
                <a:sym typeface="Outfit"/>
              </a:rPr>
              <a:t>	se (n2&lt;&gt;0) entao </a:t>
            </a:r>
            <a:endParaRPr sz="13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351"/>
              </a:spcBef>
              <a:spcAft>
                <a:spcPts val="0"/>
              </a:spcAft>
              <a:buNone/>
            </a:pPr>
            <a:r>
              <a:rPr lang="en" sz="1300">
                <a:latin typeface="Outfit"/>
                <a:ea typeface="Outfit"/>
                <a:cs typeface="Outfit"/>
                <a:sym typeface="Outfit"/>
              </a:rPr>
              <a:t>		res &lt;- n1 / n2 </a:t>
            </a:r>
            <a:endParaRPr sz="13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351"/>
              </a:spcBef>
              <a:spcAft>
                <a:spcPts val="0"/>
              </a:spcAft>
              <a:buNone/>
            </a:pPr>
            <a:r>
              <a:rPr lang="en" sz="1300">
                <a:latin typeface="Outfit"/>
                <a:ea typeface="Outfit"/>
                <a:cs typeface="Outfit"/>
                <a:sym typeface="Outfit"/>
              </a:rPr>
              <a:t>		escreva (“Resultado da divisão: ”, res) </a:t>
            </a:r>
            <a:endParaRPr sz="13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351"/>
              </a:spcBef>
              <a:spcAft>
                <a:spcPts val="0"/>
              </a:spcAft>
              <a:buNone/>
            </a:pPr>
            <a:r>
              <a:rPr lang="en" sz="1300">
                <a:latin typeface="Outfit"/>
                <a:ea typeface="Outfit"/>
                <a:cs typeface="Outfit"/>
                <a:sym typeface="Outfit"/>
              </a:rPr>
              <a:t>	fimse </a:t>
            </a:r>
            <a:endParaRPr sz="13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351"/>
              </a:spcBef>
              <a:spcAft>
                <a:spcPts val="0"/>
              </a:spcAft>
              <a:buNone/>
            </a:pPr>
            <a:r>
              <a:rPr lang="en" sz="1300">
                <a:latin typeface="Outfit"/>
                <a:ea typeface="Outfit"/>
                <a:cs typeface="Outfit"/>
                <a:sym typeface="Outfit"/>
              </a:rPr>
              <a:t>	se (n2==0) entao </a:t>
            </a:r>
            <a:endParaRPr sz="13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351"/>
              </a:spcBef>
              <a:spcAft>
                <a:spcPts val="0"/>
              </a:spcAft>
              <a:buNone/>
            </a:pPr>
            <a:r>
              <a:rPr lang="en" sz="1300">
                <a:latin typeface="Outfit"/>
                <a:ea typeface="Outfit"/>
                <a:cs typeface="Outfit"/>
                <a:sym typeface="Outfit"/>
              </a:rPr>
              <a:t>		escreva (“Impossível dividir: ”) </a:t>
            </a:r>
            <a:endParaRPr sz="13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351"/>
              </a:spcBef>
              <a:spcAft>
                <a:spcPts val="0"/>
              </a:spcAft>
              <a:buNone/>
            </a:pPr>
            <a:r>
              <a:rPr lang="en" sz="1300">
                <a:latin typeface="Outfit"/>
                <a:ea typeface="Outfit"/>
                <a:cs typeface="Outfit"/>
                <a:sym typeface="Outfit"/>
              </a:rPr>
              <a:t>	fimse </a:t>
            </a:r>
            <a:endParaRPr sz="13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351"/>
              </a:spcBef>
              <a:spcAft>
                <a:spcPts val="0"/>
              </a:spcAft>
              <a:buNone/>
            </a:pPr>
            <a:r>
              <a:rPr lang="en" sz="1300">
                <a:latin typeface="Outfit"/>
                <a:ea typeface="Outfit"/>
                <a:cs typeface="Outfit"/>
                <a:sym typeface="Outfit"/>
              </a:rPr>
              <a:t>Fimalgoritmo </a:t>
            </a:r>
            <a:endParaRPr sz="130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552" name="Google Shape;552;p51"/>
          <p:cNvSpPr txBox="1"/>
          <p:nvPr>
            <p:ph idx="4294967295" type="subTitle"/>
          </p:nvPr>
        </p:nvSpPr>
        <p:spPr>
          <a:xfrm>
            <a:off x="566550" y="2046300"/>
            <a:ext cx="3000300" cy="25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Inserir condicional para mostrar mensagem para o usuário.</a:t>
            </a:r>
            <a:endParaRPr sz="22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553" name="Google Shape;553;p51"/>
          <p:cNvSpPr txBox="1"/>
          <p:nvPr>
            <p:ph type="title"/>
          </p:nvPr>
        </p:nvSpPr>
        <p:spPr>
          <a:xfrm>
            <a:off x="715100" y="611200"/>
            <a:ext cx="2553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Exemplo 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Divisão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00" y="10588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52"/>
          <p:cNvSpPr txBox="1"/>
          <p:nvPr>
            <p:ph type="title"/>
          </p:nvPr>
        </p:nvSpPr>
        <p:spPr>
          <a:xfrm>
            <a:off x="1116300" y="2193000"/>
            <a:ext cx="69114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Estrutura seleção composta</a:t>
            </a:r>
            <a:endParaRPr sz="3200"/>
          </a:p>
        </p:txBody>
      </p:sp>
      <p:sp>
        <p:nvSpPr>
          <p:cNvPr id="560" name="Google Shape;560;p52"/>
          <p:cNvSpPr txBox="1"/>
          <p:nvPr>
            <p:ph idx="2" type="title"/>
          </p:nvPr>
        </p:nvSpPr>
        <p:spPr>
          <a:xfrm>
            <a:off x="1116300" y="1217650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61" name="Google Shape;561;p52"/>
          <p:cNvSpPr/>
          <p:nvPr/>
        </p:nvSpPr>
        <p:spPr>
          <a:xfrm>
            <a:off x="5365800" y="144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2"/>
          <p:cNvSpPr/>
          <p:nvPr/>
        </p:nvSpPr>
        <p:spPr>
          <a:xfrm>
            <a:off x="3950300" y="8797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3"/>
          <p:cNvSpPr txBox="1"/>
          <p:nvPr>
            <p:ph type="title"/>
          </p:nvPr>
        </p:nvSpPr>
        <p:spPr>
          <a:xfrm>
            <a:off x="715100" y="4588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Estrutura de seleção COMPOSTA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568" name="Google Shape;56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53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53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1" name="Google Shape;57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53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3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3"/>
          <p:cNvSpPr txBox="1"/>
          <p:nvPr>
            <p:ph idx="4294967295" type="subTitle"/>
          </p:nvPr>
        </p:nvSpPr>
        <p:spPr>
          <a:xfrm>
            <a:off x="566550" y="1269100"/>
            <a:ext cx="79959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Similar ao desvio condicional simples, a diferença agora é que determinadas instruções só são executadas se a condição testada for falsa. 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Outfit"/>
              <a:buChar char="❏"/>
            </a:pP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Se ( condição) então </a:t>
            </a:r>
            <a:endParaRPr b="1" sz="2000">
              <a:latin typeface="Outfit"/>
              <a:ea typeface="Outfit"/>
              <a:cs typeface="Outfit"/>
              <a:sym typeface="Outfit"/>
            </a:endParaRPr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Todas as instruções que serão executadas caso a condição (se) seja verdadeira (true), devem ser colocadas entre o então e o senão. 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Outfit"/>
              <a:buChar char="❏"/>
            </a:pP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Senão</a:t>
            </a:r>
            <a:endParaRPr b="1" sz="2000">
              <a:latin typeface="Outfit"/>
              <a:ea typeface="Outfit"/>
              <a:cs typeface="Outfit"/>
              <a:sym typeface="Outfit"/>
            </a:endParaRPr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As instruções que devem ser executadas caso a condição seja falsa(false) devem ser colocadas entre o senão e o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Fim_do_se</a:t>
            </a:r>
            <a:r>
              <a:rPr lang="en" sz="2000"/>
              <a:t>. </a:t>
            </a:r>
            <a:endParaRPr sz="20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4"/>
          <p:cNvSpPr txBox="1"/>
          <p:nvPr>
            <p:ph type="title"/>
          </p:nvPr>
        </p:nvSpPr>
        <p:spPr>
          <a:xfrm>
            <a:off x="715100" y="4588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Estrutura de seleção COMPOSTA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580" name="Google Shape;58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54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4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3" name="Google Shape;58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54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4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4"/>
          <p:cNvSpPr txBox="1"/>
          <p:nvPr>
            <p:ph idx="4294967295" type="subTitle"/>
          </p:nvPr>
        </p:nvSpPr>
        <p:spPr>
          <a:xfrm>
            <a:off x="566550" y="1269100"/>
            <a:ext cx="79959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Nesta estrutura uma única condição (expressão lógica) é avaliada. Se o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resultado desta avaliação for verdadeiro,</a:t>
            </a:r>
            <a:r>
              <a:rPr lang="en" sz="2000"/>
              <a:t> um comando ou conjunto de comandos serão executados. </a:t>
            </a:r>
            <a:endParaRPr sz="2000"/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Caso contrário, ou seja, quando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o resultado da avaliação for falso</a:t>
            </a:r>
            <a:r>
              <a:rPr lang="en" sz="2000"/>
              <a:t>, um outro comando ou um outro conjunto de comandos serão executados. </a:t>
            </a:r>
            <a:endParaRPr sz="2000"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5"/>
          <p:cNvSpPr txBox="1"/>
          <p:nvPr>
            <p:ph type="title"/>
          </p:nvPr>
        </p:nvSpPr>
        <p:spPr>
          <a:xfrm>
            <a:off x="715100" y="458800"/>
            <a:ext cx="33171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Estrutura de seleção COMPOSTA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592" name="Google Shape;59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55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55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5" name="Google Shape;59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55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5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55"/>
          <p:cNvSpPr/>
          <p:nvPr/>
        </p:nvSpPr>
        <p:spPr>
          <a:xfrm>
            <a:off x="624125" y="2158325"/>
            <a:ext cx="3317100" cy="192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Sintaxe: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...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se (&lt;expressão-lógica&gt;) entao	   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          &lt;sequência-de-comandos-1&gt;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senao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sequência-de-comandos-2&gt;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fimse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599" name="Google Shape;599;p55"/>
          <p:cNvSpPr/>
          <p:nvPr/>
        </p:nvSpPr>
        <p:spPr>
          <a:xfrm>
            <a:off x="4163300" y="2655425"/>
            <a:ext cx="4423200" cy="123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228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utfit"/>
                <a:ea typeface="Outfit"/>
                <a:cs typeface="Outfit"/>
                <a:sym typeface="Outfit"/>
              </a:rPr>
              <a:t>Ex. Registro da média (Aprovado ou Reprovado).</a:t>
            </a:r>
            <a:endParaRPr sz="17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pic>
        <p:nvPicPr>
          <p:cNvPr id="600" name="Google Shape;600;p5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7500" y="1297325"/>
            <a:ext cx="1234800" cy="12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6"/>
          <p:cNvSpPr txBox="1"/>
          <p:nvPr>
            <p:ph type="title"/>
          </p:nvPr>
        </p:nvSpPr>
        <p:spPr>
          <a:xfrm>
            <a:off x="715100" y="4588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Estrutura de seleção</a:t>
            </a:r>
            <a:endParaRPr sz="2900"/>
          </a:p>
        </p:txBody>
      </p:sp>
      <p:pic>
        <p:nvPicPr>
          <p:cNvPr id="606" name="Google Shape;60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56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56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9" name="Google Shape;60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56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56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56"/>
          <p:cNvSpPr txBox="1"/>
          <p:nvPr>
            <p:ph idx="4294967295" type="subTitle"/>
          </p:nvPr>
        </p:nvSpPr>
        <p:spPr>
          <a:xfrm>
            <a:off x="566550" y="1269100"/>
            <a:ext cx="35223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Um comando condicional é aquele que permite decidir se um determinado bloco de comandos deve ou não ser executado, a partir do resultado de uma expressão relacional ou lógica.</a:t>
            </a:r>
            <a:r>
              <a:rPr lang="en" sz="2000"/>
              <a:t> </a:t>
            </a:r>
            <a:endParaRPr sz="2000"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descr="Captura de Tela 2017-05-29 às 17.51.46.png" id="613" name="Google Shape;613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8699" y="1478812"/>
            <a:ext cx="4050300" cy="2721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7"/>
          <p:cNvSpPr txBox="1"/>
          <p:nvPr>
            <p:ph type="title"/>
          </p:nvPr>
        </p:nvSpPr>
        <p:spPr>
          <a:xfrm>
            <a:off x="715100" y="4588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Estrutura de seleção</a:t>
            </a:r>
            <a:endParaRPr sz="4000"/>
          </a:p>
        </p:txBody>
      </p:sp>
      <p:pic>
        <p:nvPicPr>
          <p:cNvPr id="619" name="Google Shape;61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57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7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2" name="Google Shape;62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57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57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57"/>
          <p:cNvSpPr txBox="1"/>
          <p:nvPr>
            <p:ph idx="4294967295" type="subTitle"/>
          </p:nvPr>
        </p:nvSpPr>
        <p:spPr>
          <a:xfrm>
            <a:off x="287025" y="1116700"/>
            <a:ext cx="39510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100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Entre as </a:t>
            </a:r>
            <a:r>
              <a:rPr b="1" lang="en" sz="1700">
                <a:latin typeface="Outfit"/>
                <a:ea typeface="Outfit"/>
                <a:cs typeface="Outfit"/>
                <a:sym typeface="Outfit"/>
              </a:rPr>
              <a:t>linhas 1 e 3</a:t>
            </a:r>
            <a:r>
              <a:rPr lang="en" sz="1700"/>
              <a:t> só deverão conter comandos que serão executados </a:t>
            </a:r>
            <a:r>
              <a:rPr b="1" lang="en" sz="1700">
                <a:latin typeface="Outfit"/>
                <a:ea typeface="Outfit"/>
                <a:cs typeface="Outfit"/>
                <a:sym typeface="Outfit"/>
              </a:rPr>
              <a:t>se a condicional for verdadeira;</a:t>
            </a:r>
            <a:endParaRPr b="1" sz="1700">
              <a:latin typeface="Outfit"/>
              <a:ea typeface="Outfit"/>
              <a:cs typeface="Outfit"/>
              <a:sym typeface="Outfit"/>
            </a:endParaRPr>
          </a:p>
          <a:p>
            <a:pPr indent="-336550" lvl="0" marL="457200" rtl="0" algn="just">
              <a:spcBef>
                <a:spcPts val="100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Entre as</a:t>
            </a:r>
            <a:r>
              <a:rPr b="1" lang="en" sz="1700">
                <a:latin typeface="Outfit"/>
                <a:ea typeface="Outfit"/>
                <a:cs typeface="Outfit"/>
                <a:sym typeface="Outfit"/>
              </a:rPr>
              <a:t> linhas 3 e 5</a:t>
            </a:r>
            <a:r>
              <a:rPr lang="en" sz="1700"/>
              <a:t> só deverão conter comandos que serão executados </a:t>
            </a:r>
            <a:r>
              <a:rPr b="1" lang="en" sz="1700">
                <a:latin typeface="Outfit"/>
                <a:ea typeface="Outfit"/>
                <a:cs typeface="Outfit"/>
                <a:sym typeface="Outfit"/>
              </a:rPr>
              <a:t>se a condicional for falsa;</a:t>
            </a:r>
            <a:endParaRPr b="1" sz="1700">
              <a:latin typeface="Outfit"/>
              <a:ea typeface="Outfit"/>
              <a:cs typeface="Outfit"/>
              <a:sym typeface="Outfit"/>
            </a:endParaRPr>
          </a:p>
          <a:p>
            <a:pPr indent="-336550" lvl="0" marL="457200" rtl="0" algn="just">
              <a:spcBef>
                <a:spcPts val="100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Da </a:t>
            </a:r>
            <a:r>
              <a:rPr b="1" lang="en" sz="1700">
                <a:latin typeface="Outfit"/>
                <a:ea typeface="Outfit"/>
                <a:cs typeface="Outfit"/>
                <a:sym typeface="Outfit"/>
              </a:rPr>
              <a:t>linha 6 em diante</a:t>
            </a:r>
            <a:r>
              <a:rPr lang="en" sz="1700"/>
              <a:t> serão definidos os comandos que serão executados </a:t>
            </a:r>
            <a:r>
              <a:rPr b="1" lang="en" sz="1700">
                <a:latin typeface="Outfit"/>
                <a:ea typeface="Outfit"/>
                <a:cs typeface="Outfit"/>
                <a:sym typeface="Outfit"/>
              </a:rPr>
              <a:t>após o bloco condicional.</a:t>
            </a:r>
            <a:endParaRPr b="1" sz="1700"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6" name="Google Shape;626;p57"/>
          <p:cNvSpPr/>
          <p:nvPr/>
        </p:nvSpPr>
        <p:spPr>
          <a:xfrm>
            <a:off x="4536000" y="1750625"/>
            <a:ext cx="4174500" cy="209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1  se(&lt;condicao&gt;)entao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2    </a:t>
            </a: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&lt;</a:t>
            </a: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comandos para a condição verdadeira&gt;  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3 senao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4     &lt;comandos para a condição falsa&gt;  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5  fimse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6  &lt;comandos para executar apos o bloco se&gt;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8"/>
          <p:cNvSpPr txBox="1"/>
          <p:nvPr>
            <p:ph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Teste de mesa</a:t>
            </a:r>
            <a:endParaRPr sz="4000"/>
          </a:p>
        </p:txBody>
      </p:sp>
      <p:pic>
        <p:nvPicPr>
          <p:cNvPr id="632" name="Google Shape;63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58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58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5" name="Google Shape;63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58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8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8"/>
          <p:cNvSpPr txBox="1"/>
          <p:nvPr>
            <p:ph idx="4294967295" type="subTitle"/>
          </p:nvPr>
        </p:nvSpPr>
        <p:spPr>
          <a:xfrm>
            <a:off x="417475" y="1116700"/>
            <a:ext cx="81810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spcBef>
                <a:spcPts val="100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Após a elaboração de um algoritmo devemos testá-lo realizando simulações com o propósito de verificarmos se este está ou não correto. </a:t>
            </a:r>
            <a:endParaRPr sz="2100"/>
          </a:p>
          <a:p>
            <a:pPr indent="-361950" lvl="0" marL="457200" rtl="0" algn="just">
              <a:spcBef>
                <a:spcPts val="100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Existem alguns softwares disponíveis que efetuam a interpretação de algoritmos representados em pseudocódigos ou em fluxogramas. </a:t>
            </a:r>
            <a:endParaRPr sz="2100"/>
          </a:p>
          <a:p>
            <a:pPr indent="-361950" lvl="0" marL="457200" rtl="0" algn="just">
              <a:spcBef>
                <a:spcPts val="100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Porém, existe uma técnica denominada “teste de mesa” que permite a simulação do processo de interpretação de um algoritmo utilizando apenas um papel e uma caneta. </a:t>
            </a:r>
            <a:endParaRPr sz="2100"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00" y="10588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2"/>
          <p:cNvSpPr txBox="1"/>
          <p:nvPr>
            <p:ph type="title"/>
          </p:nvPr>
        </p:nvSpPr>
        <p:spPr>
          <a:xfrm>
            <a:off x="1116300" y="2193000"/>
            <a:ext cx="69114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Estrutura Sequencial</a:t>
            </a:r>
            <a:endParaRPr sz="3200"/>
          </a:p>
        </p:txBody>
      </p:sp>
      <p:sp>
        <p:nvSpPr>
          <p:cNvPr id="316" name="Google Shape;316;p32"/>
          <p:cNvSpPr txBox="1"/>
          <p:nvPr>
            <p:ph idx="2" type="title"/>
          </p:nvPr>
        </p:nvSpPr>
        <p:spPr>
          <a:xfrm>
            <a:off x="1116300" y="1217650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7" name="Google Shape;317;p32"/>
          <p:cNvSpPr/>
          <p:nvPr/>
        </p:nvSpPr>
        <p:spPr>
          <a:xfrm>
            <a:off x="5365800" y="144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2"/>
          <p:cNvSpPr/>
          <p:nvPr/>
        </p:nvSpPr>
        <p:spPr>
          <a:xfrm>
            <a:off x="3950300" y="8797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9"/>
          <p:cNvSpPr txBox="1"/>
          <p:nvPr>
            <p:ph type="title"/>
          </p:nvPr>
        </p:nvSpPr>
        <p:spPr>
          <a:xfrm>
            <a:off x="715100" y="2302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Teste de mesa</a:t>
            </a:r>
            <a:endParaRPr sz="4000"/>
          </a:p>
        </p:txBody>
      </p:sp>
      <p:pic>
        <p:nvPicPr>
          <p:cNvPr id="644" name="Google Shape;64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59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59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7" name="Google Shape;64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59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9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59"/>
          <p:cNvSpPr txBox="1"/>
          <p:nvPr>
            <p:ph idx="4294967295" type="subTitle"/>
          </p:nvPr>
        </p:nvSpPr>
        <p:spPr>
          <a:xfrm>
            <a:off x="417475" y="964300"/>
            <a:ext cx="81810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É importante verificar o estado dos dados a cada instrução, verificando o conteúdo de todas as variáveis contidas no algoritmo. </a:t>
            </a:r>
            <a:endParaRPr sz="2000"/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Sendo assim deve-se enumerar as linhas do algoritmo e em seguida criar uma tabela onde, a cada linha, são mostrados os conteúdos das variáveis do algoritmo e o número da linha executada. </a:t>
            </a:r>
            <a:endParaRPr sz="2000"/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Para uma melhor visualização do processo adotaremos a seguinte convenção: nas linhas em que uma variável é lida (entrada), o valor da variável ficará entre colchetes [] e quando o conteúdo de uma variável for escrito (saída), ficará entre chaves {}. </a:t>
            </a:r>
            <a:endParaRPr sz="2000"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0"/>
          <p:cNvSpPr txBox="1"/>
          <p:nvPr>
            <p:ph type="title"/>
          </p:nvPr>
        </p:nvSpPr>
        <p:spPr>
          <a:xfrm>
            <a:off x="715100" y="2302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Teste de mesa</a:t>
            </a:r>
            <a:endParaRPr sz="4000"/>
          </a:p>
        </p:txBody>
      </p:sp>
      <p:pic>
        <p:nvPicPr>
          <p:cNvPr id="656" name="Google Shape;65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60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60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9" name="Google Shape;65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60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60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60"/>
          <p:cNvSpPr/>
          <p:nvPr/>
        </p:nvSpPr>
        <p:spPr>
          <a:xfrm>
            <a:off x="585175" y="992175"/>
            <a:ext cx="4174500" cy="368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Algoritmo “vértices”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Var vertices, faces, arestas: inteiro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Inicio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Escreva (“Entre com o número de faces da figura geométrica: ”)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Leia (faces)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Escreva (“Entre com um número da arestas da figura geométrica:”)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Leia (arestas)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Vertices &lt;- arestas + 2 – faces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Escreva (“O número de vértices do objeto especificado é: ”, vertices)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Fimalgoritmo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pic>
        <p:nvPicPr>
          <p:cNvPr descr="Captura de Tela 2017-05-29 às 16.55.14.png" id="663" name="Google Shape;663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65775" y="1950596"/>
            <a:ext cx="3868025" cy="1876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1"/>
          <p:cNvSpPr txBox="1"/>
          <p:nvPr>
            <p:ph type="title"/>
          </p:nvPr>
        </p:nvSpPr>
        <p:spPr>
          <a:xfrm>
            <a:off x="2303900" y="903600"/>
            <a:ext cx="45363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Atividade 05</a:t>
            </a:r>
            <a:endParaRPr/>
          </a:p>
        </p:txBody>
      </p:sp>
      <p:sp>
        <p:nvSpPr>
          <p:cNvPr id="669" name="Google Shape;669;p61"/>
          <p:cNvSpPr txBox="1"/>
          <p:nvPr>
            <p:ph idx="1" type="subTitle"/>
          </p:nvPr>
        </p:nvSpPr>
        <p:spPr>
          <a:xfrm>
            <a:off x="1417625" y="1999500"/>
            <a:ext cx="6687600" cy="1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800"/>
              <a:t>Exercício sobre seleção simples e composta</a:t>
            </a:r>
            <a:r>
              <a:rPr lang="en" sz="1800"/>
              <a:t>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Disponível no SIGAA para download.</a:t>
            </a:r>
            <a:endParaRPr sz="1800"/>
          </a:p>
        </p:txBody>
      </p:sp>
      <p:pic>
        <p:nvPicPr>
          <p:cNvPr id="670" name="Google Shape;67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61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61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3" name="Google Shape;67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61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61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Estruturas de controle do fluxo de decisão</a:t>
            </a:r>
            <a:endParaRPr sz="3000"/>
          </a:p>
        </p:txBody>
      </p:sp>
      <p:pic>
        <p:nvPicPr>
          <p:cNvPr id="324" name="Google Shape;3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3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3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3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3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3"/>
          <p:cNvSpPr txBox="1"/>
          <p:nvPr>
            <p:ph idx="4294967295" type="subTitle"/>
          </p:nvPr>
        </p:nvSpPr>
        <p:spPr>
          <a:xfrm>
            <a:off x="603825" y="1345300"/>
            <a:ext cx="79587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Algoritmos desenvolvidos até aqui foram baseados em uma sequência de ações, executadas em sua totalidade indiferente de qual(is) seja(m) o(s) valor(es) da(s) entrada(s). </a:t>
            </a:r>
            <a:endParaRPr sz="23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Resolução de determinados problemas ou para a execução de determinadas tarefas é necessária a realização de um conjunto distinto de ações e este conjunto é definido com base em uma análise da(s) entrada(s). </a:t>
            </a:r>
            <a:endParaRPr sz="2300"/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31" name="Google Shape;331;p33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Estruturas de controle do fluxo de decisão</a:t>
            </a:r>
            <a:endParaRPr sz="3000"/>
          </a:p>
        </p:txBody>
      </p:sp>
      <p:pic>
        <p:nvPicPr>
          <p:cNvPr id="337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4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4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4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4"/>
          <p:cNvSpPr txBox="1"/>
          <p:nvPr>
            <p:ph idx="4294967295" type="subTitle"/>
          </p:nvPr>
        </p:nvSpPr>
        <p:spPr>
          <a:xfrm>
            <a:off x="603825" y="1345300"/>
            <a:ext cx="79587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Um exemplo é um algoritmo capaz de efetuar o cálculo do imposto de renda devido por um determinado contribuinte. </a:t>
            </a:r>
            <a:endParaRPr sz="2300"/>
          </a:p>
          <a:p>
            <a:pPr indent="-374650" lvl="1" marL="9144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Dependendo da quantidade de dependentes, do valor de sua renda e outras fatores o cálculo será feito de formas distintas.</a:t>
            </a:r>
            <a:endParaRPr sz="2300"/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44" name="Google Shape;344;p34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Estruturas de controle do fluxo de execução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350" name="Google Shape;3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5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5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5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5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5"/>
          <p:cNvSpPr txBox="1"/>
          <p:nvPr>
            <p:ph idx="4294967295" type="subTitle"/>
          </p:nvPr>
        </p:nvSpPr>
        <p:spPr>
          <a:xfrm>
            <a:off x="848675" y="1345300"/>
            <a:ext cx="77139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Dependendo do conjunto de dados de entrada do algoritmo, deve-se executar um conjunto diferente de instruções. </a:t>
            </a:r>
            <a:endParaRPr sz="23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Pode ser necessário executar um mesmo conjunto de instruções um número repetido de vezes.</a:t>
            </a:r>
            <a:endParaRPr sz="23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É necessário controlar o fluxo de execução das instruções (a sequência em que as instruções são executadas num algoritmo) em função dos dados fornecidos como entrada do mesmo. 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Estruturas de controle do fluxo de execução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362" name="Google Shape;3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6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6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6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6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6"/>
          <p:cNvSpPr txBox="1"/>
          <p:nvPr>
            <p:ph idx="4294967295" type="subTitle"/>
          </p:nvPr>
        </p:nvSpPr>
        <p:spPr>
          <a:xfrm>
            <a:off x="848675" y="1345300"/>
            <a:ext cx="77139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De acordo com o modo como o controle do fluxo de instruções de um algoritmo é feito, as estruturas básicas de controle são classificadas em:</a:t>
            </a:r>
            <a:endParaRPr sz="23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69" name="Google Shape;369;p36"/>
          <p:cNvSpPr/>
          <p:nvPr/>
        </p:nvSpPr>
        <p:spPr>
          <a:xfrm>
            <a:off x="3119675" y="2901900"/>
            <a:ext cx="3168000" cy="150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utfit Medium"/>
                <a:ea typeface="Outfit Medium"/>
                <a:cs typeface="Outfit Medium"/>
                <a:sym typeface="Outfit Medium"/>
              </a:rPr>
              <a:t>Estruturas Sequenciais</a:t>
            </a:r>
            <a:endParaRPr sz="2000"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utfit Medium"/>
                <a:ea typeface="Outfit Medium"/>
                <a:cs typeface="Outfit Medium"/>
                <a:sym typeface="Outfit Medium"/>
              </a:rPr>
              <a:t>Estruturas de Decisão</a:t>
            </a:r>
            <a:endParaRPr sz="2000"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utfit Medium"/>
                <a:ea typeface="Outfit Medium"/>
                <a:cs typeface="Outfit Medium"/>
                <a:sym typeface="Outfit Medium"/>
              </a:rPr>
              <a:t>Estruturas de Repetição</a:t>
            </a:r>
            <a:endParaRPr sz="2000"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Estrutura sequencial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375" name="Google Shape;3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7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7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7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7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7"/>
          <p:cNvSpPr txBox="1"/>
          <p:nvPr>
            <p:ph idx="4294967295" type="subTitle"/>
          </p:nvPr>
        </p:nvSpPr>
        <p:spPr>
          <a:xfrm>
            <a:off x="848675" y="1345300"/>
            <a:ext cx="77139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Comandos de um algoritmo são executados em uma sequência pré-estabelecida. Cada comando é executado somente após o término do comando anterior.</a:t>
            </a:r>
            <a:endParaRPr sz="23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É delimitada pelas palavras-reservadas Início e Fim e contém basicamente comandos de atribuição, comandos de entrada e comandos de saída.</a:t>
            </a:r>
            <a:endParaRPr sz="23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Estrutura sequencial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387" name="Google Shape;3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8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8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8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8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8"/>
          <p:cNvSpPr txBox="1"/>
          <p:nvPr>
            <p:ph idx="4294967295" type="subTitle"/>
          </p:nvPr>
        </p:nvSpPr>
        <p:spPr>
          <a:xfrm>
            <a:off x="848675" y="1192900"/>
            <a:ext cx="77139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E</a:t>
            </a:r>
            <a:r>
              <a:rPr lang="en" sz="2300"/>
              <a:t>xecução do algoritmo é efetuada em ordem ascendente dos números que identificam cada passo. </a:t>
            </a:r>
            <a:endParaRPr sz="23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A passagem de um passo ao seguinte é natural e automática, e cada passo é executado uma única vez. </a:t>
            </a:r>
            <a:endParaRPr sz="23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O conjunto de ações é executado em sequencia linear de cima para baixo e da esquerda para direita</a:t>
            </a:r>
            <a:endParaRPr sz="23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Transfer Planning by Slidesgo">
  <a:themeElements>
    <a:clrScheme name="Simple Light">
      <a:dk1>
        <a:srgbClr val="00004A"/>
      </a:dk1>
      <a:lt1>
        <a:srgbClr val="74DDF3"/>
      </a:lt1>
      <a:dk2>
        <a:srgbClr val="03B7EC"/>
      </a:dk2>
      <a:lt2>
        <a:srgbClr val="C18FFF"/>
      </a:lt2>
      <a:accent1>
        <a:srgbClr val="B563FF"/>
      </a:accent1>
      <a:accent2>
        <a:srgbClr val="622996"/>
      </a:accent2>
      <a:accent3>
        <a:srgbClr val="F8F7F5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