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utfit Black"/>
      <p:bold r:id="rId24"/>
    </p:embeddedFont>
    <p:embeddedFont>
      <p:font typeface="Bebas Neue"/>
      <p:regular r:id="rId25"/>
    </p:embeddedFont>
    <p:embeddedFont>
      <p:font typeface="Outfit"/>
      <p:regular r:id="rId26"/>
      <p:bold r:id="rId27"/>
    </p:embeddedFont>
    <p:embeddedFont>
      <p:font typeface="Outfit Medium"/>
      <p:regular r:id="rId28"/>
      <p:bold r:id="rId29"/>
    </p:embeddedFon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utfit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OutfitMedium-regular.fntdata"/><Relationship Id="rId27" Type="http://schemas.openxmlformats.org/officeDocument/2006/relationships/font" Target="fonts/Outfi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utfi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29b7db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29b7d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a450e55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a450e55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1f82f8a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1f82f8a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1f82f8a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91f82f8a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a450e55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ea450e55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1f82f8a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91f82f8a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1f82f8ab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1f82f8a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1f82f8a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91f82f8a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a450e55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ea450e55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6cf080793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6cf080793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9b7db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9b7db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029b7db2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029b7db2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0646e8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0646e8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1f82f8ab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1f82f8ab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a450e55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a450e55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a450e55b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a450e55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a450e55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a450e55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70932b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70932b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85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92495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  <a:effectLst>
            <a:outerShdw rotWithShape="0" algn="bl" dir="8280000" dist="381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667275" y="3101850"/>
            <a:ext cx="37716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90400" y="1195350"/>
            <a:ext cx="55632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2237700" y="3079062"/>
            <a:ext cx="4668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873175" y="134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7100" y="20758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13050" y="1090812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941" y="-205561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1694469" y="1477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617431" y="1956463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2767431" y="14776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1694469" y="2452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2617431" y="29312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2767431" y="24524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1694469" y="3427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2617431" y="3906075"/>
            <a:ext cx="4832100" cy="3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2767431" y="3427275"/>
            <a:ext cx="4532100" cy="4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8549675" y="40051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802450" y="11032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224450" y="1328350"/>
            <a:ext cx="66951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4"/>
          <p:cNvSpPr txBox="1"/>
          <p:nvPr>
            <p:ph idx="2" type="subTitle"/>
          </p:nvPr>
        </p:nvSpPr>
        <p:spPr>
          <a:xfrm>
            <a:off x="1899750" y="3035950"/>
            <a:ext cx="5344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4678700" y="1320600"/>
            <a:ext cx="36462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678700" y="3021600"/>
            <a:ext cx="36462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1027000" y="900750"/>
            <a:ext cx="3245700" cy="3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20000" dist="76200">
              <a:schemeClr val="dk1"/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1278700" y="1715400"/>
            <a:ext cx="2528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278700" y="2397000"/>
            <a:ext cx="2528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895200" y="453944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47425" y="1081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6400" y="-3567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934" y="4205364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subTitle"/>
          </p:nvPr>
        </p:nvSpPr>
        <p:spPr>
          <a:xfrm>
            <a:off x="994328" y="2162575"/>
            <a:ext cx="33585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251073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subTitle"/>
          </p:nvPr>
        </p:nvSpPr>
        <p:spPr>
          <a:xfrm>
            <a:off x="4791472" y="2162575"/>
            <a:ext cx="3358200" cy="14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5048218" y="1642975"/>
            <a:ext cx="28440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542350" y="159275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7087" y="65374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247" y="2848562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105750" y="370006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803440" y="3825250"/>
            <a:ext cx="24546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199154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4886260" y="3825250"/>
            <a:ext cx="2454300" cy="59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5074210" y="3305650"/>
            <a:ext cx="20784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42" name="Google Shape;142;p18"/>
          <p:cNvSpPr/>
          <p:nvPr>
            <p:ph idx="5" type="pic"/>
          </p:nvPr>
        </p:nvSpPr>
        <p:spPr>
          <a:xfrm>
            <a:off x="216509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38100">
              <a:schemeClr val="dk1"/>
            </a:outerShdw>
          </a:effectLst>
        </p:spPr>
      </p:sp>
      <p:sp>
        <p:nvSpPr>
          <p:cNvPr id="143" name="Google Shape;143;p18"/>
          <p:cNvSpPr/>
          <p:nvPr>
            <p:ph idx="6" type="pic"/>
          </p:nvPr>
        </p:nvSpPr>
        <p:spPr>
          <a:xfrm>
            <a:off x="5247760" y="1361725"/>
            <a:ext cx="1731300" cy="173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3000000" dist="38100">
              <a:schemeClr val="dk1"/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6007663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2640438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4163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8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58073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subTitle"/>
          </p:nvPr>
        </p:nvSpPr>
        <p:spPr>
          <a:xfrm>
            <a:off x="59844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3413991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3591066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1020775" y="2612525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1197850" y="2092925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3414000" y="35943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3591075" y="30747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3" type="subTitle"/>
          </p:nvPr>
        </p:nvSpPr>
        <p:spPr>
          <a:xfrm>
            <a:off x="4888033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4" type="subTitle"/>
          </p:nvPr>
        </p:nvSpPr>
        <p:spPr>
          <a:xfrm>
            <a:off x="5065108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1940117" y="2030400"/>
            <a:ext cx="23160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6" type="subTitle"/>
          </p:nvPr>
        </p:nvSpPr>
        <p:spPr>
          <a:xfrm>
            <a:off x="2117192" y="151080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16300" y="21930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1116300" y="12176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26450" y="31821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20230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22002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3" type="subTitle"/>
          </p:nvPr>
        </p:nvSpPr>
        <p:spPr>
          <a:xfrm>
            <a:off x="4804950" y="2118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4" type="subTitle"/>
          </p:nvPr>
        </p:nvSpPr>
        <p:spPr>
          <a:xfrm>
            <a:off x="4982100" y="1598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5" type="subTitle"/>
          </p:nvPr>
        </p:nvSpPr>
        <p:spPr>
          <a:xfrm>
            <a:off x="20230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6" type="subTitle"/>
          </p:nvPr>
        </p:nvSpPr>
        <p:spPr>
          <a:xfrm>
            <a:off x="22002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7" type="subTitle"/>
          </p:nvPr>
        </p:nvSpPr>
        <p:spPr>
          <a:xfrm>
            <a:off x="4804950" y="3631350"/>
            <a:ext cx="2316000" cy="5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8" type="subTitle"/>
          </p:nvPr>
        </p:nvSpPr>
        <p:spPr>
          <a:xfrm>
            <a:off x="4982100" y="3111750"/>
            <a:ext cx="19617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Black"/>
              <a:buNone/>
              <a:defRPr sz="35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1092063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2" type="subTitle"/>
          </p:nvPr>
        </p:nvSpPr>
        <p:spPr>
          <a:xfrm>
            <a:off x="1250347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3" type="subTitle"/>
          </p:nvPr>
        </p:nvSpPr>
        <p:spPr>
          <a:xfrm>
            <a:off x="1092063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4" type="subTitle"/>
          </p:nvPr>
        </p:nvSpPr>
        <p:spPr>
          <a:xfrm>
            <a:off x="1250347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2"/>
          <p:cNvSpPr txBox="1"/>
          <p:nvPr>
            <p:ph idx="5" type="subTitle"/>
          </p:nvPr>
        </p:nvSpPr>
        <p:spPr>
          <a:xfrm>
            <a:off x="3537040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6" type="subTitle"/>
          </p:nvPr>
        </p:nvSpPr>
        <p:spPr>
          <a:xfrm>
            <a:off x="3695290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7" type="subTitle"/>
          </p:nvPr>
        </p:nvSpPr>
        <p:spPr>
          <a:xfrm>
            <a:off x="3537040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8" type="subTitle"/>
          </p:nvPr>
        </p:nvSpPr>
        <p:spPr>
          <a:xfrm>
            <a:off x="3695290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2"/>
          <p:cNvSpPr txBox="1"/>
          <p:nvPr>
            <p:ph idx="9" type="subTitle"/>
          </p:nvPr>
        </p:nvSpPr>
        <p:spPr>
          <a:xfrm>
            <a:off x="5982161" y="21137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13" type="subTitle"/>
          </p:nvPr>
        </p:nvSpPr>
        <p:spPr>
          <a:xfrm>
            <a:off x="6140435" y="15941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14" type="subTitle"/>
          </p:nvPr>
        </p:nvSpPr>
        <p:spPr>
          <a:xfrm>
            <a:off x="5982159" y="3573500"/>
            <a:ext cx="2070000" cy="6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5" type="subTitle"/>
          </p:nvPr>
        </p:nvSpPr>
        <p:spPr>
          <a:xfrm>
            <a:off x="6140435" y="3053900"/>
            <a:ext cx="17535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4157587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7028449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2174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653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>
            <p:ph hasCustomPrompt="1" type="title"/>
          </p:nvPr>
        </p:nvSpPr>
        <p:spPr>
          <a:xfrm>
            <a:off x="715100" y="921763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990500" y="1909213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hasCustomPrompt="1" idx="2" type="title"/>
          </p:nvPr>
        </p:nvSpPr>
        <p:spPr>
          <a:xfrm>
            <a:off x="4572200" y="2548038"/>
            <a:ext cx="3857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3"/>
          <p:cNvSpPr txBox="1"/>
          <p:nvPr>
            <p:ph idx="3" type="subTitle"/>
          </p:nvPr>
        </p:nvSpPr>
        <p:spPr>
          <a:xfrm>
            <a:off x="4847600" y="3535488"/>
            <a:ext cx="33063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80972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353575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7300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9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1116300" y="1855813"/>
            <a:ext cx="69114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4"/>
          <p:cNvSpPr txBox="1"/>
          <p:nvPr>
            <p:ph hasCustomPrompt="1" idx="2" type="title"/>
          </p:nvPr>
        </p:nvSpPr>
        <p:spPr>
          <a:xfrm>
            <a:off x="1116300" y="880513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2526450" y="3527838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2367300" y="1510300"/>
            <a:ext cx="4409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2" type="title"/>
          </p:nvPr>
        </p:nvSpPr>
        <p:spPr>
          <a:xfrm>
            <a:off x="2367300" y="535000"/>
            <a:ext cx="4409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2521500" y="3853600"/>
            <a:ext cx="4101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2209812" y="454149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6112" y="4194873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78" y="-303888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6414737" y="106106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type="ctrTitle"/>
          </p:nvPr>
        </p:nvSpPr>
        <p:spPr>
          <a:xfrm>
            <a:off x="2944800" y="663300"/>
            <a:ext cx="32544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27"/>
          <p:cNvSpPr txBox="1"/>
          <p:nvPr>
            <p:ph idx="1" type="subTitle"/>
          </p:nvPr>
        </p:nvSpPr>
        <p:spPr>
          <a:xfrm>
            <a:off x="2940900" y="1567200"/>
            <a:ext cx="3262200" cy="1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7"/>
          <p:cNvSpPr txBox="1"/>
          <p:nvPr/>
        </p:nvSpPr>
        <p:spPr>
          <a:xfrm>
            <a:off x="2940900" y="3416350"/>
            <a:ext cx="32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7915" y="2488964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376" y="1186250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138424" y="22402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553399" y="216754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3273599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5902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74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5665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7741675" y="4531881"/>
            <a:ext cx="495900" cy="495900"/>
          </a:xfrm>
          <a:prstGeom prst="donut">
            <a:avLst>
              <a:gd fmla="val 58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7650" y="-267988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191" y="420713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>
            <a:off x="802450" y="11571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7841375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6200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5375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341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898550" y="2043775"/>
            <a:ext cx="2337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907850" y="1978350"/>
            <a:ext cx="2838300" cy="11868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08575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92495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867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41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81950" y="1606700"/>
            <a:ext cx="63801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869750" y="10871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382125" y="3238600"/>
            <a:ext cx="6379800" cy="81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869925" y="2719000"/>
            <a:ext cx="5404200" cy="51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8534450" y="3711259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2745550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659" y="1226689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/>
          <p:nvPr/>
        </p:nvSpPr>
        <p:spPr>
          <a:xfrm>
            <a:off x="114425" y="1098397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6142500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505600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9325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66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2449950" y="913563"/>
            <a:ext cx="4244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49950" y="2098788"/>
            <a:ext cx="42441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398374" y="1899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307324" y="452298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1049" y="42361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40" y="-1883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1413150"/>
            <a:ext cx="6367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856324" y="113772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849374" y="4558634"/>
            <a:ext cx="495900" cy="495900"/>
          </a:xfrm>
          <a:prstGeom prst="donut">
            <a:avLst>
              <a:gd fmla="val 580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3099" y="4312325"/>
            <a:ext cx="1252511" cy="125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610" y="-264536"/>
            <a:ext cx="1252511" cy="12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302250" y="298200"/>
            <a:ext cx="8539500" cy="4547100"/>
          </a:xfrm>
          <a:prstGeom prst="roundRect">
            <a:avLst>
              <a:gd fmla="val 825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60000" dist="8572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2303900" y="15894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2303800" y="2380500"/>
            <a:ext cx="45363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261000" y="1470600"/>
            <a:ext cx="27777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  <a:noFill/>
          <a:ln>
            <a:noFill/>
          </a:ln>
          <a:effectLst>
            <a:outerShdw rotWithShape="0" algn="bl" dir="7080000" dist="38100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Outfit Black"/>
              <a:buNone/>
              <a:defRPr sz="3300">
                <a:solidFill>
                  <a:schemeClr val="accent1"/>
                </a:solidFill>
                <a:latin typeface="Outfit Black"/>
                <a:ea typeface="Outfit Black"/>
                <a:cs typeface="Outfit Black"/>
                <a:sym typeface="Outfi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49100"/>
            <a:ext cx="77139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●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○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25" y="11497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112525" y="3084000"/>
            <a:ext cx="6881100" cy="6681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type="ctrTitle"/>
          </p:nvPr>
        </p:nvSpPr>
        <p:spPr>
          <a:xfrm>
            <a:off x="807000" y="1442400"/>
            <a:ext cx="7530000" cy="15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1416100" y="3119897"/>
            <a:ext cx="63453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UNIDADE IV : Estruturas de Controle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Parte II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1965900" y="986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1063175" y="15141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7761450" y="4004150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4475" y="32545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6564475" y="3848400"/>
            <a:ext cx="247200" cy="247200"/>
          </a:xfrm>
          <a:prstGeom prst="donut">
            <a:avLst>
              <a:gd fmla="val 1243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0" y="752040"/>
            <a:ext cx="569880" cy="74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607000" y="738960"/>
            <a:ext cx="46785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UNIVERSIDADE FEDERAL DO PARÁ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INSTITUTO DE CIÊNCIAS EXATAS E NATURAIS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695D46"/>
                </a:solidFill>
                <a:latin typeface="Outfit"/>
                <a:ea typeface="Outfit"/>
                <a:cs typeface="Outfit"/>
                <a:sym typeface="Outfit"/>
              </a:rPr>
              <a:t>FACULDADE DE COMPUTAÇÃO</a:t>
            </a:r>
            <a:endParaRPr i="0" sz="1600" u="none" cap="none" strike="noStrike">
              <a:solidFill>
                <a:srgbClr val="695D46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77" name="Google Shape;277;p30"/>
          <p:cNvSpPr txBox="1"/>
          <p:nvPr>
            <p:ph idx="1" type="subTitle"/>
          </p:nvPr>
        </p:nvSpPr>
        <p:spPr>
          <a:xfrm>
            <a:off x="3276875" y="42448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Profª Fabíola Araújo</a:t>
            </a:r>
            <a:r>
              <a:rPr lang="en"/>
              <a:t> - fpoliveira@ufpa.br</a:t>
            </a:r>
            <a:endParaRPr/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1219475" y="3711450"/>
            <a:ext cx="46785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Slides adaptados da Profª Marcelle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Seleção</a:t>
            </a:r>
            <a:r>
              <a:rPr lang="en" sz="2900"/>
              <a:t> de Múltipla Escolha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03" name="Google Shape;4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9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Sintaxe</a:t>
            </a:r>
            <a:endParaRPr sz="2300"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550" y="1929713"/>
            <a:ext cx="65817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Seleção de Múltipla Escolha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0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 txBox="1"/>
          <p:nvPr>
            <p:ph idx="4294967295" type="subTitle"/>
          </p:nvPr>
        </p:nvSpPr>
        <p:spPr>
          <a:xfrm>
            <a:off x="848675" y="964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A estrutura de múltipla escolha é utilizada quando a estrutura de decisão composta encadeada se torna impraticável pela grande quantidade de condições a serem verificadas.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423" name="Google Shape;4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150" y="2568529"/>
            <a:ext cx="6200900" cy="225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Seleção de Múltipla Escolha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1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1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1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Construa um algoritmo na forma de pseudocódigo que leia o número equivalente a um mês do ano e diga o número de dias do mês correspondente. 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1: janeiro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2: fevereiro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3: março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4: abril…até 12: dezembro 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Exiba a mensagem “valor inválido”, quando outro valor for informado.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>
            <p:ph type="title"/>
          </p:nvPr>
        </p:nvSpPr>
        <p:spPr>
          <a:xfrm>
            <a:off x="715100" y="1678000"/>
            <a:ext cx="3205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Estrutura de Seleção Encadeada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41" name="Google Shape;4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2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000" y="460975"/>
            <a:ext cx="4051225" cy="43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type="title"/>
          </p:nvPr>
        </p:nvSpPr>
        <p:spPr>
          <a:xfrm>
            <a:off x="474500" y="1975800"/>
            <a:ext cx="31872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Seleção de Múltipla Escolha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425" y="534975"/>
            <a:ext cx="4566363" cy="40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715100" y="3826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Exercício em sala 1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65" name="Google Shape;4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"/>
          <p:cNvSpPr txBox="1"/>
          <p:nvPr>
            <p:ph idx="4294967295" type="subTitle"/>
          </p:nvPr>
        </p:nvSpPr>
        <p:spPr>
          <a:xfrm>
            <a:off x="566550" y="10405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Construa um algoritmo que funcione como uma calculadora simples.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calculadora deve realizar as operações de soma (+), subtração (-), multiplicação (*) e divisão (/) de números inteiros. </a:t>
            </a:r>
            <a:endParaRPr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usuário deve informar para o algoritmo dois operandos (dois números) e a operação (dados de entrada).</a:t>
            </a:r>
            <a:endParaRPr sz="2200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O algoritmo deve evitar a divisão por zero.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 txBox="1"/>
          <p:nvPr>
            <p:ph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Exercício em sala 1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77" name="Google Shape;4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"/>
          <p:cNvSpPr txBox="1"/>
          <p:nvPr>
            <p:ph idx="4294967295" type="subTitle"/>
          </p:nvPr>
        </p:nvSpPr>
        <p:spPr>
          <a:xfrm>
            <a:off x="566550" y="12691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/>
              <a:t>A operação deve ser informada pelo caractere representante. Por exemplo, se o usuário quiser somar os números 4 e 18, deverá informar na ordem: 4, 18, + </a:t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715100" y="4588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Exercício em sala 2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 txBox="1"/>
          <p:nvPr>
            <p:ph idx="4294967295" type="subTitle"/>
          </p:nvPr>
        </p:nvSpPr>
        <p:spPr>
          <a:xfrm>
            <a:off x="566550" y="1269100"/>
            <a:ext cx="7995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Um vendedor necessita de um algoritmo que calcule o preço total devido por um cliente. O algoritmo deve receber o código de um produto e a quantidade comprada e calcular o preço total, usando a tabela abaixo</a:t>
            </a:r>
            <a:endParaRPr sz="2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150" y="3064613"/>
            <a:ext cx="4718500" cy="148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type="title"/>
          </p:nvPr>
        </p:nvSpPr>
        <p:spPr>
          <a:xfrm>
            <a:off x="2303900" y="903600"/>
            <a:ext cx="45363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06</a:t>
            </a:r>
            <a:endParaRPr/>
          </a:p>
        </p:txBody>
      </p:sp>
      <p:sp>
        <p:nvSpPr>
          <p:cNvPr id="502" name="Google Shape;502;p47"/>
          <p:cNvSpPr txBox="1"/>
          <p:nvPr>
            <p:ph idx="1" type="subTitle"/>
          </p:nvPr>
        </p:nvSpPr>
        <p:spPr>
          <a:xfrm>
            <a:off x="1417625" y="1999500"/>
            <a:ext cx="66876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Exercício sobre seleção simples e composta</a:t>
            </a:r>
            <a:r>
              <a:rPr lang="en" sz="1800"/>
              <a:t>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Disponível no SIGAA para download.</a:t>
            </a:r>
            <a:endParaRPr sz="1800"/>
          </a:p>
        </p:txBody>
      </p:sp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2617431" y="20023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2617431" y="25961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2617431" y="14085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1694469" y="14014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" name="Google Shape;287;p31"/>
          <p:cNvSpPr txBox="1"/>
          <p:nvPr>
            <p:ph idx="2" type="subTitle"/>
          </p:nvPr>
        </p:nvSpPr>
        <p:spPr>
          <a:xfrm>
            <a:off x="2767431" y="1401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Estrutura Sequencial</a:t>
            </a:r>
            <a:endParaRPr sz="1700"/>
          </a:p>
        </p:txBody>
      </p:sp>
      <p:sp>
        <p:nvSpPr>
          <p:cNvPr id="288" name="Google Shape;288;p31"/>
          <p:cNvSpPr txBox="1"/>
          <p:nvPr>
            <p:ph idx="3" type="title"/>
          </p:nvPr>
        </p:nvSpPr>
        <p:spPr>
          <a:xfrm>
            <a:off x="715100" y="6112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endParaRPr/>
          </a:p>
        </p:txBody>
      </p:sp>
      <p:sp>
        <p:nvSpPr>
          <p:cNvPr id="289" name="Google Shape;289;p31"/>
          <p:cNvSpPr txBox="1"/>
          <p:nvPr>
            <p:ph idx="4" type="title"/>
          </p:nvPr>
        </p:nvSpPr>
        <p:spPr>
          <a:xfrm>
            <a:off x="1694469" y="19952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31"/>
          <p:cNvSpPr txBox="1"/>
          <p:nvPr>
            <p:ph idx="6" type="subTitle"/>
          </p:nvPr>
        </p:nvSpPr>
        <p:spPr>
          <a:xfrm>
            <a:off x="2767431" y="19952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simples</a:t>
            </a:r>
            <a:endParaRPr/>
          </a:p>
        </p:txBody>
      </p:sp>
      <p:sp>
        <p:nvSpPr>
          <p:cNvPr id="291" name="Google Shape;291;p31"/>
          <p:cNvSpPr txBox="1"/>
          <p:nvPr>
            <p:ph idx="7" type="title"/>
          </p:nvPr>
        </p:nvSpPr>
        <p:spPr>
          <a:xfrm>
            <a:off x="1694469" y="25890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1"/>
          <p:cNvSpPr txBox="1"/>
          <p:nvPr>
            <p:ph idx="9" type="subTitle"/>
          </p:nvPr>
        </p:nvSpPr>
        <p:spPr>
          <a:xfrm>
            <a:off x="2767431" y="25890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de seleção composta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7" y="32410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1133613" y="31800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800" y="18097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/>
          <p:nvPr/>
        </p:nvSpPr>
        <p:spPr>
          <a:xfrm>
            <a:off x="8196450" y="18562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7837050" y="2616912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807225" y="2679875"/>
            <a:ext cx="179100" cy="179100"/>
          </a:xfrm>
          <a:prstGeom prst="donut">
            <a:avLst>
              <a:gd fmla="val 147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1"/>
          <p:cNvCxnSpPr/>
          <p:nvPr/>
        </p:nvCxnSpPr>
        <p:spPr>
          <a:xfrm>
            <a:off x="2380131" y="16408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/>
          <p:nvPr/>
        </p:nvCxnSpPr>
        <p:spPr>
          <a:xfrm>
            <a:off x="2380131" y="22346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/>
          <p:nvPr/>
        </p:nvCxnSpPr>
        <p:spPr>
          <a:xfrm>
            <a:off x="2380131" y="28284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2617431" y="3205725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 txBox="1"/>
          <p:nvPr>
            <p:ph idx="7" type="title"/>
          </p:nvPr>
        </p:nvSpPr>
        <p:spPr>
          <a:xfrm>
            <a:off x="1694469" y="3198675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1"/>
          <p:cNvSpPr txBox="1"/>
          <p:nvPr>
            <p:ph idx="9" type="subTitle"/>
          </p:nvPr>
        </p:nvSpPr>
        <p:spPr>
          <a:xfrm>
            <a:off x="2767431" y="3122475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Estrutura de seleção encadeada e múltipla escolha</a:t>
            </a:r>
            <a:endParaRPr sz="14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2380131" y="3438075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/>
          <p:nvPr/>
        </p:nvSpPr>
        <p:spPr>
          <a:xfrm>
            <a:off x="2617431" y="3776397"/>
            <a:ext cx="4832100" cy="464700"/>
          </a:xfrm>
          <a:prstGeom prst="roundRect">
            <a:avLst>
              <a:gd fmla="val 4575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7" type="title"/>
          </p:nvPr>
        </p:nvSpPr>
        <p:spPr>
          <a:xfrm>
            <a:off x="1694469" y="3769347"/>
            <a:ext cx="6858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8" name="Google Shape;308;p31"/>
          <p:cNvSpPr txBox="1"/>
          <p:nvPr>
            <p:ph idx="9" type="subTitle"/>
          </p:nvPr>
        </p:nvSpPr>
        <p:spPr>
          <a:xfrm>
            <a:off x="2767431" y="3769347"/>
            <a:ext cx="45321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</a:t>
            </a:r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2380131" y="4008747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00" y="105882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type="title"/>
          </p:nvPr>
        </p:nvSpPr>
        <p:spPr>
          <a:xfrm>
            <a:off x="1116300" y="2345400"/>
            <a:ext cx="69114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Estrutura </a:t>
            </a:r>
            <a:r>
              <a:rPr lang="en" sz="3200"/>
              <a:t>Seleção</a:t>
            </a:r>
            <a:r>
              <a:rPr lang="en" sz="3200"/>
              <a:t> Encadeada e Múltipla Escolha</a:t>
            </a:r>
            <a:endParaRPr sz="3200"/>
          </a:p>
        </p:txBody>
      </p:sp>
      <p:sp>
        <p:nvSpPr>
          <p:cNvPr id="316" name="Google Shape;316;p32"/>
          <p:cNvSpPr txBox="1"/>
          <p:nvPr>
            <p:ph idx="2" type="title"/>
          </p:nvPr>
        </p:nvSpPr>
        <p:spPr>
          <a:xfrm>
            <a:off x="1116300" y="1141450"/>
            <a:ext cx="6911400" cy="11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5365800" y="144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950300" y="8797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Estrutura de Seleção Encadeada </a:t>
            </a:r>
            <a:endParaRPr sz="3000"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>
            <p:ph idx="4294967295" type="subTitle"/>
          </p:nvPr>
        </p:nvSpPr>
        <p:spPr>
          <a:xfrm>
            <a:off x="603825" y="9124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Às vezes em uma determinada instrução de um algoritmo, deve-se selecionar um dentre vários trechos que devem ser executados, tendo como base para esta escolha um conjunto de valores. </a:t>
            </a:r>
            <a:endParaRPr sz="2300"/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Comando de seleção múltipla</a:t>
            </a:r>
            <a:endParaRPr sz="2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31" name="Google Shape;331;p33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775" y="2928652"/>
            <a:ext cx="6090750" cy="168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- Informar a quantidade de dias dos meses de ano</a:t>
            </a:r>
            <a:endParaRPr sz="3000"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4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"/>
          <p:cNvSpPr txBox="1"/>
          <p:nvPr>
            <p:ph idx="4294967295" type="subTitle"/>
          </p:nvPr>
        </p:nvSpPr>
        <p:spPr>
          <a:xfrm>
            <a:off x="603825" y="1750625"/>
            <a:ext cx="7958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Construa um algoritmo na forma de pseudocódigo que leia o número equivalente a um mês do ano e diga o número de dias do mês correspondente. </a:t>
            </a:r>
            <a:endParaRPr sz="2300"/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Exiba a mensagem “valor inválido”, se o número digitado não corresponder a um mês válido (ou seja, um mês entre 1 e 12)</a:t>
            </a:r>
            <a:endParaRPr sz="2300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45" name="Google Shape;345;p34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- Informar a quantidade de dias dos meses de ano</a:t>
            </a:r>
            <a:endParaRPr sz="3000"/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5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00" y="1824075"/>
            <a:ext cx="7886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- Informar a quantidade de dias dos meses de ano</a:t>
            </a:r>
            <a:endParaRPr sz="3000"/>
          </a:p>
        </p:txBody>
      </p:sp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6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779" y="1463312"/>
            <a:ext cx="6805926" cy="322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>
            <p:ph type="title"/>
          </p:nvPr>
        </p:nvSpPr>
        <p:spPr>
          <a:xfrm>
            <a:off x="715100" y="3064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 - Informar a quantidade de dias dos meses de ano</a:t>
            </a:r>
            <a:endParaRPr sz="3000"/>
          </a:p>
        </p:txBody>
      </p:sp>
      <p:pic>
        <p:nvPicPr>
          <p:cNvPr id="377" name="Google Shape;3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5421325" y="3660100"/>
            <a:ext cx="2292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575" y="1453900"/>
            <a:ext cx="6936824" cy="32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715100" y="535000"/>
            <a:ext cx="7713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Seleção de Múltipla Escolha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650" y="687375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/>
        </p:nvSpPr>
        <p:spPr>
          <a:xfrm>
            <a:off x="6960725" y="1105687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7973650" y="1750625"/>
            <a:ext cx="179100" cy="179100"/>
          </a:xfrm>
          <a:prstGeom prst="donut">
            <a:avLst>
              <a:gd fmla="val 1470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875" y="3405250"/>
            <a:ext cx="802949" cy="8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/>
          <p:nvPr/>
        </p:nvSpPr>
        <p:spPr>
          <a:xfrm>
            <a:off x="1605250" y="3934975"/>
            <a:ext cx="323700" cy="323700"/>
          </a:xfrm>
          <a:prstGeom prst="donut">
            <a:avLst>
              <a:gd fmla="val 104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1071875" y="2791800"/>
            <a:ext cx="179100" cy="179100"/>
          </a:xfrm>
          <a:prstGeom prst="donut">
            <a:avLst>
              <a:gd fmla="val 1470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 txBox="1"/>
          <p:nvPr>
            <p:ph idx="4294967295" type="subTitle"/>
          </p:nvPr>
        </p:nvSpPr>
        <p:spPr>
          <a:xfrm>
            <a:off x="848675" y="1345300"/>
            <a:ext cx="77139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Quando a variável da condição pode assumir vários valores e para cada valor existe um fluxo diferente, é aconselhável utilizar a estrutura de decisão de múltipla escolha.</a:t>
            </a:r>
            <a:endParaRPr sz="2300"/>
          </a:p>
        </p:txBody>
      </p:sp>
      <p:pic>
        <p:nvPicPr>
          <p:cNvPr id="397" name="Google Shape;3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073" y="2791800"/>
            <a:ext cx="4483351" cy="18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Transfer Planning by Slidesgo">
  <a:themeElements>
    <a:clrScheme name="Simple Light">
      <a:dk1>
        <a:srgbClr val="00004A"/>
      </a:dk1>
      <a:lt1>
        <a:srgbClr val="74DDF3"/>
      </a:lt1>
      <a:dk2>
        <a:srgbClr val="03B7EC"/>
      </a:dk2>
      <a:lt2>
        <a:srgbClr val="C18FFF"/>
      </a:lt2>
      <a:accent1>
        <a:srgbClr val="B563FF"/>
      </a:accent1>
      <a:accent2>
        <a:srgbClr val="622996"/>
      </a:accent2>
      <a:accent3>
        <a:srgbClr val="F8F7F5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