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Outfit Black"/>
      <p:bold r:id="rId35"/>
    </p:embeddedFont>
    <p:embeddedFont>
      <p:font typeface="Bebas Neue"/>
      <p:regular r:id="rId36"/>
    </p:embeddedFont>
    <p:embeddedFont>
      <p:font typeface="Outfit"/>
      <p:regular r:id="rId37"/>
      <p:bold r:id="rId38"/>
    </p:embeddedFont>
    <p:embeddedFont>
      <p:font typeface="Outfit Medium"/>
      <p:regular r:id="rId39"/>
      <p:bold r:id="rId40"/>
    </p:embeddedFont>
    <p:embeddedFont>
      <p:font typeface="Arial Black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utfitMedium-bold.fntdata"/><Relationship Id="rId20" Type="http://schemas.openxmlformats.org/officeDocument/2006/relationships/slide" Target="slides/slide15.xml"/><Relationship Id="rId41" Type="http://schemas.openxmlformats.org/officeDocument/2006/relationships/font" Target="fonts/ArialBlack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utfitBlack-bold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utfit-regular.fntdata"/><Relationship Id="rId14" Type="http://schemas.openxmlformats.org/officeDocument/2006/relationships/slide" Target="slides/slide9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2.xml"/><Relationship Id="rId39" Type="http://schemas.openxmlformats.org/officeDocument/2006/relationships/font" Target="fonts/OutfitMedium-regular.fntdata"/><Relationship Id="rId16" Type="http://schemas.openxmlformats.org/officeDocument/2006/relationships/slide" Target="slides/slide11.xml"/><Relationship Id="rId38" Type="http://schemas.openxmlformats.org/officeDocument/2006/relationships/font" Target="fonts/Outfi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029b7db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029b7db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a3b8da1d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9a3b8da1d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9a3b8da1d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9a3b8da1d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9a3b8da1d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9a3b8da1d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b3f9810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b3f9810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eb3f9810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eb3f9810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eb3f9810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eb3f9810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eb3f98105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eb3f98105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eb3f98105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eb3f98105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86cf080793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86cf080793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eb3f98105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eb3f98105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029b7db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029b7db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eb3f98105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eb3f98105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eb3f9810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eb3f9810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eb3f98105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eb3f98105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eb3f98105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eb3f98105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eb3f98105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eb3f98105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eb3f98105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eb3f98105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eb3f98105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eb3f98105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eb3f98105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eb3f98105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eb3f98105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eb3f98105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eb3f98105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eb3f98105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029b7db2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029b7db2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0646e8c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40646e8c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1f82f8ab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1f82f8a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a3b8da1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a3b8da1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a3b8da1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9a3b8da1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a3b8da1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a3b8da1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9a3b8da1d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9a3b8da1d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085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92495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  <a:effectLst>
            <a:outerShdw rotWithShape="0" algn="bl" dir="82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667275" y="3101850"/>
            <a:ext cx="3771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790400" y="1195350"/>
            <a:ext cx="55632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237700" y="3079062"/>
            <a:ext cx="4668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7873175" y="134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57100" y="20758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13050" y="1090812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941" y="-205561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1694469" y="1477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2617431" y="1956463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2767431" y="14776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1694469" y="2452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2617431" y="29312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2767431" y="24524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1694469" y="3427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2617431" y="39060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2767431" y="34272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8549675" y="40051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802450" y="110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1224450" y="1328350"/>
            <a:ext cx="66951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4"/>
          <p:cNvSpPr txBox="1"/>
          <p:nvPr>
            <p:ph idx="2" type="subTitle"/>
          </p:nvPr>
        </p:nvSpPr>
        <p:spPr>
          <a:xfrm>
            <a:off x="1899750" y="3035950"/>
            <a:ext cx="5344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4678700" y="1320600"/>
            <a:ext cx="36462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678700" y="3021600"/>
            <a:ext cx="36462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5"/>
          <p:cNvSpPr/>
          <p:nvPr>
            <p:ph idx="2" type="pic"/>
          </p:nvPr>
        </p:nvSpPr>
        <p:spPr>
          <a:xfrm>
            <a:off x="1027000" y="900750"/>
            <a:ext cx="3245700" cy="3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20000" dist="76200">
              <a:schemeClr val="dk1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1278700" y="1715400"/>
            <a:ext cx="2528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278700" y="2397000"/>
            <a:ext cx="2528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895200" y="453944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947425" y="1081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6400" y="-3567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934" y="4205364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994328" y="2162575"/>
            <a:ext cx="33585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251073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4791472" y="2162575"/>
            <a:ext cx="33582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5048218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8542350" y="15927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7087" y="65374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8247" y="2848562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105750" y="370006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1803440" y="3825250"/>
            <a:ext cx="24546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2" type="subTitle"/>
          </p:nvPr>
        </p:nvSpPr>
        <p:spPr>
          <a:xfrm>
            <a:off x="199154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3" type="subTitle"/>
          </p:nvPr>
        </p:nvSpPr>
        <p:spPr>
          <a:xfrm>
            <a:off x="4886260" y="3825250"/>
            <a:ext cx="24543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>
            <a:off x="507421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42" name="Google Shape;142;p18"/>
          <p:cNvSpPr/>
          <p:nvPr>
            <p:ph idx="5" type="pic"/>
          </p:nvPr>
        </p:nvSpPr>
        <p:spPr>
          <a:xfrm>
            <a:off x="216509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38100">
              <a:schemeClr val="dk1"/>
            </a:outerShdw>
          </a:effectLst>
        </p:spPr>
      </p:sp>
      <p:sp>
        <p:nvSpPr>
          <p:cNvPr id="143" name="Google Shape;143;p18"/>
          <p:cNvSpPr/>
          <p:nvPr>
            <p:ph idx="6" type="pic"/>
          </p:nvPr>
        </p:nvSpPr>
        <p:spPr>
          <a:xfrm>
            <a:off x="524776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3000000" dist="38100">
              <a:schemeClr val="dk1"/>
            </a:outerShdw>
          </a:effectLst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6007663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640438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4163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28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58073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2" type="subTitle"/>
          </p:nvPr>
        </p:nvSpPr>
        <p:spPr>
          <a:xfrm>
            <a:off x="59844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3413991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3591066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10207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11978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3414000" y="35943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2" type="subTitle"/>
          </p:nvPr>
        </p:nvSpPr>
        <p:spPr>
          <a:xfrm>
            <a:off x="3591075" y="30747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3" type="subTitle"/>
          </p:nvPr>
        </p:nvSpPr>
        <p:spPr>
          <a:xfrm>
            <a:off x="4888033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4" type="subTitle"/>
          </p:nvPr>
        </p:nvSpPr>
        <p:spPr>
          <a:xfrm>
            <a:off x="5065108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5" type="subTitle"/>
          </p:nvPr>
        </p:nvSpPr>
        <p:spPr>
          <a:xfrm>
            <a:off x="1940117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6" type="subTitle"/>
          </p:nvPr>
        </p:nvSpPr>
        <p:spPr>
          <a:xfrm>
            <a:off x="2117192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526450" y="31821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20230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2" type="subTitle"/>
          </p:nvPr>
        </p:nvSpPr>
        <p:spPr>
          <a:xfrm>
            <a:off x="22002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3" type="subTitle"/>
          </p:nvPr>
        </p:nvSpPr>
        <p:spPr>
          <a:xfrm>
            <a:off x="48049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4" type="subTitle"/>
          </p:nvPr>
        </p:nvSpPr>
        <p:spPr>
          <a:xfrm>
            <a:off x="49821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5" type="subTitle"/>
          </p:nvPr>
        </p:nvSpPr>
        <p:spPr>
          <a:xfrm>
            <a:off x="20230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6" type="subTitle"/>
          </p:nvPr>
        </p:nvSpPr>
        <p:spPr>
          <a:xfrm>
            <a:off x="22002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7" type="subTitle"/>
          </p:nvPr>
        </p:nvSpPr>
        <p:spPr>
          <a:xfrm>
            <a:off x="48049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8" type="subTitle"/>
          </p:nvPr>
        </p:nvSpPr>
        <p:spPr>
          <a:xfrm>
            <a:off x="49821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092063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2" type="subTitle"/>
          </p:nvPr>
        </p:nvSpPr>
        <p:spPr>
          <a:xfrm>
            <a:off x="1250347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3" type="subTitle"/>
          </p:nvPr>
        </p:nvSpPr>
        <p:spPr>
          <a:xfrm>
            <a:off x="1092063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4" type="subTitle"/>
          </p:nvPr>
        </p:nvSpPr>
        <p:spPr>
          <a:xfrm>
            <a:off x="1250347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5" type="subTitle"/>
          </p:nvPr>
        </p:nvSpPr>
        <p:spPr>
          <a:xfrm>
            <a:off x="3537040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6" type="subTitle"/>
          </p:nvPr>
        </p:nvSpPr>
        <p:spPr>
          <a:xfrm>
            <a:off x="3695290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7" type="subTitle"/>
          </p:nvPr>
        </p:nvSpPr>
        <p:spPr>
          <a:xfrm>
            <a:off x="3537040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8" type="subTitle"/>
          </p:nvPr>
        </p:nvSpPr>
        <p:spPr>
          <a:xfrm>
            <a:off x="3695290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2"/>
          <p:cNvSpPr txBox="1"/>
          <p:nvPr>
            <p:ph idx="9" type="subTitle"/>
          </p:nvPr>
        </p:nvSpPr>
        <p:spPr>
          <a:xfrm>
            <a:off x="5982161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3" type="subTitle"/>
          </p:nvPr>
        </p:nvSpPr>
        <p:spPr>
          <a:xfrm>
            <a:off x="6140435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14" type="subTitle"/>
          </p:nvPr>
        </p:nvSpPr>
        <p:spPr>
          <a:xfrm>
            <a:off x="5982159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5" type="subTitle"/>
          </p:nvPr>
        </p:nvSpPr>
        <p:spPr>
          <a:xfrm>
            <a:off x="6140435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7028449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174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hasCustomPrompt="1" type="title"/>
          </p:nvPr>
        </p:nvSpPr>
        <p:spPr>
          <a:xfrm>
            <a:off x="715100" y="921763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" name="Google Shape;209;p23"/>
          <p:cNvSpPr txBox="1"/>
          <p:nvPr>
            <p:ph idx="1" type="subTitle"/>
          </p:nvPr>
        </p:nvSpPr>
        <p:spPr>
          <a:xfrm>
            <a:off x="990500" y="1909213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hasCustomPrompt="1" idx="2" type="title"/>
          </p:nvPr>
        </p:nvSpPr>
        <p:spPr>
          <a:xfrm>
            <a:off x="4572200" y="2548038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4847600" y="3535488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680972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353575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7300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79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type="title"/>
          </p:nvPr>
        </p:nvSpPr>
        <p:spPr>
          <a:xfrm>
            <a:off x="1116300" y="1855813"/>
            <a:ext cx="69114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4"/>
          <p:cNvSpPr txBox="1"/>
          <p:nvPr>
            <p:ph hasCustomPrompt="1" idx="2" type="title"/>
          </p:nvPr>
        </p:nvSpPr>
        <p:spPr>
          <a:xfrm>
            <a:off x="1116300" y="880513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2526450" y="3527838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2367300" y="1510300"/>
            <a:ext cx="4409400" cy="22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25"/>
          <p:cNvSpPr txBox="1"/>
          <p:nvPr>
            <p:ph hasCustomPrompt="1" idx="2" type="title"/>
          </p:nvPr>
        </p:nvSpPr>
        <p:spPr>
          <a:xfrm>
            <a:off x="2367300" y="535000"/>
            <a:ext cx="4409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9" name="Google Shape;229;p25"/>
          <p:cNvSpPr txBox="1"/>
          <p:nvPr>
            <p:ph idx="1" type="subTitle"/>
          </p:nvPr>
        </p:nvSpPr>
        <p:spPr>
          <a:xfrm>
            <a:off x="2521500" y="38536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2209812" y="454149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6112" y="4194873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378" y="-303888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6414737" y="10610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type="ctrTitle"/>
          </p:nvPr>
        </p:nvSpPr>
        <p:spPr>
          <a:xfrm>
            <a:off x="2944800" y="663300"/>
            <a:ext cx="32544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27"/>
          <p:cNvSpPr txBox="1"/>
          <p:nvPr>
            <p:ph idx="1" type="subTitle"/>
          </p:nvPr>
        </p:nvSpPr>
        <p:spPr>
          <a:xfrm>
            <a:off x="2940900" y="1567200"/>
            <a:ext cx="3262200" cy="1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7"/>
          <p:cNvSpPr txBox="1"/>
          <p:nvPr/>
        </p:nvSpPr>
        <p:spPr>
          <a:xfrm>
            <a:off x="2940900" y="3416350"/>
            <a:ext cx="32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7915" y="2488964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6376" y="1186250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138424" y="22402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8553399" y="21675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3273599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35902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474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5665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898550" y="2043775"/>
            <a:ext cx="2337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907850" y="1978350"/>
            <a:ext cx="2838300" cy="11868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08575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192495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381950" y="1606700"/>
            <a:ext cx="63801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869750" y="10871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382125" y="3238600"/>
            <a:ext cx="63798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869925" y="27190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8534450" y="37112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27455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7659" y="122668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114425" y="109839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2449950" y="913563"/>
            <a:ext cx="4244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449950" y="2098788"/>
            <a:ext cx="42441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1388100" y="1413150"/>
            <a:ext cx="63678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2303900" y="15894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303800" y="2380500"/>
            <a:ext cx="45363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261000" y="1470600"/>
            <a:ext cx="27777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49100"/>
            <a:ext cx="77139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25" y="11497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1112525" y="3084000"/>
            <a:ext cx="6881100" cy="6681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1416100" y="3119897"/>
            <a:ext cx="63453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UNIDADE IV : Estruturas de Controle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Parte III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1965900" y="986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1063175" y="15141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7761450" y="4004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475" y="32545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6564475" y="3848400"/>
            <a:ext cx="247200" cy="247200"/>
          </a:xfrm>
          <a:prstGeom prst="donut">
            <a:avLst>
              <a:gd fmla="val 124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040" y="752040"/>
            <a:ext cx="569880" cy="74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2607000" y="738960"/>
            <a:ext cx="467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UNIVERSIDADE FEDERAL DO PARÁ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INSTITUTO DE CIÊNCIAS EXATAS E NATURAIS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FACULDADE DE COMPUTAÇÃO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77" name="Google Shape;277;p30"/>
          <p:cNvSpPr txBox="1"/>
          <p:nvPr>
            <p:ph idx="1" type="subTitle"/>
          </p:nvPr>
        </p:nvSpPr>
        <p:spPr>
          <a:xfrm>
            <a:off x="3276875" y="42448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Profª Fabíola Araújo</a:t>
            </a:r>
            <a:r>
              <a:rPr lang="en"/>
              <a:t> - fpoliveira@ufpa.br</a:t>
            </a:r>
            <a:endParaRPr/>
          </a:p>
        </p:txBody>
      </p:sp>
      <p:sp>
        <p:nvSpPr>
          <p:cNvPr id="278" name="Google Shape;278;p30"/>
          <p:cNvSpPr txBox="1"/>
          <p:nvPr>
            <p:ph idx="1" type="subTitle"/>
          </p:nvPr>
        </p:nvSpPr>
        <p:spPr>
          <a:xfrm>
            <a:off x="1219475" y="37114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Slides adaptados da Profª Marcelle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Condicionais com Teste no Início 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(Enquanto ... faça)</a:t>
            </a:r>
            <a:endParaRPr sz="3000"/>
          </a:p>
        </p:txBody>
      </p:sp>
      <p:pic>
        <p:nvPicPr>
          <p:cNvPr id="403" name="Google Shape;4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9"/>
          <p:cNvSpPr txBox="1"/>
          <p:nvPr>
            <p:ph idx="4294967295" type="subTitle"/>
          </p:nvPr>
        </p:nvSpPr>
        <p:spPr>
          <a:xfrm>
            <a:off x="440250" y="1682500"/>
            <a:ext cx="83199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As instruções contidas no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enquanto </a:t>
            </a:r>
            <a:r>
              <a:rPr lang="en" sz="2200"/>
              <a:t>serão executadas durante o tempo em que o resultado da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avaliação da expressão lógica </a:t>
            </a:r>
            <a:r>
              <a:rPr lang="en" sz="2200"/>
              <a:t>resultar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verdadeiro</a:t>
            </a:r>
            <a:r>
              <a:rPr lang="en" sz="2200"/>
              <a:t>. 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O fato da avaliação da expressão lógica encontrar-se no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início do laço</a:t>
            </a:r>
            <a:r>
              <a:rPr lang="en" sz="2200"/>
              <a:t> faz com que a sequência de comandos só venha a ser executada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se ao menos uma vez</a:t>
            </a:r>
            <a:r>
              <a:rPr lang="en" sz="2200"/>
              <a:t> a avaliação da expressão resultar em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verdadeiro</a:t>
            </a:r>
            <a:r>
              <a:rPr lang="en" sz="2200"/>
              <a:t>. </a:t>
            </a:r>
            <a:endParaRPr sz="22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Condicionais com Teste no Início 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1</a:t>
            </a:r>
            <a:endParaRPr sz="3000"/>
          </a:p>
        </p:txBody>
      </p:sp>
      <p:pic>
        <p:nvPicPr>
          <p:cNvPr id="415" name="Google Shape;4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 txBox="1"/>
          <p:nvPr>
            <p:ph idx="4294967295" type="subTitle"/>
          </p:nvPr>
        </p:nvSpPr>
        <p:spPr>
          <a:xfrm>
            <a:off x="440250" y="1429375"/>
            <a:ext cx="3681600" cy="3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O pseudocódigo a seguir representam algoritmos que escrevem na saída padrão os números inteiros contidos no intervalo [1, 10]. </a:t>
            </a:r>
            <a:endParaRPr sz="21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22" name="Google Shape;422;p40"/>
          <p:cNvSpPr/>
          <p:nvPr/>
        </p:nvSpPr>
        <p:spPr>
          <a:xfrm>
            <a:off x="4825750" y="1476375"/>
            <a:ext cx="2887500" cy="30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423" name="Google Shape;423;p40"/>
          <p:cNvSpPr txBox="1"/>
          <p:nvPr/>
        </p:nvSpPr>
        <p:spPr>
          <a:xfrm>
            <a:off x="4843800" y="1428225"/>
            <a:ext cx="34290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algoritmo "exemplo 1 laço enquanto" 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var 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valor: inteiro 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inicio 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valor &lt;- 1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enquanto (valor &lt;= 10) faca 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	escreval (valor) 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	valor &lt;- valor+1 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fimenquanto 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fimalgoritmo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Condicionais com Teste no Início 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2</a:t>
            </a:r>
            <a:endParaRPr sz="3000"/>
          </a:p>
        </p:txBody>
      </p:sp>
      <p:pic>
        <p:nvPicPr>
          <p:cNvPr id="429" name="Google Shape;4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1"/>
          <p:cNvSpPr txBox="1"/>
          <p:nvPr>
            <p:ph idx="4294967295" type="subTitle"/>
          </p:nvPr>
        </p:nvSpPr>
        <p:spPr>
          <a:xfrm>
            <a:off x="584625" y="1750625"/>
            <a:ext cx="3717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O </a:t>
            </a:r>
            <a:r>
              <a:rPr lang="en" sz="2100"/>
              <a:t>pseudocódigo</a:t>
            </a:r>
            <a:r>
              <a:rPr lang="en" sz="2100"/>
              <a:t> ao lado escreve os números maiores que 0 enquanto a sua soma não ultrapasse 1000.</a:t>
            </a:r>
            <a:endParaRPr sz="21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36" name="Google Shape;436;p41"/>
          <p:cNvSpPr/>
          <p:nvPr/>
        </p:nvSpPr>
        <p:spPr>
          <a:xfrm>
            <a:off x="4825750" y="1171575"/>
            <a:ext cx="3147900" cy="3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437" name="Google Shape;437;p41"/>
          <p:cNvSpPr txBox="1"/>
          <p:nvPr/>
        </p:nvSpPr>
        <p:spPr>
          <a:xfrm>
            <a:off x="5000000" y="1124575"/>
            <a:ext cx="3429000" cy="3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Algoritmo “exemplo 2 laço enquanto” 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var	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soma, num: inteiro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inicio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num &lt;- 1 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soma &lt;- num 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enquanto (soma &lt; 1000) faça 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escreval(num)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num &lt;-  num + 1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soma &lt;-  soma + num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fimenquanto 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fimalgoritmo</a:t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Condicionais com Teste no Fim 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(Repita ...até)</a:t>
            </a:r>
            <a:endParaRPr sz="3000"/>
          </a:p>
        </p:txBody>
      </p:sp>
      <p:pic>
        <p:nvPicPr>
          <p:cNvPr id="443" name="Google Shape;4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2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 txBox="1"/>
          <p:nvPr>
            <p:ph idx="4294967295" type="subTitle"/>
          </p:nvPr>
        </p:nvSpPr>
        <p:spPr>
          <a:xfrm>
            <a:off x="440250" y="1682500"/>
            <a:ext cx="83199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O teste lógico é realizado no fim de um laço, verificando se é permitido ou não continuar a executar o conjunto de comandos no interior do laço.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Sintaxe</a:t>
            </a:r>
            <a:endParaRPr sz="2200"/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…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Repita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&lt;sequência-de-comandos&gt; 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Ate (&lt;expressão-lógica&gt;) 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...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Condicionais com Teste no Fim 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(Repita ...até)</a:t>
            </a:r>
            <a:endParaRPr sz="3000"/>
          </a:p>
        </p:txBody>
      </p:sp>
      <p:pic>
        <p:nvPicPr>
          <p:cNvPr id="455" name="Google Shape;4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3"/>
          <p:cNvSpPr txBox="1"/>
          <p:nvPr>
            <p:ph idx="4294967295" type="subTitle"/>
          </p:nvPr>
        </p:nvSpPr>
        <p:spPr>
          <a:xfrm>
            <a:off x="440250" y="1682500"/>
            <a:ext cx="83199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As instruções contidas no repita serão executadas até que o resultado da avaliação da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expressão lógica</a:t>
            </a:r>
            <a:r>
              <a:rPr lang="en" sz="2200"/>
              <a:t> resultar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falso</a:t>
            </a:r>
            <a:r>
              <a:rPr lang="en" sz="2200"/>
              <a:t>. 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O fato da avaliação da expressão lógica encontrar-se no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 fim do laço </a:t>
            </a:r>
            <a:r>
              <a:rPr lang="en" sz="2200"/>
              <a:t>faz com que a sequência de comandos sempre venha a ser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executada ao menos uma vez</a:t>
            </a:r>
            <a:r>
              <a:rPr lang="en" sz="2200"/>
              <a:t>. </a:t>
            </a:r>
            <a:endParaRPr sz="2200"/>
          </a:p>
          <a:p>
            <a:pPr indent="4572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4"/>
          <p:cNvSpPr txBox="1"/>
          <p:nvPr>
            <p:ph idx="4294967295" type="subTitle"/>
          </p:nvPr>
        </p:nvSpPr>
        <p:spPr>
          <a:xfrm>
            <a:off x="440250" y="1682500"/>
            <a:ext cx="38982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O pseudocódigo ao lado representa um algoritmo soma valores e mantem o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loop (laço) </a:t>
            </a:r>
            <a:r>
              <a:rPr lang="en" sz="2200"/>
              <a:t>até que o valor inserido pelo usuário seja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igual a zero</a:t>
            </a:r>
            <a:r>
              <a:rPr lang="en" sz="2200"/>
              <a:t>. </a:t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 </a:t>
            </a:r>
            <a:endParaRPr sz="2200"/>
          </a:p>
          <a:p>
            <a:pPr indent="4572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73" name="Google Shape;473;p44"/>
          <p:cNvSpPr/>
          <p:nvPr/>
        </p:nvSpPr>
        <p:spPr>
          <a:xfrm>
            <a:off x="4609200" y="1171575"/>
            <a:ext cx="4078800" cy="3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474" name="Google Shape;474;p44"/>
          <p:cNvSpPr txBox="1"/>
          <p:nvPr/>
        </p:nvSpPr>
        <p:spPr>
          <a:xfrm>
            <a:off x="4609100" y="1124575"/>
            <a:ext cx="38982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algoritmo "soma ate valor igual a 0"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var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valordigitado : real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soma : real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inicio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soma &lt;- 0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repita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	escreva ("digite um valor para a soma: ")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	leia (valordigitado)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	soma &lt;- soma + valordigitado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	escreval ("total: ", soma)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ate valordigitado = 0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fimalgoritmo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475" name="Google Shape;475;p44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Condicionais com Teste no Início 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3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5"/>
          <p:cNvSpPr/>
          <p:nvPr/>
        </p:nvSpPr>
        <p:spPr>
          <a:xfrm>
            <a:off x="4609200" y="687375"/>
            <a:ext cx="4078800" cy="40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487" name="Google Shape;487;p45"/>
          <p:cNvSpPr txBox="1"/>
          <p:nvPr/>
        </p:nvSpPr>
        <p:spPr>
          <a:xfrm>
            <a:off x="4609100" y="768500"/>
            <a:ext cx="40788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algoritmo "soma enquanto valor diferente de 0"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var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valordigitado : real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soma : real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inicio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soma </a:t>
            </a: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&lt;-</a:t>
            </a: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0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escreva ("digite um valor para a soma: ")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leia (valordigitado)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enquanto valordigitado &lt;&gt; 0 faca 	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	</a:t>
            </a: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s</a:t>
            </a: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oma </a:t>
            </a: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&lt;-</a:t>
            </a: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soma + valordigitado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escreval ("total: ", soma) 	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escreva ("digite um valor para a soma: ")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	leia (valordigitado)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fimenquanto 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escreval ("resultado: ", soma)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fimalgoritmo</a:t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488" name="Google Shape;488;p45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4</a:t>
            </a:r>
            <a:endParaRPr sz="3000"/>
          </a:p>
        </p:txBody>
      </p:sp>
      <p:sp>
        <p:nvSpPr>
          <p:cNvPr id="489" name="Google Shape;489;p45"/>
          <p:cNvSpPr/>
          <p:nvPr/>
        </p:nvSpPr>
        <p:spPr>
          <a:xfrm>
            <a:off x="413500" y="1171575"/>
            <a:ext cx="4078800" cy="35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490" name="Google Shape;490;p45"/>
          <p:cNvSpPr txBox="1"/>
          <p:nvPr/>
        </p:nvSpPr>
        <p:spPr>
          <a:xfrm>
            <a:off x="418088" y="1147425"/>
            <a:ext cx="4078800" cy="3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algoritmo "soma ate valor igual a 0"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var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valordigitado : real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soma : real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inicio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soma </a:t>
            </a: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&lt;-</a:t>
            </a: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0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repita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	escreva ("digite um valor para a soma: ")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	leia (valordigitado)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	soma </a:t>
            </a: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&lt;-</a:t>
            </a: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soma + valordigitado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	escreval ("total: ", soma)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ate valordigitado = 0 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fimalgoritmo</a:t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Exercício em sala</a:t>
            </a:r>
            <a:endParaRPr sz="3000"/>
          </a:p>
        </p:txBody>
      </p:sp>
      <p:pic>
        <p:nvPicPr>
          <p:cNvPr id="496" name="Google Shape;4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6"/>
          <p:cNvSpPr txBox="1"/>
          <p:nvPr>
            <p:ph idx="4294967295" type="subTitle"/>
          </p:nvPr>
        </p:nvSpPr>
        <p:spPr>
          <a:xfrm>
            <a:off x="440250" y="1259800"/>
            <a:ext cx="83199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Construir um algoritmo que calcule a média aritmética de vários valores inteiros positivos, lidos externamente. O final da leitura acontecerá quando for lido um valor negativo.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Escrever um algoritmo que leia uma quantidade desconhecida de números e conte quantos deles estão nos seguintes intervalos: [0,25], [26,50], [51,75] e [76,100]. A entrada de dados deve terminar quando for lido um número negativo. 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"/>
          <p:cNvSpPr txBox="1"/>
          <p:nvPr>
            <p:ph type="title"/>
          </p:nvPr>
        </p:nvSpPr>
        <p:spPr>
          <a:xfrm>
            <a:off x="2303900" y="9036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07</a:t>
            </a:r>
            <a:endParaRPr/>
          </a:p>
        </p:txBody>
      </p:sp>
      <p:sp>
        <p:nvSpPr>
          <p:cNvPr id="508" name="Google Shape;508;p47"/>
          <p:cNvSpPr txBox="1"/>
          <p:nvPr>
            <p:ph idx="1" type="subTitle"/>
          </p:nvPr>
        </p:nvSpPr>
        <p:spPr>
          <a:xfrm>
            <a:off x="1417625" y="1999500"/>
            <a:ext cx="66876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Exercício sobre estruturas de repetição</a:t>
            </a:r>
            <a:r>
              <a:rPr lang="en" sz="1800"/>
              <a:t>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Disponível no SIGAA para download.</a:t>
            </a:r>
            <a:endParaRPr sz="1800"/>
          </a:p>
        </p:txBody>
      </p:sp>
      <p:pic>
        <p:nvPicPr>
          <p:cNvPr id="509" name="Google Shape;5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Estruturas de Repetição</a:t>
            </a:r>
            <a:endParaRPr sz="3000"/>
          </a:p>
        </p:txBody>
      </p:sp>
      <p:pic>
        <p:nvPicPr>
          <p:cNvPr id="520" name="Google Shape;5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8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527" name="Google Shape;52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75" y="2217300"/>
            <a:ext cx="8072126" cy="129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/>
          <p:nvPr/>
        </p:nvSpPr>
        <p:spPr>
          <a:xfrm>
            <a:off x="2617431" y="20023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2617431" y="25961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2617431" y="14085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 txBox="1"/>
          <p:nvPr>
            <p:ph type="title"/>
          </p:nvPr>
        </p:nvSpPr>
        <p:spPr>
          <a:xfrm>
            <a:off x="1694469" y="1401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7" name="Google Shape;287;p31"/>
          <p:cNvSpPr txBox="1"/>
          <p:nvPr>
            <p:ph idx="2" type="subTitle"/>
          </p:nvPr>
        </p:nvSpPr>
        <p:spPr>
          <a:xfrm>
            <a:off x="2767431" y="14014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Estrutura Sequencial</a:t>
            </a:r>
            <a:endParaRPr sz="1700"/>
          </a:p>
        </p:txBody>
      </p:sp>
      <p:sp>
        <p:nvSpPr>
          <p:cNvPr id="288" name="Google Shape;288;p31"/>
          <p:cNvSpPr txBox="1"/>
          <p:nvPr>
            <p:ph idx="3"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289" name="Google Shape;289;p31"/>
          <p:cNvSpPr txBox="1"/>
          <p:nvPr>
            <p:ph idx="4" type="title"/>
          </p:nvPr>
        </p:nvSpPr>
        <p:spPr>
          <a:xfrm>
            <a:off x="1694469" y="1995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0" name="Google Shape;290;p31"/>
          <p:cNvSpPr txBox="1"/>
          <p:nvPr>
            <p:ph idx="6" type="subTitle"/>
          </p:nvPr>
        </p:nvSpPr>
        <p:spPr>
          <a:xfrm>
            <a:off x="2767431" y="19952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de seleção simples</a:t>
            </a:r>
            <a:endParaRPr/>
          </a:p>
        </p:txBody>
      </p:sp>
      <p:sp>
        <p:nvSpPr>
          <p:cNvPr id="291" name="Google Shape;291;p31"/>
          <p:cNvSpPr txBox="1"/>
          <p:nvPr>
            <p:ph idx="7" type="title"/>
          </p:nvPr>
        </p:nvSpPr>
        <p:spPr>
          <a:xfrm>
            <a:off x="1694469" y="25890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2" name="Google Shape;292;p31"/>
          <p:cNvSpPr txBox="1"/>
          <p:nvPr>
            <p:ph idx="9" type="subTitle"/>
          </p:nvPr>
        </p:nvSpPr>
        <p:spPr>
          <a:xfrm>
            <a:off x="2767431" y="25890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de seleção composta</a:t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7" y="32410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/>
          <p:nvPr/>
        </p:nvSpPr>
        <p:spPr>
          <a:xfrm>
            <a:off x="1133613" y="3180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800" y="18097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1"/>
          <p:cNvSpPr/>
          <p:nvPr/>
        </p:nvSpPr>
        <p:spPr>
          <a:xfrm>
            <a:off x="8196450" y="18562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7837050" y="26169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807225" y="26798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1"/>
          <p:cNvCxnSpPr/>
          <p:nvPr/>
        </p:nvCxnSpPr>
        <p:spPr>
          <a:xfrm>
            <a:off x="2380131" y="16408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2380131" y="22346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1"/>
          <p:cNvCxnSpPr/>
          <p:nvPr/>
        </p:nvCxnSpPr>
        <p:spPr>
          <a:xfrm>
            <a:off x="2380131" y="28284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2" name="Google Shape;302;p31"/>
          <p:cNvSpPr/>
          <p:nvPr/>
        </p:nvSpPr>
        <p:spPr>
          <a:xfrm>
            <a:off x="2617431" y="32057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 txBox="1"/>
          <p:nvPr>
            <p:ph idx="7" type="title"/>
          </p:nvPr>
        </p:nvSpPr>
        <p:spPr>
          <a:xfrm>
            <a:off x="1694469" y="3198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4" name="Google Shape;304;p31"/>
          <p:cNvSpPr txBox="1"/>
          <p:nvPr>
            <p:ph idx="9" type="subTitle"/>
          </p:nvPr>
        </p:nvSpPr>
        <p:spPr>
          <a:xfrm>
            <a:off x="2767431" y="31224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Estrutura de seleção encadeada e múltipla escolha</a:t>
            </a:r>
            <a:endParaRPr sz="1400"/>
          </a:p>
        </p:txBody>
      </p:sp>
      <p:cxnSp>
        <p:nvCxnSpPr>
          <p:cNvPr id="305" name="Google Shape;305;p31"/>
          <p:cNvCxnSpPr/>
          <p:nvPr/>
        </p:nvCxnSpPr>
        <p:spPr>
          <a:xfrm>
            <a:off x="2380131" y="34380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6" name="Google Shape;306;p31"/>
          <p:cNvSpPr/>
          <p:nvPr/>
        </p:nvSpPr>
        <p:spPr>
          <a:xfrm>
            <a:off x="2617431" y="3776397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>
            <p:ph idx="7" type="title"/>
          </p:nvPr>
        </p:nvSpPr>
        <p:spPr>
          <a:xfrm>
            <a:off x="1694469" y="3769347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8" name="Google Shape;308;p31"/>
          <p:cNvSpPr txBox="1"/>
          <p:nvPr>
            <p:ph idx="9" type="subTitle"/>
          </p:nvPr>
        </p:nvSpPr>
        <p:spPr>
          <a:xfrm>
            <a:off x="2767431" y="3769347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Estruturas de repetição</a:t>
            </a:r>
            <a:endParaRPr/>
          </a:p>
        </p:txBody>
      </p:sp>
      <p:cxnSp>
        <p:nvCxnSpPr>
          <p:cNvPr id="309" name="Google Shape;309;p31"/>
          <p:cNvCxnSpPr/>
          <p:nvPr/>
        </p:nvCxnSpPr>
        <p:spPr>
          <a:xfrm>
            <a:off x="2380131" y="4008747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9"/>
          <p:cNvSpPr txBox="1"/>
          <p:nvPr>
            <p:ph type="title"/>
          </p:nvPr>
        </p:nvSpPr>
        <p:spPr>
          <a:xfrm>
            <a:off x="715050" y="339175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Contados (Para…Faça)</a:t>
            </a:r>
            <a:endParaRPr sz="3000"/>
          </a:p>
        </p:txBody>
      </p:sp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9"/>
          <p:cNvSpPr txBox="1"/>
          <p:nvPr>
            <p:ph idx="4294967295" type="subTitle"/>
          </p:nvPr>
        </p:nvSpPr>
        <p:spPr>
          <a:xfrm>
            <a:off x="584625" y="953275"/>
            <a:ext cx="79590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Nos laços de repetição estudados (enquanto), percebe-se que, normalmente, ocorre a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 inicialização de uma variável</a:t>
            </a:r>
            <a:r>
              <a:rPr lang="en" sz="2200"/>
              <a:t>, envolvida na expressão lógica que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controla o número de repetições.</a:t>
            </a:r>
            <a:r>
              <a:rPr lang="en" sz="2200"/>
              <a:t> </a:t>
            </a:r>
            <a:endParaRPr sz="2200"/>
          </a:p>
          <a:p>
            <a:pPr indent="-355600" lvl="1" marL="914400" rtl="0" algn="just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b="1" lang="en" sz="2000">
                <a:latin typeface="Outfit"/>
                <a:ea typeface="Outfit"/>
                <a:cs typeface="Outfit"/>
                <a:sym typeface="Outfit"/>
              </a:rPr>
              <a:t>Dentro do laço ocorre uma atualização no valor da variável</a:t>
            </a:r>
            <a:r>
              <a:rPr lang="en" sz="2000"/>
              <a:t> mencionada, fazendo com que esta venha a tornar o resultado da avaliação da expressão lógica coerente para a finalização da execução do laço de repetição. </a:t>
            </a:r>
            <a:endParaRPr sz="2000"/>
          </a:p>
          <a:p>
            <a:pPr indent="-368300" lvl="0" marL="457200" rtl="0" algn="just"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Com base nesta observação foi criado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o laço de repetição “para”</a:t>
            </a:r>
            <a:r>
              <a:rPr lang="en" sz="2200"/>
              <a:t>.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40" name="Google Shape;540;p49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0"/>
          <p:cNvSpPr txBox="1"/>
          <p:nvPr>
            <p:ph type="title"/>
          </p:nvPr>
        </p:nvSpPr>
        <p:spPr>
          <a:xfrm>
            <a:off x="715050" y="339175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Contados (Para…Faça)</a:t>
            </a:r>
            <a:endParaRPr sz="3000"/>
          </a:p>
        </p:txBody>
      </p:sp>
      <p:pic>
        <p:nvPicPr>
          <p:cNvPr id="546" name="Google Shape;5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9" name="Google Shape;54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0"/>
          <p:cNvSpPr txBox="1"/>
          <p:nvPr>
            <p:ph idx="4294967295" type="subTitle"/>
          </p:nvPr>
        </p:nvSpPr>
        <p:spPr>
          <a:xfrm>
            <a:off x="584625" y="953275"/>
            <a:ext cx="79590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Sintaxe </a:t>
            </a:r>
            <a:endParaRPr sz="22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... 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para &lt;variável&gt; de &lt;valor-inicial&gt; ate &lt;valor-limite&gt; [passo &lt;incremento&gt;] faca 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	&lt;sequência-de-comandos&gt; 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fimpara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...</a:t>
            </a:r>
            <a:endParaRPr b="1" sz="22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53" name="Google Shape;553;p50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"/>
          <p:cNvSpPr txBox="1"/>
          <p:nvPr>
            <p:ph type="title"/>
          </p:nvPr>
        </p:nvSpPr>
        <p:spPr>
          <a:xfrm>
            <a:off x="715050" y="491575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Contados (Para…Faça)</a:t>
            </a:r>
            <a:endParaRPr sz="3000"/>
          </a:p>
        </p:txBody>
      </p:sp>
      <p:pic>
        <p:nvPicPr>
          <p:cNvPr id="559" name="Google Shape;5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2" name="Google Shape;5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1"/>
          <p:cNvSpPr txBox="1"/>
          <p:nvPr>
            <p:ph idx="4294967295" type="subTitle"/>
          </p:nvPr>
        </p:nvSpPr>
        <p:spPr>
          <a:xfrm>
            <a:off x="584625" y="1258075"/>
            <a:ext cx="79590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&lt;variável&gt; :</a:t>
            </a:r>
            <a:r>
              <a:rPr lang="en" sz="2200"/>
              <a:t> É a variável contadora do número de repetições do laço (deve ser necessariamente uma variável do tipo inteira); </a:t>
            </a:r>
            <a:endParaRPr sz="2200"/>
          </a:p>
          <a:p>
            <a:pPr indent="-368300" lvl="0" marL="457200" rtl="0" algn="just"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&lt;valor-inicial&gt;: </a:t>
            </a:r>
            <a:r>
              <a:rPr lang="en" sz="2200"/>
              <a:t>É uma expressão que especifica o valor de inicialização da variável contadora; </a:t>
            </a:r>
            <a:endParaRPr sz="2200"/>
          </a:p>
          <a:p>
            <a:pPr indent="-368300" lvl="0" marL="457200" rtl="0" algn="just"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&lt;valor-limite&gt;:</a:t>
            </a:r>
            <a:r>
              <a:rPr lang="en" sz="2200"/>
              <a:t> É uma expressão que especifica o valor máximo que a variável contadora pode alcançar. </a:t>
            </a:r>
            <a:endParaRPr sz="22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66" name="Google Shape;566;p51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2"/>
          <p:cNvSpPr txBox="1"/>
          <p:nvPr>
            <p:ph type="title"/>
          </p:nvPr>
        </p:nvSpPr>
        <p:spPr>
          <a:xfrm>
            <a:off x="715050" y="491575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Contados (Para…Faça)</a:t>
            </a:r>
            <a:endParaRPr sz="3000"/>
          </a:p>
        </p:txBody>
      </p:sp>
      <p:pic>
        <p:nvPicPr>
          <p:cNvPr id="572" name="Google Shape;5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2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2"/>
          <p:cNvSpPr txBox="1"/>
          <p:nvPr>
            <p:ph idx="4294967295" type="subTitle"/>
          </p:nvPr>
        </p:nvSpPr>
        <p:spPr>
          <a:xfrm>
            <a:off x="584625" y="1181875"/>
            <a:ext cx="79590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&lt;incremento&gt;: </a:t>
            </a:r>
            <a:r>
              <a:rPr lang="en" sz="2200"/>
              <a:t>É opcional. Quando presente, é precedido pela palavra-reservada “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passo”</a:t>
            </a:r>
            <a:r>
              <a:rPr lang="en" sz="2200"/>
              <a:t>, constitui-se de uma expressão que especifica o valor do incremento que será acrescentado à variável contadora em cada repetição do laço. </a:t>
            </a:r>
            <a:endParaRPr sz="2200"/>
          </a:p>
          <a:p>
            <a:pPr indent="-368300" lvl="1" marL="914400" rtl="0" algn="just"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lang="en" sz="2100"/>
              <a:t>O valor padrão, assumido por omissão, de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&lt;incremento&gt; é 1.</a:t>
            </a:r>
            <a:r>
              <a:rPr lang="en" sz="2100"/>
              <a:t> É possível especificar valores negativos para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&lt;incremento&gt;</a:t>
            </a:r>
            <a:r>
              <a:rPr lang="en" sz="2200"/>
              <a:t>.</a:t>
            </a:r>
            <a:endParaRPr sz="22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79" name="Google Shape;579;p52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/>
          <p:nvPr>
            <p:ph type="title"/>
          </p:nvPr>
        </p:nvSpPr>
        <p:spPr>
          <a:xfrm>
            <a:off x="715050" y="491575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Contados (Para…Faça)</a:t>
            </a:r>
            <a:endParaRPr sz="3000"/>
          </a:p>
        </p:txBody>
      </p:sp>
      <p:pic>
        <p:nvPicPr>
          <p:cNvPr id="585" name="Google Shape;5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8" name="Google Shape;58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3"/>
          <p:cNvSpPr txBox="1"/>
          <p:nvPr>
            <p:ph idx="4294967295" type="subTitle"/>
          </p:nvPr>
        </p:nvSpPr>
        <p:spPr>
          <a:xfrm>
            <a:off x="584625" y="1105675"/>
            <a:ext cx="79590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1000"/>
              </a:spcBef>
              <a:spcAft>
                <a:spcPts val="0"/>
              </a:spcAft>
              <a:buSzPts val="2100"/>
              <a:buChar char="❏"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fimpara: </a:t>
            </a:r>
            <a:r>
              <a:rPr lang="en" sz="2100"/>
              <a:t>Indica o fim da sequência de comandos a serem repetidos; </a:t>
            </a:r>
            <a:endParaRPr sz="2100"/>
          </a:p>
          <a:p>
            <a:pPr indent="-361950" lvl="0" marL="457200" rtl="0" algn="just">
              <a:spcBef>
                <a:spcPts val="100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Cada vez que o programa chega neste ponto, é acrescentado à variável contadora o valor de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&lt;incremento&gt;</a:t>
            </a:r>
            <a:r>
              <a:rPr lang="en" sz="2100"/>
              <a:t>, e o valor resultante é comparado a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&lt;valor-limite&gt;</a:t>
            </a:r>
            <a:r>
              <a:rPr lang="en" sz="2100"/>
              <a:t>. </a:t>
            </a:r>
            <a:endParaRPr sz="2100"/>
          </a:p>
          <a:p>
            <a:pPr indent="-361950" lvl="0" marL="457200" rtl="0" algn="just">
              <a:spcBef>
                <a:spcPts val="100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Se for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menor ou igual (ou maior ou igual, quando &lt;incremento &gt; for negativo)</a:t>
            </a:r>
            <a:r>
              <a:rPr lang="en" sz="2100"/>
              <a:t>, a sequência de comandos será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executada mais uma vez</a:t>
            </a:r>
            <a:r>
              <a:rPr lang="en" sz="2100"/>
              <a:t>; caso contrário, a execução prosseguirá a partir do primeiro comando que esteja após o </a:t>
            </a: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fimpara</a:t>
            </a:r>
            <a:r>
              <a:rPr lang="en" sz="2100"/>
              <a:t>.</a:t>
            </a:r>
            <a:endParaRPr sz="21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92" name="Google Shape;592;p53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"/>
          <p:cNvSpPr txBox="1"/>
          <p:nvPr>
            <p:ph type="title"/>
          </p:nvPr>
        </p:nvSpPr>
        <p:spPr>
          <a:xfrm>
            <a:off x="715050" y="491575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Contados (Para…Faça)</a:t>
            </a:r>
            <a:endParaRPr sz="3000"/>
          </a:p>
        </p:txBody>
      </p:sp>
      <p:pic>
        <p:nvPicPr>
          <p:cNvPr id="598" name="Google Shape;5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5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4"/>
          <p:cNvSpPr txBox="1"/>
          <p:nvPr>
            <p:ph idx="4294967295" type="subTitle"/>
          </p:nvPr>
        </p:nvSpPr>
        <p:spPr>
          <a:xfrm>
            <a:off x="584625" y="1181875"/>
            <a:ext cx="79590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1000"/>
              </a:spcBef>
              <a:spcAft>
                <a:spcPts val="0"/>
              </a:spcAft>
              <a:buSzPts val="2200"/>
              <a:buChar char="❏"/>
            </a:pP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&lt;valor-inicial&gt;</a:t>
            </a:r>
            <a:r>
              <a:rPr lang="en" sz="2200"/>
              <a:t>,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&lt;valor-limite&gt;</a:t>
            </a:r>
            <a:r>
              <a:rPr lang="en" sz="2200"/>
              <a:t> e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&lt;incremento&gt;</a:t>
            </a:r>
            <a:r>
              <a:rPr lang="en" sz="2200"/>
              <a:t> são avaliados uma única vez antes da execução da primeira repetição, e </a:t>
            </a:r>
            <a:r>
              <a:rPr b="1" lang="en" sz="2200">
                <a:latin typeface="Outfit"/>
                <a:ea typeface="Outfit"/>
                <a:cs typeface="Outfit"/>
                <a:sym typeface="Outfit"/>
              </a:rPr>
              <a:t>não se alteram durante a execução do laço</a:t>
            </a:r>
            <a:r>
              <a:rPr lang="en" sz="2200"/>
              <a:t>, mesmo que variáveis eventualmente presentes nessas expressões tenham seus valores alterados.</a:t>
            </a:r>
            <a:endParaRPr sz="22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605" name="Google Shape;605;p54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/>
          <p:nvPr>
            <p:ph type="title"/>
          </p:nvPr>
        </p:nvSpPr>
        <p:spPr>
          <a:xfrm>
            <a:off x="715050" y="491575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Contados (Para…Faça)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1</a:t>
            </a:r>
            <a:endParaRPr sz="3000"/>
          </a:p>
        </p:txBody>
      </p:sp>
      <p:pic>
        <p:nvPicPr>
          <p:cNvPr id="611" name="Google Shape;61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5"/>
          <p:cNvSpPr txBox="1"/>
          <p:nvPr>
            <p:ph idx="4294967295" type="subTitle"/>
          </p:nvPr>
        </p:nvSpPr>
        <p:spPr>
          <a:xfrm>
            <a:off x="584625" y="1638800"/>
            <a:ext cx="2833500" cy="28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O algoritmo apresentado ao lado gera a tabuada do número 7.</a:t>
            </a:r>
            <a:endParaRPr sz="2300"/>
          </a:p>
        </p:txBody>
      </p:sp>
      <p:sp>
        <p:nvSpPr>
          <p:cNvPr id="618" name="Google Shape;618;p55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619" name="Google Shape;619;p55"/>
          <p:cNvSpPr/>
          <p:nvPr/>
        </p:nvSpPr>
        <p:spPr>
          <a:xfrm>
            <a:off x="4152000" y="1628775"/>
            <a:ext cx="4078800" cy="258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620" name="Google Shape;620;p55"/>
          <p:cNvSpPr txBox="1"/>
          <p:nvPr/>
        </p:nvSpPr>
        <p:spPr>
          <a:xfrm>
            <a:off x="4151900" y="1717000"/>
            <a:ext cx="3898200" cy="25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Algoritmo “Tabuada7”</a:t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Var </a:t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i: inteiro</a:t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inicio</a:t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para i de 0 ate 10 faca</a:t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	escreval ( i, “ x 7 = ”, i * 7)</a:t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	fimpara</a:t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fimalgoritmo</a:t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6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Exercício em sala</a:t>
            </a:r>
            <a:endParaRPr sz="3000"/>
          </a:p>
        </p:txBody>
      </p:sp>
      <p:pic>
        <p:nvPicPr>
          <p:cNvPr id="626" name="Google Shape;6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9" name="Google Shape;62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6"/>
          <p:cNvSpPr txBox="1"/>
          <p:nvPr>
            <p:ph idx="4294967295" type="subTitle"/>
          </p:nvPr>
        </p:nvSpPr>
        <p:spPr>
          <a:xfrm>
            <a:off x="440250" y="1107400"/>
            <a:ext cx="83199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Modifique o algoritmo da tabuada de 7 para mostrar a tabuada entre os números 1 e 10, sendo que o usuário escolhe o número.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Construa um pseudocódigo para representar um algoritmo que exiba na saída padrão uma contagem decrescente do valor 30 até o valor 1. 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Construa um pseudocódigo para ler 10 números, a cada numero lido deve ser impresso na tela se ele é par ou ímpar.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7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Exercício em sala</a:t>
            </a:r>
            <a:endParaRPr sz="3000"/>
          </a:p>
        </p:txBody>
      </p:sp>
      <p:pic>
        <p:nvPicPr>
          <p:cNvPr id="638" name="Google Shape;63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1" name="Google Shape;64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7"/>
          <p:cNvSpPr txBox="1"/>
          <p:nvPr>
            <p:ph idx="4294967295" type="subTitle"/>
          </p:nvPr>
        </p:nvSpPr>
        <p:spPr>
          <a:xfrm>
            <a:off x="440250" y="1259800"/>
            <a:ext cx="83199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4. </a:t>
            </a:r>
            <a:r>
              <a:rPr lang="en" sz="2200"/>
              <a:t>Elabore um algoritmo que efetue a soma de todos os números ímpares que são múltiplos de três e que se encontram no conjunto de números de 1 até 500.</a:t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5. </a:t>
            </a:r>
            <a:r>
              <a:rPr lang="en" sz="2200"/>
              <a:t>A conversão de graus Fahrenheit para Celsius é obtida pela fórmula C=5/9(F-32). Escreva um algoritmo que calcule os graus Celsius em função dos graus Fahrenheit que variem de -50 a 50 de 1 em 1.</a:t>
            </a:r>
            <a:endParaRPr sz="2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8"/>
          <p:cNvSpPr txBox="1"/>
          <p:nvPr>
            <p:ph type="title"/>
          </p:nvPr>
        </p:nvSpPr>
        <p:spPr>
          <a:xfrm>
            <a:off x="2303900" y="9036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08</a:t>
            </a:r>
            <a:endParaRPr/>
          </a:p>
        </p:txBody>
      </p:sp>
      <p:sp>
        <p:nvSpPr>
          <p:cNvPr id="650" name="Google Shape;650;p58"/>
          <p:cNvSpPr txBox="1"/>
          <p:nvPr>
            <p:ph idx="1" type="subTitle"/>
          </p:nvPr>
        </p:nvSpPr>
        <p:spPr>
          <a:xfrm>
            <a:off x="1417625" y="1999500"/>
            <a:ext cx="66876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Exercício sobre estruturas de repetição.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Disponível no SIGAA para download.</a:t>
            </a:r>
            <a:endParaRPr sz="1800"/>
          </a:p>
        </p:txBody>
      </p:sp>
      <p:pic>
        <p:nvPicPr>
          <p:cNvPr id="651" name="Google Shape;6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4" name="Google Shape;65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2"/>
          <p:cNvSpPr txBox="1"/>
          <p:nvPr>
            <p:ph type="title"/>
          </p:nvPr>
        </p:nvSpPr>
        <p:spPr>
          <a:xfrm>
            <a:off x="1116300" y="2116800"/>
            <a:ext cx="6911400" cy="5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Estruturas de Repetição</a:t>
            </a:r>
            <a:endParaRPr sz="3200"/>
          </a:p>
        </p:txBody>
      </p:sp>
      <p:sp>
        <p:nvSpPr>
          <p:cNvPr id="316" name="Google Shape;316;p32"/>
          <p:cNvSpPr txBox="1"/>
          <p:nvPr>
            <p:ph idx="2" type="title"/>
          </p:nvPr>
        </p:nvSpPr>
        <p:spPr>
          <a:xfrm>
            <a:off x="1116300" y="11414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 txBox="1"/>
          <p:nvPr/>
        </p:nvSpPr>
        <p:spPr>
          <a:xfrm>
            <a:off x="2236975" y="2930175"/>
            <a:ext cx="50532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utfit Medium"/>
              <a:buAutoNum type="arabicPeriod"/>
            </a:pP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ENQUANTO … FAÇA</a:t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utfit Medium"/>
              <a:buAutoNum type="arabicPeriod"/>
            </a:pP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REPITA … ATÉ QUE</a:t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utfit Medium"/>
              <a:buAutoNum type="arabicPeriod"/>
            </a:pP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PARA … DE … ATÉ … FAÇA</a:t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utfit Medium"/>
              <a:buAutoNum type="arabicPeriod"/>
            </a:pP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Estrutura de repetição encadeada</a:t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utfit Medium"/>
              <a:buAutoNum type="arabicPeriod"/>
            </a:pP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Comparação das estruturas de repetição</a:t>
            </a:r>
            <a:endParaRPr sz="1900">
              <a:solidFill>
                <a:schemeClr val="dk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Estruturas de Repetição</a:t>
            </a:r>
            <a:endParaRPr sz="3000"/>
          </a:p>
        </p:txBody>
      </p:sp>
      <p:pic>
        <p:nvPicPr>
          <p:cNvPr id="325" name="Google Shape;3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 txBox="1"/>
          <p:nvPr>
            <p:ph idx="4294967295" type="subTitle"/>
          </p:nvPr>
        </p:nvSpPr>
        <p:spPr>
          <a:xfrm>
            <a:off x="603825" y="912425"/>
            <a:ext cx="7958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Execução algumas vezes de determinados trechos do algoritmo. </a:t>
            </a:r>
            <a:endParaRPr sz="2300"/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Ex. cálculo da média aritmética de vários valores.</a:t>
            </a:r>
            <a:endParaRPr sz="2300"/>
          </a:p>
          <a:p>
            <a:pPr indent="-374650" lvl="2" marL="13716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A leitura é repetida de acordo com o número de valores que servirão de base para o cálculo da média. </a:t>
            </a:r>
            <a:endParaRPr sz="2300"/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Ao invés de se desejar apenas obter uma média, o objetivo é obter um conjunto de médias. </a:t>
            </a:r>
            <a:endParaRPr sz="2300"/>
          </a:p>
          <a:p>
            <a:pPr indent="-374650" lvl="2" marL="13716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Para o cálculo de cada uma das médias o mesmo conjunto de operações seria executado.</a:t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32" name="Google Shape;332;p33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Estruturas de Repetição</a:t>
            </a:r>
            <a:endParaRPr sz="3000"/>
          </a:p>
        </p:txBody>
      </p:sp>
      <p:pic>
        <p:nvPicPr>
          <p:cNvPr id="338" name="Google Shape;3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 txBox="1"/>
          <p:nvPr>
            <p:ph idx="4294967295" type="subTitle"/>
          </p:nvPr>
        </p:nvSpPr>
        <p:spPr>
          <a:xfrm>
            <a:off x="603825" y="1295900"/>
            <a:ext cx="79587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Com o seu conhecimento atual de algoritmos/programas, como você implementaria a seguinte situação? </a:t>
            </a:r>
            <a:endParaRPr sz="2300"/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Um algoritmo que pede uma frase do usuário e mostra esta frase 5 vezes na tela. E se ao invés de 5 vezes fossem 5000 vezes?</a:t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45" name="Google Shape;345;p34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Estruturas de Repetição</a:t>
            </a:r>
            <a:endParaRPr sz="3000"/>
          </a:p>
        </p:txBody>
      </p:sp>
      <p:pic>
        <p:nvPicPr>
          <p:cNvPr id="351" name="Google Shape;3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5"/>
          <p:cNvSpPr txBox="1"/>
          <p:nvPr>
            <p:ph idx="4294967295" type="subTitle"/>
          </p:nvPr>
        </p:nvSpPr>
        <p:spPr>
          <a:xfrm>
            <a:off x="603825" y="1295900"/>
            <a:ext cx="79587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As estruturas de repetição são muitas vezes chamadas de </a:t>
            </a: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Laços </a:t>
            </a:r>
            <a:r>
              <a:rPr lang="en" sz="2300"/>
              <a:t>ou também de </a:t>
            </a: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Loops</a:t>
            </a:r>
            <a:r>
              <a:rPr lang="en" sz="2300"/>
              <a:t>.  </a:t>
            </a:r>
            <a:endParaRPr sz="23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A classificação das estruturas de repetição é feito de acordo com o conhecimento prévio do número de vezes que o conjunto de comandos será executado.</a:t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58" name="Google Shape;358;p35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Estruturas de Repetição</a:t>
            </a:r>
            <a:endParaRPr sz="3000"/>
          </a:p>
        </p:txBody>
      </p:sp>
      <p:pic>
        <p:nvPicPr>
          <p:cNvPr id="364" name="Google Shape;3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"/>
          <p:cNvSpPr txBox="1"/>
          <p:nvPr>
            <p:ph idx="4294967295" type="subTitle"/>
          </p:nvPr>
        </p:nvSpPr>
        <p:spPr>
          <a:xfrm>
            <a:off x="440250" y="1149100"/>
            <a:ext cx="83199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Assim os </a:t>
            </a: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Laços</a:t>
            </a:r>
            <a:r>
              <a:rPr lang="en" sz="2300"/>
              <a:t> se dividem em: </a:t>
            </a:r>
            <a:endParaRPr sz="2300"/>
          </a:p>
          <a:p>
            <a:pPr indent="-374650" lvl="1" marL="914400" rtl="0" algn="just">
              <a:spcBef>
                <a:spcPts val="1000"/>
              </a:spcBef>
              <a:spcAft>
                <a:spcPts val="0"/>
              </a:spcAft>
              <a:buSzPts val="2300"/>
              <a:buFont typeface="Outfit"/>
              <a:buChar char="❏"/>
            </a:pP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Laços condicionais</a:t>
            </a:r>
            <a:endParaRPr b="1" sz="2300">
              <a:latin typeface="Outfit"/>
              <a:ea typeface="Outfit"/>
              <a:cs typeface="Outfit"/>
              <a:sym typeface="Outfit"/>
            </a:endParaRPr>
          </a:p>
          <a:p>
            <a:pPr indent="-355600" lvl="2" marL="1371600" rtl="0" algn="just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Quando não se conhece de antemão o número de vezes que o conjunto de comandos no interior do laço será repetido, pelo fato do mesmo estar relacionado a uma condição, sujeita à modificação pelas instruções do interior do laço.</a:t>
            </a:r>
            <a:endParaRPr sz="2000"/>
          </a:p>
          <a:p>
            <a:pPr indent="-361950" lvl="1" marL="914400" rtl="0" algn="just">
              <a:spcBef>
                <a:spcPts val="1000"/>
              </a:spcBef>
              <a:spcAft>
                <a:spcPts val="0"/>
              </a:spcAft>
              <a:buSzPts val="2100"/>
              <a:buFont typeface="Outfit"/>
              <a:buChar char="❏"/>
            </a:pP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Laços contados</a:t>
            </a:r>
            <a:endParaRPr b="1" sz="2300">
              <a:latin typeface="Outfit"/>
              <a:ea typeface="Outfit"/>
              <a:cs typeface="Outfit"/>
              <a:sym typeface="Outfit"/>
            </a:endParaRPr>
          </a:p>
          <a:p>
            <a:pPr indent="-355600" lvl="2" marL="1371600" rtl="0" algn="just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Quando se conhece previamente quantas vezes o comando composto no interior da construção será executado;</a:t>
            </a:r>
            <a:endParaRPr sz="20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71" name="Google Shape;371;p36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Estruturas de Repetição</a:t>
            </a:r>
            <a:endParaRPr sz="3000"/>
          </a:p>
        </p:txBody>
      </p:sp>
      <p:pic>
        <p:nvPicPr>
          <p:cNvPr id="377" name="Google Shape;3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384" name="Google Shape;3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75" y="2217300"/>
            <a:ext cx="8072126" cy="129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Laços Condicionais com Teste no Início 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(Enquanto ... faça)</a:t>
            </a:r>
            <a:endParaRPr sz="3000"/>
          </a:p>
        </p:txBody>
      </p:sp>
      <p:pic>
        <p:nvPicPr>
          <p:cNvPr id="390" name="Google Shape;3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"/>
          <p:cNvSpPr txBox="1"/>
          <p:nvPr>
            <p:ph idx="4294967295" type="subTitle"/>
          </p:nvPr>
        </p:nvSpPr>
        <p:spPr>
          <a:xfrm>
            <a:off x="440250" y="1530100"/>
            <a:ext cx="83199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200"/>
              <a:t>Caracteriza-se por uma estrutura que efetua um teste lógico no início de um laço, verificando se é permitido ou não executar o conjunto de comandos no interior do laço. </a:t>
            </a:r>
            <a:endParaRPr sz="22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Sintaxe:</a:t>
            </a:r>
            <a:endParaRPr sz="21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...</a:t>
            </a:r>
            <a:endParaRPr b="1" sz="2300">
              <a:latin typeface="Outfit"/>
              <a:ea typeface="Outfit"/>
              <a:cs typeface="Outfit"/>
              <a:sym typeface="Outfit"/>
            </a:endParaRPr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enquanto (&lt;expressão-lógica&gt;) faca </a:t>
            </a:r>
            <a:endParaRPr b="1" sz="2300">
              <a:latin typeface="Outfit"/>
              <a:ea typeface="Outfit"/>
              <a:cs typeface="Outfit"/>
              <a:sym typeface="Outfit"/>
            </a:endParaRPr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	&lt;sequência-de-comandos&gt; </a:t>
            </a:r>
            <a:endParaRPr b="1" sz="2300">
              <a:latin typeface="Outfit"/>
              <a:ea typeface="Outfit"/>
              <a:cs typeface="Outfit"/>
              <a:sym typeface="Outfit"/>
            </a:endParaRPr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fimenquanto </a:t>
            </a:r>
            <a:endParaRPr b="1" sz="2300">
              <a:latin typeface="Outfit"/>
              <a:ea typeface="Outfit"/>
              <a:cs typeface="Outfit"/>
              <a:sym typeface="Outfit"/>
            </a:endParaRPr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utfit"/>
                <a:ea typeface="Outfit"/>
                <a:cs typeface="Outfit"/>
                <a:sym typeface="Outfit"/>
              </a:rPr>
              <a:t>...</a:t>
            </a:r>
            <a:endParaRPr b="1" sz="23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97" name="Google Shape;397;p38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Transfer Planning by Slidesgo">
  <a:themeElements>
    <a:clrScheme name="Simple Light">
      <a:dk1>
        <a:srgbClr val="00004A"/>
      </a:dk1>
      <a:lt1>
        <a:srgbClr val="74DDF3"/>
      </a:lt1>
      <a:dk2>
        <a:srgbClr val="03B7EC"/>
      </a:dk2>
      <a:lt2>
        <a:srgbClr val="C18FFF"/>
      </a:lt2>
      <a:accent1>
        <a:srgbClr val="B563FF"/>
      </a:accent1>
      <a:accent2>
        <a:srgbClr val="622996"/>
      </a:accent2>
      <a:accent3>
        <a:srgbClr val="F8F7F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