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utfit Black"/>
      <p:bold r:id="rId22"/>
    </p:embeddedFont>
    <p:embeddedFont>
      <p:font typeface="Bebas Neue"/>
      <p:regular r:id="rId23"/>
    </p:embeddedFont>
    <p:embeddedFont>
      <p:font typeface="Outfit"/>
      <p:regular r:id="rId24"/>
      <p:bold r:id="rId25"/>
    </p:embeddedFont>
    <p:embeddedFont>
      <p:font typeface="Outfit Medium"/>
      <p:regular r:id="rId26"/>
      <p:bold r:id="rId27"/>
    </p:embeddedFont>
    <p:embeddedFont>
      <p:font typeface="Arial Black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B19496-62E3-438D-B691-A378C0D117A6}">
  <a:tblStyle styleId="{33B19496-62E3-438D-B691-A378C0D117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utfitBlack-bold.fntdata"/><Relationship Id="rId21" Type="http://schemas.openxmlformats.org/officeDocument/2006/relationships/slide" Target="slides/slide15.xml"/><Relationship Id="rId24" Type="http://schemas.openxmlformats.org/officeDocument/2006/relationships/font" Target="fonts/Outfit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utfitMedium-regular.fntdata"/><Relationship Id="rId25" Type="http://schemas.openxmlformats.org/officeDocument/2006/relationships/font" Target="fonts/Outfit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Outfit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d38bbd5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d38bbd5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d38bbd57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d38bbd5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d38bbd5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d38bbd5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d38bbd5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d38bbd5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d38bbd5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d38bbd5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d38bbd5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d38bbd5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c40851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c40851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1f82f8a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1f82f8a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c408510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c408510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d38bbd5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d38bbd5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d38bbd5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d38bbd5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d38bbd5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d38bbd5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960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V : Estruturas de Dados e Arquivos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1219475" y="37114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Slides adaptados da Profª Marcelle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Padrões de manipulação</a:t>
            </a:r>
            <a:endParaRPr/>
          </a:p>
        </p:txBody>
      </p:sp>
      <p:sp>
        <p:nvSpPr>
          <p:cNvPr id="380" name="Google Shape;380;p39"/>
          <p:cNvSpPr txBox="1"/>
          <p:nvPr/>
        </p:nvSpPr>
        <p:spPr>
          <a:xfrm>
            <a:off x="2965000" y="1565075"/>
            <a:ext cx="30000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Abrir arquivo</a:t>
            </a:r>
            <a:endParaRPr sz="2000"/>
          </a:p>
          <a:p>
            <a:pPr indent="-154940" lvl="0" marL="34290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1940" lvl="0" marL="34290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Fechar arquivo</a:t>
            </a:r>
            <a:endParaRPr sz="2000"/>
          </a:p>
          <a:p>
            <a:pPr indent="-154940" lvl="0" marL="34290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1940" lvl="0" marL="34290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Ler registro</a:t>
            </a:r>
            <a:endParaRPr sz="2000"/>
          </a:p>
          <a:p>
            <a:pPr indent="0" lvl="0" marL="34290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1940" lvl="0" marL="34290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Escrever registro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visitar o Python</a:t>
            </a:r>
            <a:endParaRPr/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150" y="1594600"/>
            <a:ext cx="2789800" cy="30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 de arquivo em Python</a:t>
            </a:r>
            <a:endParaRPr/>
          </a:p>
        </p:txBody>
      </p:sp>
      <p:graphicFrame>
        <p:nvGraphicFramePr>
          <p:cNvPr id="392" name="Google Shape;392;p41"/>
          <p:cNvGraphicFramePr/>
          <p:nvPr/>
        </p:nvGraphicFramePr>
        <p:xfrm>
          <a:off x="1786675" y="26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{33B19496-62E3-438D-B691-A378C0D117A6}</a:tableStyleId>
              </a:tblPr>
              <a:tblGrid>
                <a:gridCol w="5439075"/>
              </a:tblGrid>
              <a:tr h="53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5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arquivo </a:t>
                      </a:r>
                      <a:r>
                        <a:rPr b="1" lang="en" sz="1850">
                          <a:solidFill>
                            <a:srgbClr val="F92672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" sz="185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850">
                          <a:solidFill>
                            <a:srgbClr val="F6AA11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b="1" lang="en" sz="185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lang="en" sz="185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'texto.txt'</a:t>
                      </a:r>
                      <a:r>
                        <a:rPr b="1" lang="en" sz="185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lang="en" sz="185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r>
                        <a:rPr b="1" lang="en" sz="185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5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47625" marL="47625">
                    <a:solidFill>
                      <a:srgbClr val="1B1C1C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41"/>
          <p:cNvSpPr txBox="1"/>
          <p:nvPr/>
        </p:nvSpPr>
        <p:spPr>
          <a:xfrm>
            <a:off x="581975" y="1494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Abrir arquivo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 de arquivo em Python</a:t>
            </a:r>
            <a:endParaRPr/>
          </a:p>
        </p:txBody>
      </p:sp>
      <p:graphicFrame>
        <p:nvGraphicFramePr>
          <p:cNvPr id="399" name="Google Shape;399;p42"/>
          <p:cNvGraphicFramePr/>
          <p:nvPr/>
        </p:nvGraphicFramePr>
        <p:xfrm>
          <a:off x="1786675" y="26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{33B19496-62E3-438D-B691-A378C0D117A6}</a:tableStyleId>
              </a:tblPr>
              <a:tblGrid>
                <a:gridCol w="5439075"/>
              </a:tblGrid>
              <a:tr h="533400">
                <a:tc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arquivo.close()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47625" marL="47625">
                    <a:solidFill>
                      <a:srgbClr val="1B1C1C"/>
                    </a:solidFill>
                  </a:tcPr>
                </a:tc>
              </a:tr>
            </a:tbl>
          </a:graphicData>
        </a:graphic>
      </p:graphicFrame>
      <p:sp>
        <p:nvSpPr>
          <p:cNvPr id="400" name="Google Shape;400;p42"/>
          <p:cNvSpPr txBox="1"/>
          <p:nvPr/>
        </p:nvSpPr>
        <p:spPr>
          <a:xfrm>
            <a:off x="581975" y="1494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Fechar</a:t>
            </a:r>
            <a:r>
              <a:rPr lang="en" sz="2000"/>
              <a:t> arquivo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 de arquivo em Python</a:t>
            </a:r>
            <a:endParaRPr/>
          </a:p>
        </p:txBody>
      </p:sp>
      <p:graphicFrame>
        <p:nvGraphicFramePr>
          <p:cNvPr id="406" name="Google Shape;406;p43"/>
          <p:cNvGraphicFramePr/>
          <p:nvPr/>
        </p:nvGraphicFramePr>
        <p:xfrm>
          <a:off x="1786675" y="24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{33B19496-62E3-438D-B691-A378C0D117A6}</a:tableStyleId>
              </a:tblPr>
              <a:tblGrid>
                <a:gridCol w="5439075"/>
              </a:tblGrid>
              <a:tr h="53340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arquivo </a:t>
                      </a:r>
                      <a:r>
                        <a:rPr lang="en" sz="1800">
                          <a:solidFill>
                            <a:srgbClr val="F92672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800">
                          <a:solidFill>
                            <a:srgbClr val="F6AA11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80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'texto.txt'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80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50800" marR="50800" rtl="0" algn="l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conteudo </a:t>
                      </a:r>
                      <a:r>
                        <a:rPr b="1" lang="en" sz="1800">
                          <a:solidFill>
                            <a:srgbClr val="F92672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arquivo.read()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50800" marR="50800" rtl="0" algn="l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2672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(conteudo)</a:t>
                      </a:r>
                      <a:endParaRPr sz="25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47625" marL="47625">
                    <a:solidFill>
                      <a:srgbClr val="1B1C1C"/>
                    </a:solidFill>
                  </a:tcPr>
                </a:tc>
              </a:tr>
            </a:tbl>
          </a:graphicData>
        </a:graphic>
      </p:graphicFrame>
      <p:sp>
        <p:nvSpPr>
          <p:cNvPr id="407" name="Google Shape;407;p43"/>
          <p:cNvSpPr txBox="1"/>
          <p:nvPr/>
        </p:nvSpPr>
        <p:spPr>
          <a:xfrm>
            <a:off x="581975" y="1494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Ler </a:t>
            </a:r>
            <a:r>
              <a:rPr lang="en" sz="2000"/>
              <a:t>registro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 de arquivo em Python</a:t>
            </a:r>
            <a:endParaRPr/>
          </a:p>
        </p:txBody>
      </p:sp>
      <p:graphicFrame>
        <p:nvGraphicFramePr>
          <p:cNvPr id="413" name="Google Shape;413;p44"/>
          <p:cNvGraphicFramePr/>
          <p:nvPr/>
        </p:nvGraphicFramePr>
        <p:xfrm>
          <a:off x="1786675" y="23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{33B19496-62E3-438D-B691-A378C0D117A6}</a:tableStyleId>
              </a:tblPr>
              <a:tblGrid>
                <a:gridCol w="5439075"/>
              </a:tblGrid>
              <a:tr h="53340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arquivo </a:t>
                      </a:r>
                      <a:r>
                        <a:rPr lang="en" sz="1800">
                          <a:solidFill>
                            <a:srgbClr val="F92672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800">
                          <a:solidFill>
                            <a:srgbClr val="F6AA11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80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'novo_texto.txt'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80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'w'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50800" marR="50800" rtl="0" algn="l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arquivo.write(</a:t>
                      </a:r>
                      <a:r>
                        <a:rPr b="1" lang="en" sz="1800">
                          <a:solidFill>
                            <a:srgbClr val="E6DB74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'Olá, Mundo!'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50800" marR="50800" rtl="0" algn="l">
                        <a:lnSpc>
                          <a:spcPct val="14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1B1C1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arquivo.close()</a:t>
                      </a:r>
                      <a:endParaRPr sz="2500">
                        <a:solidFill>
                          <a:srgbClr val="FFFFFF"/>
                        </a:solidFill>
                        <a:highlight>
                          <a:srgbClr val="1B1C1C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47625" marL="47625">
                    <a:solidFill>
                      <a:srgbClr val="1B1C1C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p44"/>
          <p:cNvSpPr txBox="1"/>
          <p:nvPr/>
        </p:nvSpPr>
        <p:spPr>
          <a:xfrm>
            <a:off x="581975" y="1494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Escrever registro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5" name="Google Shape;285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Arquivo de maneira conceitual</a:t>
            </a:r>
            <a:endParaRPr sz="1700"/>
          </a:p>
        </p:txBody>
      </p:sp>
      <p:sp>
        <p:nvSpPr>
          <p:cNvPr id="286" name="Google Shape;286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3" name="Google Shape;293;p31"/>
          <p:cNvSpPr/>
          <p:nvPr/>
        </p:nvSpPr>
        <p:spPr>
          <a:xfrm>
            <a:off x="2617431" y="2018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>
            <p:ph type="title"/>
          </p:nvPr>
        </p:nvSpPr>
        <p:spPr>
          <a:xfrm>
            <a:off x="1694469" y="2011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5" name="Google Shape;295;p31"/>
          <p:cNvSpPr txBox="1"/>
          <p:nvPr>
            <p:ph idx="2" type="subTitle"/>
          </p:nvPr>
        </p:nvSpPr>
        <p:spPr>
          <a:xfrm>
            <a:off x="2767431" y="2011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Arquivo no VisualG</a:t>
            </a:r>
            <a:endParaRPr sz="1700"/>
          </a:p>
        </p:txBody>
      </p:sp>
      <p:cxnSp>
        <p:nvCxnSpPr>
          <p:cNvPr id="296" name="Google Shape;296;p31"/>
          <p:cNvCxnSpPr/>
          <p:nvPr/>
        </p:nvCxnSpPr>
        <p:spPr>
          <a:xfrm>
            <a:off x="2380131" y="2250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/>
          <p:nvPr/>
        </p:nvSpPr>
        <p:spPr>
          <a:xfrm>
            <a:off x="2617431" y="2627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1694469" y="2620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1"/>
          <p:cNvSpPr txBox="1"/>
          <p:nvPr>
            <p:ph idx="2" type="subTitle"/>
          </p:nvPr>
        </p:nvSpPr>
        <p:spPr>
          <a:xfrm>
            <a:off x="2767431" y="2620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Padrões de Manipulação</a:t>
            </a:r>
            <a:endParaRPr sz="1700"/>
          </a:p>
        </p:txBody>
      </p:sp>
      <p:cxnSp>
        <p:nvCxnSpPr>
          <p:cNvPr id="300" name="Google Shape;300;p31"/>
          <p:cNvCxnSpPr/>
          <p:nvPr/>
        </p:nvCxnSpPr>
        <p:spPr>
          <a:xfrm>
            <a:off x="2380131" y="2860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1" name="Google Shape;301;p31"/>
          <p:cNvSpPr/>
          <p:nvPr/>
        </p:nvSpPr>
        <p:spPr>
          <a:xfrm>
            <a:off x="2617431" y="3237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1694469" y="3230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" name="Google Shape;303;p31"/>
          <p:cNvSpPr txBox="1"/>
          <p:nvPr>
            <p:ph idx="2" type="subTitle"/>
          </p:nvPr>
        </p:nvSpPr>
        <p:spPr>
          <a:xfrm>
            <a:off x="2767431" y="3230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Usando Python</a:t>
            </a:r>
            <a:endParaRPr sz="1700"/>
          </a:p>
        </p:txBody>
      </p:sp>
      <p:cxnSp>
        <p:nvCxnSpPr>
          <p:cNvPr id="304" name="Google Shape;304;p31"/>
          <p:cNvCxnSpPr/>
          <p:nvPr/>
        </p:nvCxnSpPr>
        <p:spPr>
          <a:xfrm>
            <a:off x="2380131" y="3469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Arquivo de maneira conceitual</a:t>
            </a:r>
            <a:endParaRPr sz="3000"/>
          </a:p>
        </p:txBody>
      </p:sp>
      <p:pic>
        <p:nvPicPr>
          <p:cNvPr id="310" name="Google Shape;3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 txBox="1"/>
          <p:nvPr>
            <p:ph idx="4294967295" type="subTitle"/>
          </p:nvPr>
        </p:nvSpPr>
        <p:spPr>
          <a:xfrm>
            <a:off x="603825" y="1369625"/>
            <a:ext cx="795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❏"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estruturas de dados com a função de armazenar grandes quantidades de informação por longos períodos de tempo.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❏"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arquivo é um conjunto de registros!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17" name="Google Shape;317;p32"/>
          <p:cNvSpPr txBox="1"/>
          <p:nvPr/>
        </p:nvSpPr>
        <p:spPr>
          <a:xfrm>
            <a:off x="5476375" y="3934975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</a:t>
            </a:r>
            <a:endParaRPr sz="3000"/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325" y="1001150"/>
            <a:ext cx="4568100" cy="15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4206" y="2674494"/>
            <a:ext cx="4732594" cy="205570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/>
          <p:nvPr/>
        </p:nvSpPr>
        <p:spPr>
          <a:xfrm flipH="1" rot="10800000">
            <a:off x="2423125" y="2791798"/>
            <a:ext cx="1329000" cy="1130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Pseudocódigo:  Registro (estrutural)</a:t>
            </a:r>
            <a:endParaRPr sz="3000"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44" name="Google Shape;34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917" y="3010547"/>
            <a:ext cx="7448259" cy="143995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/>
        </p:nvSpPr>
        <p:spPr>
          <a:xfrm>
            <a:off x="1258350" y="1490325"/>
            <a:ext cx="666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tipo livro = </a:t>
            </a:r>
            <a:r>
              <a:rPr b="1" lang="en" sz="1800"/>
              <a:t>registro</a:t>
            </a:r>
            <a:r>
              <a:rPr lang="en" sz="1800"/>
              <a:t>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inteiro: codigo, ano, edicao;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Caracter: titulo, autor, assunto, editora;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fimregistro 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Pseudocódigo: Arquivo (estrutural)</a:t>
            </a:r>
            <a:endParaRPr sz="3000"/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5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2370525" y="1261725"/>
            <a:ext cx="601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tipo livro = </a:t>
            </a:r>
            <a:r>
              <a:rPr b="1" lang="en" sz="1600"/>
              <a:t>registro</a:t>
            </a:r>
            <a:r>
              <a:rPr lang="en" sz="1600"/>
              <a:t>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inteiro: codigo, ano, edicao;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Caracter: titulo, autor, assunto, editora;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fimregistro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tipo arqLivro = arquivo composto de livro;</a:t>
            </a:r>
            <a:endParaRPr b="1" sz="1600"/>
          </a:p>
        </p:txBody>
      </p:sp>
      <p:sp>
        <p:nvSpPr>
          <p:cNvPr id="355" name="Google Shape;355;p35"/>
          <p:cNvSpPr txBox="1"/>
          <p:nvPr/>
        </p:nvSpPr>
        <p:spPr>
          <a:xfrm>
            <a:off x="606125" y="3187125"/>
            <a:ext cx="780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 que: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livro é o identificador da estrutura do tipo registro que formará o arquivo;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arqLivro é o identificador do tipo associado ao arquivo, formado pelos tipos de registro livro;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62700" y="535000"/>
            <a:ext cx="8164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em VisualG de maneira simples</a:t>
            </a:r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2919600" y="2044300"/>
            <a:ext cx="420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0D0E"/>
                </a:solidFill>
              </a:rPr>
              <a:t>arquivo &lt; nome-de-arquivo &gt;</a:t>
            </a:r>
            <a:endParaRPr sz="2000">
              <a:solidFill>
                <a:srgbClr val="0C0D0E"/>
              </a:solidFill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972575" y="2752650"/>
            <a:ext cx="740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0D0E"/>
                </a:solidFill>
                <a:latin typeface="Roboto Mono"/>
                <a:ea typeface="Roboto Mono"/>
                <a:cs typeface="Roboto Mono"/>
                <a:sym typeface="Roboto Mono"/>
              </a:rPr>
              <a:t>Sendo </a:t>
            </a:r>
            <a:r>
              <a:rPr lang="en" sz="1700">
                <a:solidFill>
                  <a:srgbClr val="0C0D0E"/>
                </a:solidFill>
                <a:latin typeface="Roboto Mono"/>
                <a:ea typeface="Roboto Mono"/>
                <a:cs typeface="Roboto Mono"/>
                <a:sym typeface="Roboto Mono"/>
              </a:rPr>
              <a:t>&lt;nome-de-arquivo&gt;</a:t>
            </a:r>
            <a:r>
              <a:rPr lang="en" sz="1750">
                <a:solidFill>
                  <a:srgbClr val="0C0D0E"/>
                </a:solidFill>
              </a:rPr>
              <a:t> uma sequência de caractere (entre aspas duplas).</a:t>
            </a:r>
            <a:endParaRPr sz="1750">
              <a:solidFill>
                <a:srgbClr val="0C0D0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C0D0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C0D0E"/>
                </a:solidFill>
              </a:rPr>
              <a:t>Obs: declara-se acima da seção “var”</a:t>
            </a:r>
            <a:endParaRPr sz="1750">
              <a:solidFill>
                <a:srgbClr val="0C0D0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62700" y="535000"/>
            <a:ext cx="8164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em VisualG de maneira simples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2320875" y="1407250"/>
            <a:ext cx="4821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Algoritmo "semnome"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arquivo "arquivo.txt"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 x,y: inteiro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inicio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x de 1 ate 15 faca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leia(x)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fimpara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fimalgoritmo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Manipular arquivo no VisualG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385375" y="1081025"/>
            <a:ext cx="82350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749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AutoNum type="arabicPeriod"/>
            </a:pPr>
            <a:r>
              <a:rPr lang="en" sz="1350">
                <a:solidFill>
                  <a:srgbClr val="FF0000"/>
                </a:solidFill>
              </a:rPr>
              <a:t>VisualG é limitado!</a:t>
            </a:r>
            <a:endParaRPr sz="1350">
              <a:solidFill>
                <a:srgbClr val="FF0000"/>
              </a:solidFill>
            </a:endParaRPr>
          </a:p>
          <a:p>
            <a:pPr indent="-314325" lvl="0" marL="7493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D0E"/>
              </a:buClr>
              <a:buSzPts val="1350"/>
              <a:buAutoNum type="arabicPeriod"/>
            </a:pPr>
            <a:r>
              <a:rPr lang="en" sz="1350">
                <a:solidFill>
                  <a:srgbClr val="0C0D0E"/>
                </a:solidFill>
              </a:rPr>
              <a:t>Se </a:t>
            </a:r>
            <a:r>
              <a:rPr lang="en" sz="1350">
                <a:solidFill>
                  <a:srgbClr val="0C0D0E"/>
                </a:solidFill>
              </a:rPr>
              <a:t>não existir o arquivo com nome especificado</a:t>
            </a:r>
            <a:r>
              <a:rPr lang="en" sz="1350">
                <a:solidFill>
                  <a:srgbClr val="0C0D0E"/>
                </a:solidFill>
              </a:rPr>
              <a:t>, o VisuAlg fará uma leitura de dados através da digitação, armazenando os dados lidos neste arquivo, na ordem em que forem fornecidos.</a:t>
            </a:r>
            <a:endParaRPr sz="1350">
              <a:solidFill>
                <a:srgbClr val="0C0D0E"/>
              </a:solidFill>
            </a:endParaRPr>
          </a:p>
          <a:p>
            <a:pPr indent="-314325" lvl="0" marL="7493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D0E"/>
              </a:buClr>
              <a:buSzPts val="1350"/>
              <a:buAutoNum type="arabicPeriod"/>
            </a:pPr>
            <a:r>
              <a:rPr lang="en" sz="1350">
                <a:solidFill>
                  <a:srgbClr val="0C0D0E"/>
                </a:solidFill>
              </a:rPr>
              <a:t>Se o arquivo existir, o VisuAlg obterá os dados deste arquivo até chegar ao seu fim. Daí em diante, fará as leituras de dados através da digitação.</a:t>
            </a:r>
            <a:endParaRPr sz="1350">
              <a:solidFill>
                <a:srgbClr val="0C0D0E"/>
              </a:solidFill>
            </a:endParaRPr>
          </a:p>
          <a:p>
            <a:pPr indent="-314325" lvl="0" marL="7493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D0E"/>
              </a:buClr>
              <a:buSzPts val="1350"/>
              <a:buAutoNum type="arabicPeriod"/>
            </a:pPr>
            <a:r>
              <a:rPr lang="en" sz="1350">
                <a:solidFill>
                  <a:srgbClr val="0C0D0E"/>
                </a:solidFill>
              </a:rPr>
              <a:t>Somente um comando arquivo pode ser empregado em cada pseudocódigo, e ele deverá estar na seção de declarações (dependendo do "sucesso" desta característica, em futuras versões ela poderá ser melhorada...).</a:t>
            </a:r>
            <a:endParaRPr sz="1350">
              <a:solidFill>
                <a:srgbClr val="0C0D0E"/>
              </a:solidFill>
            </a:endParaRPr>
          </a:p>
          <a:p>
            <a:pPr indent="-314325" lvl="0" marL="7493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C0D0E"/>
              </a:buClr>
              <a:buSzPts val="1350"/>
              <a:buAutoNum type="arabicPeriod"/>
            </a:pPr>
            <a:r>
              <a:rPr lang="en" sz="1350">
                <a:solidFill>
                  <a:srgbClr val="0C0D0E"/>
                </a:solidFill>
              </a:rPr>
              <a:t>Caso não seja fornecido um caminho, o VisuAlg irá procurar este arquivo na pasta de trabalho corrente (geralmente, é a pasta onde o programa VISUALG.EXE está). Este comando não prevê uma extensão padrão; portanto, a especificação do nome do arquivo deve ser completa, inclusive com sua extensão (por exemplo, .txt, .dat, etc.).</a:t>
            </a:r>
            <a:endParaRPr sz="1350">
              <a:solidFill>
                <a:srgbClr val="0C0D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