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utfit Black"/>
      <p:bold r:id="rId33"/>
    </p:embeddedFont>
    <p:embeddedFont>
      <p:font typeface="Bebas Neue"/>
      <p:regular r:id="rId34"/>
    </p:embeddedFont>
    <p:embeddedFont>
      <p:font typeface="Outfit"/>
      <p:regular r:id="rId35"/>
      <p:bold r:id="rId36"/>
    </p:embeddedFont>
    <p:embeddedFont>
      <p:font typeface="Outfit Medium"/>
      <p:regular r:id="rId37"/>
      <p:bold r:id="rId38"/>
    </p:embeddedFon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utfitBlack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utfit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OutfitMedium-regular.fntdata"/><Relationship Id="rId14" Type="http://schemas.openxmlformats.org/officeDocument/2006/relationships/slide" Target="slides/slide9.xml"/><Relationship Id="rId36" Type="http://schemas.openxmlformats.org/officeDocument/2006/relationships/font" Target="fonts/Outfit-bold.fntdata"/><Relationship Id="rId17" Type="http://schemas.openxmlformats.org/officeDocument/2006/relationships/slide" Target="slides/slide12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38" Type="http://schemas.openxmlformats.org/officeDocument/2006/relationships/font" Target="fonts/Outfi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c408510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c408510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9a3b8da1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9a3b8da1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b3f98105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b3f9810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c408510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c408510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a20f98d9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a20f98d9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20f98d9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20f98d9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a20f98d9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a20f98d9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c408510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c408510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20f98d9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20f98d9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222d09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222d09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a222d09f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a222d09f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222d09f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222d09f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22d09f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22d09f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222d09f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a222d09f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a222d09f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a222d09f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222d09f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a222d09f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a222d09f1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a222d09f1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86cf08079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86cf08079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c40851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c40851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1f82f8a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1f82f8a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c408510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c408510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c408510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c408510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c4085109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c408510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960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V : Estruturas de Dados e Arquivos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1219475" y="37114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Slides adaptados da Profª Marcelle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Manipulação de Vetores</a:t>
            </a:r>
            <a:endParaRPr sz="3000"/>
          </a:p>
        </p:txBody>
      </p:sp>
      <p:pic>
        <p:nvPicPr>
          <p:cNvPr id="399" name="Google Shape;3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Manipulação de vetores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06" name="Google Shape;406;p39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999" y="1907775"/>
            <a:ext cx="6840124" cy="148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263" y="3447288"/>
            <a:ext cx="22383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1 </a:t>
            </a:r>
            <a:endParaRPr sz="3000"/>
          </a:p>
        </p:txBody>
      </p:sp>
      <p:pic>
        <p:nvPicPr>
          <p:cNvPr id="414" name="Google Shape;4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457200" y="1207950"/>
            <a:ext cx="4260600" cy="35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514450" y="1207950"/>
            <a:ext cx="44088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Algoritmo "NotasAcimaMedia"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Var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vclasse: vetor [1..10] de real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soma, media: real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nota_acima, x: inteiro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Inicio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soma &lt;- 0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nota_acima &lt;- 0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para x de 1 até 10 faça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     escreva("Informe um valor para a nota ",x,": ")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     leia(vclasse[x])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fimpara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4802600" y="1207950"/>
            <a:ext cx="4045800" cy="35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4753575" y="1360350"/>
            <a:ext cx="42606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para x de 1 até 10 faça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     soma &lt;- soma + vclasse[x]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fimpara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media &lt;- soma/10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para x de 1 até 10 faça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  se (vclasse[x]&gt;media) então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  nota_acima &lt;- nota_acima + 1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  fimse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fimpara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escreval("Notas acima da média : ",nota_acima)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Fimalgoritmo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 1</a:t>
            </a:r>
            <a:endParaRPr sz="3000"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1"/>
          <p:cNvSpPr txBox="1"/>
          <p:nvPr>
            <p:ph idx="4294967295" type="subTitle"/>
          </p:nvPr>
        </p:nvSpPr>
        <p:spPr>
          <a:xfrm>
            <a:off x="440250" y="12598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Faça um programa no Visualg que leia, some e imprima o resultado da soma entre dois vetores inteiros de 50 posições.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37" name="Google Shape;43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475" y="2597415"/>
            <a:ext cx="4417550" cy="148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 2</a:t>
            </a:r>
            <a:endParaRPr sz="3000"/>
          </a:p>
        </p:txBody>
      </p:sp>
      <p:pic>
        <p:nvPicPr>
          <p:cNvPr id="443" name="Google Shape;4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>
            <p:ph idx="4294967295" type="subTitle"/>
          </p:nvPr>
        </p:nvSpPr>
        <p:spPr>
          <a:xfrm>
            <a:off x="440250" y="11836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Faça um programa Visualg que preencha um vetor de 100 elementos inteiros colocando 1 na posição ímpar e 0 na posição par.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275" y="2648938"/>
            <a:ext cx="30480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Matrizes</a:t>
            </a:r>
            <a:endParaRPr sz="3000"/>
          </a:p>
        </p:txBody>
      </p:sp>
      <p:pic>
        <p:nvPicPr>
          <p:cNvPr id="456" name="Google Shape;4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3"/>
          <p:cNvSpPr txBox="1"/>
          <p:nvPr>
            <p:ph idx="4294967295" type="subTitle"/>
          </p:nvPr>
        </p:nvSpPr>
        <p:spPr>
          <a:xfrm>
            <a:off x="440250" y="10312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Uma estrutura de dados que contém várias variáveis do mesmo tipo.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Vetores são, na verdade, matrizes de uma única dimensão.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63" name="Google Shape;46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249" y="2868007"/>
            <a:ext cx="2296750" cy="161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4825" y="2876837"/>
            <a:ext cx="5060376" cy="17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Matrizes</a:t>
            </a:r>
            <a:endParaRPr sz="3000"/>
          </a:p>
        </p:txBody>
      </p:sp>
      <p:pic>
        <p:nvPicPr>
          <p:cNvPr id="470" name="Google Shape;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 txBox="1"/>
          <p:nvPr>
            <p:ph idx="4294967295" type="subTitle"/>
          </p:nvPr>
        </p:nvSpPr>
        <p:spPr>
          <a:xfrm>
            <a:off x="440250" y="12598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Dimensão da matriz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Exemplo: Matriz 3x2 (três linhas e duas colunas)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77" name="Google Shape;4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2675" y="2593886"/>
            <a:ext cx="5054250" cy="203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Matrizes</a:t>
            </a:r>
            <a:endParaRPr sz="3000"/>
          </a:p>
        </p:txBody>
      </p:sp>
      <p:pic>
        <p:nvPicPr>
          <p:cNvPr id="483" name="Google Shape;4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 txBox="1"/>
          <p:nvPr>
            <p:ph idx="4294967295" type="subTitle"/>
          </p:nvPr>
        </p:nvSpPr>
        <p:spPr>
          <a:xfrm>
            <a:off x="440250" y="1259800"/>
            <a:ext cx="83199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Como referenciar um elemento específico da matriz?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Exemplo: Matriz 3x2 (três linhas e duas colunas)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0" y="2703700"/>
            <a:ext cx="5343223" cy="17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Matrizes</a:t>
            </a:r>
            <a:endParaRPr sz="3000"/>
          </a:p>
        </p:txBody>
      </p:sp>
      <p:pic>
        <p:nvPicPr>
          <p:cNvPr id="496" name="Google Shape;4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Estrutura homogênea multidimensional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03" name="Google Shape;503;p46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1478975" y="3978925"/>
            <a:ext cx="4104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LI1..LF1 = limite inicial e final do intervalo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505" name="Google Shape;50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49" y="1492906"/>
            <a:ext cx="8357549" cy="250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Matrizes</a:t>
            </a:r>
            <a:endParaRPr sz="3000"/>
          </a:p>
        </p:txBody>
      </p:sp>
      <p:pic>
        <p:nvPicPr>
          <p:cNvPr id="511" name="Google Shape;5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7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518" name="Google Shape;51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838" y="484047"/>
            <a:ext cx="7284426" cy="187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6812" y="2432541"/>
            <a:ext cx="1530500" cy="235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 3</a:t>
            </a:r>
            <a:endParaRPr sz="3000"/>
          </a:p>
        </p:txBody>
      </p:sp>
      <p:pic>
        <p:nvPicPr>
          <p:cNvPr id="525" name="Google Shape;5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"/>
          <p:cNvSpPr txBox="1"/>
          <p:nvPr>
            <p:ph idx="4294967295" type="subTitle"/>
          </p:nvPr>
        </p:nvSpPr>
        <p:spPr>
          <a:xfrm>
            <a:off x="440250" y="12598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Criar um algoritmo que leia uma matrize 3x3. Em seguida, exiba a soma dos elementos de cada uma das linhas. 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Ex.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532" name="Google Shape;5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025" y="2665475"/>
            <a:ext cx="4041390" cy="14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Estrutura de dados homogêneas</a:t>
            </a:r>
            <a:endParaRPr sz="1700"/>
          </a:p>
        </p:txBody>
      </p:sp>
      <p:sp>
        <p:nvSpPr>
          <p:cNvPr id="287" name="Google Shape;287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8" name="Google Shape;288;p31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9" name="Google Shape;289;p31"/>
          <p:cNvSpPr txBox="1"/>
          <p:nvPr>
            <p:ph idx="6" type="subTitle"/>
          </p:nvPr>
        </p:nvSpPr>
        <p:spPr>
          <a:xfrm>
            <a:off x="2767431" y="1995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dados heterogêneas</a:t>
            </a: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1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25" y="385500"/>
            <a:ext cx="7516176" cy="44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 4</a:t>
            </a:r>
            <a:endParaRPr sz="3000"/>
          </a:p>
        </p:txBody>
      </p:sp>
      <p:pic>
        <p:nvPicPr>
          <p:cNvPr id="549" name="Google Shape;5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0"/>
          <p:cNvSpPr txBox="1"/>
          <p:nvPr>
            <p:ph idx="4294967295" type="subTitle"/>
          </p:nvPr>
        </p:nvSpPr>
        <p:spPr>
          <a:xfrm>
            <a:off x="440250" y="1259800"/>
            <a:ext cx="83199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Escreva um algoritmo que leia uma matriz 4x3. Em seguida, receba um novo valor do usuário e verifique se este valor se encontra na matriz. Caso o valor se encontre na matriz, escreva a mensagem “O valor se encontra na matriz”. Caso contrário, escreva a mensagem “O valor NÃO se encontra na matriz”.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 4</a:t>
            </a:r>
            <a:endParaRPr sz="3000"/>
          </a:p>
        </p:txBody>
      </p:sp>
      <p:pic>
        <p:nvPicPr>
          <p:cNvPr id="561" name="Google Shape;5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437" y="162425"/>
            <a:ext cx="6019751" cy="481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2"/>
          <p:cNvSpPr txBox="1"/>
          <p:nvPr>
            <p:ph type="title"/>
          </p:nvPr>
        </p:nvSpPr>
        <p:spPr>
          <a:xfrm>
            <a:off x="1116300" y="2116800"/>
            <a:ext cx="69114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Estruturas de dados heterogênea</a:t>
            </a:r>
            <a:endParaRPr sz="3200"/>
          </a:p>
        </p:txBody>
      </p:sp>
      <p:sp>
        <p:nvSpPr>
          <p:cNvPr id="574" name="Google Shape;574;p52"/>
          <p:cNvSpPr txBox="1"/>
          <p:nvPr>
            <p:ph idx="2" type="title"/>
          </p:nvPr>
        </p:nvSpPr>
        <p:spPr>
          <a:xfrm>
            <a:off x="1116300" y="11414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5" name="Google Shape;575;p5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Registros</a:t>
            </a:r>
            <a:endParaRPr sz="3000"/>
          </a:p>
        </p:txBody>
      </p:sp>
      <p:pic>
        <p:nvPicPr>
          <p:cNvPr id="582" name="Google Shape;5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 txBox="1"/>
          <p:nvPr>
            <p:ph idx="4294967295" type="subTitle"/>
          </p:nvPr>
        </p:nvSpPr>
        <p:spPr>
          <a:xfrm>
            <a:off x="440250" y="10312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Composto por campos que são partes que especificam cada uma das informações que o compõem.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Cada campo pode ser de um tipo primitivo diferente. 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589" name="Google Shape;58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875" y="2611007"/>
            <a:ext cx="7284425" cy="197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Registros</a:t>
            </a:r>
            <a:endParaRPr sz="3000"/>
          </a:p>
        </p:txBody>
      </p:sp>
      <p:pic>
        <p:nvPicPr>
          <p:cNvPr id="595" name="Google Shape;5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100" y="1538349"/>
            <a:ext cx="7024725" cy="217754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4"/>
          <p:cNvSpPr txBox="1"/>
          <p:nvPr/>
        </p:nvSpPr>
        <p:spPr>
          <a:xfrm>
            <a:off x="1478975" y="3902725"/>
            <a:ext cx="5404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idRegistro = nome do tipo de registro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idCampo = nome associado a cada campo do registro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"/>
          <p:cNvSpPr txBox="1"/>
          <p:nvPr>
            <p:ph type="title"/>
          </p:nvPr>
        </p:nvSpPr>
        <p:spPr>
          <a:xfrm>
            <a:off x="715100" y="154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2</a:t>
            </a:r>
            <a:endParaRPr sz="3000"/>
          </a:p>
        </p:txBody>
      </p:sp>
      <p:pic>
        <p:nvPicPr>
          <p:cNvPr id="608" name="Google Shape;6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1" name="Google Shape;61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5"/>
          <p:cNvSpPr/>
          <p:nvPr/>
        </p:nvSpPr>
        <p:spPr>
          <a:xfrm>
            <a:off x="4497800" y="1131750"/>
            <a:ext cx="4298400" cy="35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615" name="Google Shape;615;p55"/>
          <p:cNvSpPr txBox="1"/>
          <p:nvPr/>
        </p:nvSpPr>
        <p:spPr>
          <a:xfrm>
            <a:off x="4500900" y="957275"/>
            <a:ext cx="44142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</a:t>
            </a: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escreva("Digite o nome do passageiro :")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leia(passagem.Nome[i])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fimpara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escreval("Dados dos Passageiros")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para i de 1 ate 3 faca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escreval("Passageiro ",i)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escreval("Reserva :",passagem.Reserva[i])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escreval("Documento :",passagem.Documento[i])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escreval("Nome :",passagem.Nome[i])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fimpara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616" name="Google Shape;616;p55"/>
          <p:cNvSpPr/>
          <p:nvPr/>
        </p:nvSpPr>
        <p:spPr>
          <a:xfrm>
            <a:off x="422200" y="1131750"/>
            <a:ext cx="3927000" cy="35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617" name="Google Shape;617;p55"/>
          <p:cNvSpPr txBox="1"/>
          <p:nvPr/>
        </p:nvSpPr>
        <p:spPr>
          <a:xfrm>
            <a:off x="528475" y="1105675"/>
            <a:ext cx="40425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"exemplo2"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tipo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regPassagem = registro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        Reserva, Documento: inteiro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        Nome: caracter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fimregistro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passagem: vetor [1..3] de regPassagem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i: inteiro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para i de 1 ate 3 faca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escreval("Dados do passageiro ",i)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escreva("Digite o numero da reserva :")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leia(passagem.Reserva[i])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escreva("Digite o número do documento :")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leia(passagem.Documento[i])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         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6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09</a:t>
            </a:r>
            <a:endParaRPr/>
          </a:p>
        </p:txBody>
      </p:sp>
      <p:sp>
        <p:nvSpPr>
          <p:cNvPr id="623" name="Google Shape;623;p56"/>
          <p:cNvSpPr txBox="1"/>
          <p:nvPr>
            <p:ph idx="1" type="subTitle"/>
          </p:nvPr>
        </p:nvSpPr>
        <p:spPr>
          <a:xfrm>
            <a:off x="1417625" y="1999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Exercício sobre a Unidade V</a:t>
            </a:r>
            <a:r>
              <a:rPr lang="en" sz="1800"/>
              <a:t>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624" name="Google Shape;6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7" name="Google Shape;62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>
            <p:ph type="title"/>
          </p:nvPr>
        </p:nvSpPr>
        <p:spPr>
          <a:xfrm>
            <a:off x="1116300" y="2116800"/>
            <a:ext cx="69114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Estruturas de dados homogêneas</a:t>
            </a:r>
            <a:endParaRPr sz="3200"/>
          </a:p>
        </p:txBody>
      </p:sp>
      <p:sp>
        <p:nvSpPr>
          <p:cNvPr id="304" name="Google Shape;304;p32"/>
          <p:cNvSpPr txBox="1"/>
          <p:nvPr>
            <p:ph idx="2" type="title"/>
          </p:nvPr>
        </p:nvSpPr>
        <p:spPr>
          <a:xfrm>
            <a:off x="1116300" y="11414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 de Dados</a:t>
            </a:r>
            <a:endParaRPr sz="3000"/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>
            <p:ph idx="4294967295" type="subTitle"/>
          </p:nvPr>
        </p:nvSpPr>
        <p:spPr>
          <a:xfrm>
            <a:off x="603825" y="912425"/>
            <a:ext cx="795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Tipos primitivos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Tipos básicos utilizados na construção de algoritmos.</a:t>
            </a:r>
            <a:endParaRPr sz="2300"/>
          </a:p>
          <a:p>
            <a:pPr indent="-374650" lvl="2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Ex. inteiro, real, caracter e lógico.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Estrutura de dados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Tipos </a:t>
            </a:r>
            <a:r>
              <a:rPr lang="en" sz="2300"/>
              <a:t>construidos</a:t>
            </a:r>
            <a:r>
              <a:rPr lang="en" sz="2300"/>
              <a:t> a partir da composição de tipos de dados primitivos.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Homogênea: composta por variáveis com o mesmo tipo primitivo.</a:t>
            </a:r>
            <a:endParaRPr sz="2300"/>
          </a:p>
          <a:p>
            <a:pPr indent="-374650" lvl="2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Unidimensional -&gt; Vetor</a:t>
            </a:r>
            <a:endParaRPr sz="2300"/>
          </a:p>
          <a:p>
            <a:pPr indent="-374650" lvl="2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Multidimensional -&gt; Matriz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19" name="Google Shape;319;p3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 de Dados</a:t>
            </a:r>
            <a:endParaRPr sz="3000"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>
            <p:ph idx="4294967295" type="subTitle"/>
          </p:nvPr>
        </p:nvSpPr>
        <p:spPr>
          <a:xfrm>
            <a:off x="603825" y="912425"/>
            <a:ext cx="795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Estrutura de dados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Heterogênea: </a:t>
            </a:r>
            <a:r>
              <a:rPr lang="en" sz="2300"/>
              <a:t> composta por variáveis com tipos de dados diferentes.</a:t>
            </a:r>
            <a:endParaRPr sz="2300"/>
          </a:p>
          <a:p>
            <a:pPr indent="-374650" lvl="2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Ex. registro 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32" name="Google Shape;332;p3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33" name="Google Shape;3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875" y="2611007"/>
            <a:ext cx="7284425" cy="197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Vetores</a:t>
            </a:r>
            <a:endParaRPr sz="3000"/>
          </a:p>
        </p:txBody>
      </p:sp>
      <p:pic>
        <p:nvPicPr>
          <p:cNvPr id="339" name="Google Shape;3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Estrutura homogênea unidimensional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46" name="Google Shape;346;p35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825" y="2197950"/>
            <a:ext cx="7145376" cy="18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/>
        </p:nvSpPr>
        <p:spPr>
          <a:xfrm>
            <a:off x="1478975" y="3978930"/>
            <a:ext cx="369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LI = Limite Inicial do vetor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LF = Limite Final do vetor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Vetores</a:t>
            </a:r>
            <a:endParaRPr sz="3000"/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 txBox="1"/>
          <p:nvPr>
            <p:ph idx="4294967295" type="subTitle"/>
          </p:nvPr>
        </p:nvSpPr>
        <p:spPr>
          <a:xfrm>
            <a:off x="35117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Exemplo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61" name="Google Shape;361;p36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924" y="2978500"/>
            <a:ext cx="5725801" cy="17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/>
          <p:nvPr/>
        </p:nvSpPr>
        <p:spPr>
          <a:xfrm>
            <a:off x="3247825" y="1604200"/>
            <a:ext cx="3202200" cy="118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3424675" y="1604200"/>
            <a:ext cx="36921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Var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vclasse: vetor [1..40] de real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soma, media: real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nota_acima, x: inteiro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Vetor Genérico</a:t>
            </a:r>
            <a:endParaRPr sz="3000"/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Font typeface="Outfit"/>
              <a:buChar char="❏"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Características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LI e LF são constantes inteiras (LF &gt; LI);</a:t>
            </a:r>
            <a:endParaRPr sz="2300"/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Posições do vetor são identificadas a partir de LI;</a:t>
            </a:r>
            <a:endParaRPr sz="2300"/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Número de elementos do vetor LF - LI + 1.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77" name="Google Shape;377;p37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9100" y="3460958"/>
            <a:ext cx="6663650" cy="120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Manipulação de Vetores</a:t>
            </a:r>
            <a:endParaRPr sz="3000"/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Declaração do vetor (criação e definição da variável);</a:t>
            </a:r>
            <a:endParaRPr sz="2300"/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Definição da posição do vetor através de um índice.</a:t>
            </a:r>
            <a:endParaRPr sz="23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91" name="Google Shape;391;p38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2642025" y="2899600"/>
            <a:ext cx="3692100" cy="130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2967475" y="2899600"/>
            <a:ext cx="36921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Var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vclasse: vetor [1..40] de real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soma, media: real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 nota_acima, x: inteiro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