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utfit Black"/>
      <p:bold r:id="rId26"/>
    </p:embeddedFont>
    <p:embeddedFont>
      <p:font typeface="Bebas Neue"/>
      <p:regular r:id="rId27"/>
    </p:embeddedFont>
    <p:embeddedFont>
      <p:font typeface="Outfit"/>
      <p:regular r:id="rId28"/>
      <p:bold r:id="rId29"/>
    </p:embeddedFont>
    <p:embeddedFont>
      <p:font typeface="Outfit Medium"/>
      <p:regular r:id="rId30"/>
      <p:bold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utfitBlack-bold.fntdata"/><Relationship Id="rId25" Type="http://schemas.openxmlformats.org/officeDocument/2006/relationships/slide" Target="slides/slide20.xml"/><Relationship Id="rId28" Type="http://schemas.openxmlformats.org/officeDocument/2006/relationships/font" Target="fonts/Outfit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utfi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utfitMedium-bold.fntdata"/><Relationship Id="rId30" Type="http://schemas.openxmlformats.org/officeDocument/2006/relationships/font" Target="fonts/Outfit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d50a2dc8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d50a2dc8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d50a2dc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d50a2dc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d50a2dc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d50a2dc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d50a2dc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d50a2dc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d50a2dc8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d50a2dc8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d50a2dc8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d50a2dc8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d50a2dc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d50a2dc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d50a2dc8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d50a2dc8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d50a2dc8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d50a2dc8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d50a2dc8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d50a2dc8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d50a2dc8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d50a2dc8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d50a2dc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d50a2dc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d50a2dc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d50a2dc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d50a2dc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d50a2dc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d50a2dc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d50a2dc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d50a2dc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d50a2dc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d50a2dc8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d50a2dc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d50a2dc8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d50a2dc8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668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1416100" y="3196097"/>
            <a:ext cx="63453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VI : Sub-rotinas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3276875" y="40162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1219475" y="37114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Slides adaptados da Profª Marcelle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940600" y="4369050"/>
            <a:ext cx="634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Prof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º</a:t>
            </a:r>
            <a:r>
              <a:rPr lang="en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José Ribeiro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- jose.sousa.filho@gmail.com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Sintaxe de um procedimento no VisualG</a:t>
            </a:r>
            <a:endParaRPr sz="3100"/>
          </a:p>
        </p:txBody>
      </p:sp>
      <p:sp>
        <p:nvSpPr>
          <p:cNvPr id="356" name="Google Shape;356;p39"/>
          <p:cNvSpPr txBox="1"/>
          <p:nvPr/>
        </p:nvSpPr>
        <p:spPr>
          <a:xfrm>
            <a:off x="373856" y="2095142"/>
            <a:ext cx="842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</a:t>
            </a:r>
            <a:r>
              <a:rPr lang="en" sz="1600"/>
              <a:t>rocedimento </a:t>
            </a:r>
            <a:r>
              <a:rPr b="1" lang="en" sz="1600"/>
              <a:t>&lt;nome-de-procedimento&gt;</a:t>
            </a:r>
            <a:r>
              <a:rPr lang="en" sz="1600"/>
              <a:t> (</a:t>
            </a:r>
            <a:r>
              <a:rPr b="1" lang="en" sz="1600"/>
              <a:t>&lt;sequência-de-parâmetros&gt;</a:t>
            </a:r>
            <a:r>
              <a:rPr lang="en" sz="1600"/>
              <a:t>: </a:t>
            </a:r>
            <a:r>
              <a:rPr b="1" lang="en" sz="1600"/>
              <a:t>&lt;tipo-variavel&gt;</a:t>
            </a:r>
            <a:r>
              <a:rPr lang="en" sz="1600"/>
              <a:t>)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inicio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//escopo do procedimento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fimprocedimento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Sintaxe de um procedimento no VisualG</a:t>
            </a:r>
            <a:endParaRPr sz="3100"/>
          </a:p>
        </p:txBody>
      </p:sp>
      <p:sp>
        <p:nvSpPr>
          <p:cNvPr id="362" name="Google Shape;362;p40"/>
          <p:cNvSpPr txBox="1"/>
          <p:nvPr/>
        </p:nvSpPr>
        <p:spPr>
          <a:xfrm>
            <a:off x="2435575" y="1846250"/>
            <a:ext cx="4105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</a:t>
            </a:r>
            <a:r>
              <a:rPr lang="en" sz="1900"/>
              <a:t>rocedimento </a:t>
            </a:r>
            <a:r>
              <a:rPr b="1" lang="en" sz="1900"/>
              <a:t>soma</a:t>
            </a:r>
            <a:r>
              <a:rPr lang="en" sz="1900"/>
              <a:t> (</a:t>
            </a:r>
            <a:r>
              <a:rPr b="1" lang="en" sz="1900"/>
              <a:t>x,y: inteiro</a:t>
            </a:r>
            <a:r>
              <a:rPr lang="en" sz="1900"/>
              <a:t>)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inicio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escreval(“A soma é: ”,x+y)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fimprocedimento</a:t>
            </a:r>
            <a:endParaRPr sz="1900"/>
          </a:p>
        </p:txBody>
      </p:sp>
      <p:sp>
        <p:nvSpPr>
          <p:cNvPr id="363" name="Google Shape;363;p40"/>
          <p:cNvSpPr txBox="1"/>
          <p:nvPr/>
        </p:nvSpPr>
        <p:spPr>
          <a:xfrm>
            <a:off x="727550" y="1503175"/>
            <a:ext cx="152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Exemplo:</a:t>
            </a:r>
            <a:endParaRPr sz="21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Sintaxe de uma função no VisualG</a:t>
            </a:r>
            <a:endParaRPr sz="3100"/>
          </a:p>
        </p:txBody>
      </p:sp>
      <p:sp>
        <p:nvSpPr>
          <p:cNvPr id="369" name="Google Shape;369;p41"/>
          <p:cNvSpPr txBox="1"/>
          <p:nvPr/>
        </p:nvSpPr>
        <p:spPr>
          <a:xfrm>
            <a:off x="682975" y="1693850"/>
            <a:ext cx="778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funcao</a:t>
            </a:r>
            <a:r>
              <a:rPr lang="en"/>
              <a:t> </a:t>
            </a:r>
            <a:r>
              <a:rPr b="1" lang="en"/>
              <a:t>&lt;nome-da-função&gt;</a:t>
            </a:r>
            <a:r>
              <a:rPr lang="en"/>
              <a:t> (</a:t>
            </a:r>
            <a:r>
              <a:rPr b="1" lang="en"/>
              <a:t>&lt;sequência-de-parâmetros&gt;</a:t>
            </a:r>
            <a:r>
              <a:rPr lang="en"/>
              <a:t>: &lt;tipo-variavel&gt;</a:t>
            </a:r>
            <a:r>
              <a:rPr lang="en"/>
              <a:t>): </a:t>
            </a:r>
            <a:r>
              <a:rPr b="1" lang="en"/>
              <a:t>&lt;tipo-retorno&gt;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//escopo da função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fimfuncao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Sintaxe de uma função no VisualG</a:t>
            </a:r>
            <a:endParaRPr sz="3100"/>
          </a:p>
        </p:txBody>
      </p:sp>
      <p:sp>
        <p:nvSpPr>
          <p:cNvPr id="375" name="Google Shape;375;p42"/>
          <p:cNvSpPr txBox="1"/>
          <p:nvPr/>
        </p:nvSpPr>
        <p:spPr>
          <a:xfrm>
            <a:off x="2352050" y="2087275"/>
            <a:ext cx="4592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funcao</a:t>
            </a:r>
            <a:r>
              <a:rPr lang="en" sz="1700"/>
              <a:t> </a:t>
            </a:r>
            <a:r>
              <a:rPr b="1" lang="en" sz="1700"/>
              <a:t>soma</a:t>
            </a:r>
            <a:r>
              <a:rPr lang="en" sz="1700"/>
              <a:t> (</a:t>
            </a:r>
            <a:r>
              <a:rPr b="1" lang="en" sz="1700"/>
              <a:t>x,y</a:t>
            </a:r>
            <a:r>
              <a:rPr lang="en" sz="1700"/>
              <a:t>: inteiro): </a:t>
            </a:r>
            <a:r>
              <a:rPr b="1" lang="en" sz="1700"/>
              <a:t>inteiro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inicio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retorne x+y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fimfuncao</a:t>
            </a:r>
            <a:endParaRPr sz="1700"/>
          </a:p>
        </p:txBody>
      </p:sp>
      <p:sp>
        <p:nvSpPr>
          <p:cNvPr id="376" name="Google Shape;376;p42"/>
          <p:cNvSpPr txBox="1"/>
          <p:nvPr/>
        </p:nvSpPr>
        <p:spPr>
          <a:xfrm>
            <a:off x="727550" y="1503175"/>
            <a:ext cx="152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Exemplo:</a:t>
            </a:r>
            <a:endParaRPr sz="21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Exemplo de problema</a:t>
            </a:r>
            <a:endParaRPr sz="3100"/>
          </a:p>
        </p:txBody>
      </p:sp>
      <p:sp>
        <p:nvSpPr>
          <p:cNvPr id="382" name="Google Shape;382;p43"/>
          <p:cNvSpPr txBox="1"/>
          <p:nvPr/>
        </p:nvSpPr>
        <p:spPr>
          <a:xfrm>
            <a:off x="715875" y="1575475"/>
            <a:ext cx="5726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Desenvolva um programa, utilizando visualG, capaz de realizar as seguintes operações com um vetor: inicializar um vetor de tamanho 10 com valores aleatórios de 1 a 100, identificar o maior e o menor valor no vetor, por fim, inverter as posições dos valores no vetor, mostrando todos os passos realizados. </a:t>
            </a:r>
            <a:endParaRPr sz="2200"/>
          </a:p>
        </p:txBody>
      </p:sp>
      <p:pic>
        <p:nvPicPr>
          <p:cNvPr id="383" name="Google Shape;3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169775"/>
            <a:ext cx="1364950" cy="1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idx="3"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Exemplo de problema</a:t>
            </a:r>
            <a:endParaRPr sz="3100"/>
          </a:p>
        </p:txBody>
      </p:sp>
      <p:sp>
        <p:nvSpPr>
          <p:cNvPr id="389" name="Google Shape;389;p44"/>
          <p:cNvSpPr txBox="1"/>
          <p:nvPr/>
        </p:nvSpPr>
        <p:spPr>
          <a:xfrm>
            <a:off x="1015700" y="1075950"/>
            <a:ext cx="57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Inverter as posições dos valores no vetor.</a:t>
            </a:r>
            <a:endParaRPr sz="2000"/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600" y="1970750"/>
            <a:ext cx="1656150" cy="1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 txBox="1"/>
          <p:nvPr/>
        </p:nvSpPr>
        <p:spPr>
          <a:xfrm>
            <a:off x="1422300" y="1568550"/>
            <a:ext cx="49446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procedimento inverte_vetor():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inicio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i de 1 ate 10 faca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v_aux[i] &lt;- v[11-i]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fimpara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i de 1 ate 10 faca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v[i] &lt;- v_aux[i]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escreval("Na posicao ",i," temos o valor: ",v_aux[i])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fimpara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fimprocedimento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Exemplo de problema</a:t>
            </a:r>
            <a:endParaRPr sz="3100"/>
          </a:p>
        </p:txBody>
      </p:sp>
      <p:sp>
        <p:nvSpPr>
          <p:cNvPr id="397" name="Google Shape;397;p45"/>
          <p:cNvSpPr txBox="1"/>
          <p:nvPr/>
        </p:nvSpPr>
        <p:spPr>
          <a:xfrm>
            <a:off x="891600" y="1479200"/>
            <a:ext cx="572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Inicializar um vetor de tamanho 10 com </a:t>
            </a:r>
            <a:r>
              <a:rPr lang="en" sz="2000"/>
              <a:t>valores aleatórios de 1 a 100;</a:t>
            </a:r>
            <a:endParaRPr sz="20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98" name="Google Shape;3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600" y="1970750"/>
            <a:ext cx="1656150" cy="1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5"/>
          <p:cNvSpPr txBox="1"/>
          <p:nvPr/>
        </p:nvSpPr>
        <p:spPr>
          <a:xfrm>
            <a:off x="1306200" y="2363775"/>
            <a:ext cx="516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procedimento inicia_vetor(limite:inteiro):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inicio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 i de 1 ate 10 faca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v[i] &lt;- randi(limite)+1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escreval("Na posição ",i," o vetor recebeu: ",v[i])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fimpara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fimprocedimento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Exemplo de problema</a:t>
            </a:r>
            <a:endParaRPr sz="3100"/>
          </a:p>
        </p:txBody>
      </p:sp>
      <p:sp>
        <p:nvSpPr>
          <p:cNvPr id="405" name="Google Shape;405;p46"/>
          <p:cNvSpPr txBox="1"/>
          <p:nvPr/>
        </p:nvSpPr>
        <p:spPr>
          <a:xfrm>
            <a:off x="939500" y="1456950"/>
            <a:ext cx="57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Identificar o maior valor no vetor;</a:t>
            </a:r>
            <a:endParaRPr sz="2000"/>
          </a:p>
        </p:txBody>
      </p:sp>
      <p:pic>
        <p:nvPicPr>
          <p:cNvPr id="406" name="Google Shape;4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600" y="1970750"/>
            <a:ext cx="1656150" cy="1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6"/>
          <p:cNvSpPr txBox="1"/>
          <p:nvPr/>
        </p:nvSpPr>
        <p:spPr>
          <a:xfrm>
            <a:off x="1417325" y="1949550"/>
            <a:ext cx="4673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funcao retorna_maior_valor():inteiro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inicio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maior &lt;- v[1]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 i de 1 ate 10 faca: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se maior &lt; v[i] entao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menor &lt;- v[i]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fimse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fimpara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retorne maior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fimfuncao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Exemplo de problema</a:t>
            </a:r>
            <a:endParaRPr sz="3100"/>
          </a:p>
        </p:txBody>
      </p:sp>
      <p:sp>
        <p:nvSpPr>
          <p:cNvPr id="413" name="Google Shape;413;p47"/>
          <p:cNvSpPr txBox="1"/>
          <p:nvPr/>
        </p:nvSpPr>
        <p:spPr>
          <a:xfrm>
            <a:off x="939500" y="1228350"/>
            <a:ext cx="57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Identificar o menor valor no vetor;</a:t>
            </a:r>
            <a:endParaRPr sz="2000"/>
          </a:p>
        </p:txBody>
      </p:sp>
      <p:pic>
        <p:nvPicPr>
          <p:cNvPr id="414" name="Google Shape;4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600" y="1970750"/>
            <a:ext cx="1656150" cy="1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7"/>
          <p:cNvSpPr txBox="1"/>
          <p:nvPr/>
        </p:nvSpPr>
        <p:spPr>
          <a:xfrm>
            <a:off x="1418650" y="1797150"/>
            <a:ext cx="5232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funcao retorna_menor_valor():inteiro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inicio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menor &lt;- v[1]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i de 1 ate 10 faca: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se menor &gt; v[i] entao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menor &lt;- v[i]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fimse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fimpara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retorne menor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fimfuncao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Exemplo de problema</a:t>
            </a:r>
            <a:endParaRPr sz="3100"/>
          </a:p>
        </p:txBody>
      </p:sp>
      <p:sp>
        <p:nvSpPr>
          <p:cNvPr id="421" name="Google Shape;421;p48"/>
          <p:cNvSpPr txBox="1"/>
          <p:nvPr/>
        </p:nvSpPr>
        <p:spPr>
          <a:xfrm>
            <a:off x="939500" y="1152150"/>
            <a:ext cx="57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Inverter as posições dos valores no vetor.</a:t>
            </a:r>
            <a:endParaRPr sz="2000"/>
          </a:p>
        </p:txBody>
      </p:sp>
      <p:pic>
        <p:nvPicPr>
          <p:cNvPr id="422" name="Google Shape;4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600" y="1970750"/>
            <a:ext cx="1656150" cy="1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8"/>
          <p:cNvSpPr txBox="1"/>
          <p:nvPr/>
        </p:nvSpPr>
        <p:spPr>
          <a:xfrm>
            <a:off x="1501525" y="1701200"/>
            <a:ext cx="4497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procedimento inverte_vetor():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inicio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i de 1 ate 10 faca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v_aux[i] &lt;- v[11-i]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fimpara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i de 1 ate 10 faca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v[i] &lt;- v_aux[i]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escreval("Na posicao ",i," temos o valor: ",v_aux[i])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fimpara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fimprocedimento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6" name="Google Shape;286;p31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Decomposição de problemas</a:t>
            </a:r>
            <a:endParaRPr sz="2000"/>
          </a:p>
        </p:txBody>
      </p:sp>
      <p:sp>
        <p:nvSpPr>
          <p:cNvPr id="287" name="Google Shape;287;p31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1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4" name="Google Shape;294;p31"/>
          <p:cNvSpPr/>
          <p:nvPr/>
        </p:nvSpPr>
        <p:spPr>
          <a:xfrm>
            <a:off x="2617431" y="2018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 txBox="1"/>
          <p:nvPr>
            <p:ph type="title"/>
          </p:nvPr>
        </p:nvSpPr>
        <p:spPr>
          <a:xfrm>
            <a:off x="1694469" y="20110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6" name="Google Shape;296;p31"/>
          <p:cNvSpPr txBox="1"/>
          <p:nvPr>
            <p:ph idx="2" type="subTitle"/>
          </p:nvPr>
        </p:nvSpPr>
        <p:spPr>
          <a:xfrm>
            <a:off x="2767431" y="20110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Construção de subprogramas</a:t>
            </a:r>
            <a:endParaRPr sz="2000"/>
          </a:p>
        </p:txBody>
      </p:sp>
      <p:cxnSp>
        <p:nvCxnSpPr>
          <p:cNvPr id="297" name="Google Shape;297;p31"/>
          <p:cNvCxnSpPr/>
          <p:nvPr/>
        </p:nvCxnSpPr>
        <p:spPr>
          <a:xfrm>
            <a:off x="2380131" y="2250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8" name="Google Shape;298;p31"/>
          <p:cNvSpPr/>
          <p:nvPr/>
        </p:nvSpPr>
        <p:spPr>
          <a:xfrm>
            <a:off x="2617431" y="2627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1694469" y="2620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0" name="Google Shape;300;p31"/>
          <p:cNvSpPr txBox="1"/>
          <p:nvPr>
            <p:ph idx="2" type="subTitle"/>
          </p:nvPr>
        </p:nvSpPr>
        <p:spPr>
          <a:xfrm>
            <a:off x="2767431" y="26206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Parametrização dos subprogramas</a:t>
            </a:r>
            <a:endParaRPr sz="2000"/>
          </a:p>
        </p:txBody>
      </p:sp>
      <p:cxnSp>
        <p:nvCxnSpPr>
          <p:cNvPr id="301" name="Google Shape;301;p31"/>
          <p:cNvCxnSpPr/>
          <p:nvPr/>
        </p:nvCxnSpPr>
        <p:spPr>
          <a:xfrm>
            <a:off x="2380131" y="2860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/>
          <p:nvPr/>
        </p:nvSpPr>
        <p:spPr>
          <a:xfrm>
            <a:off x="2617431" y="3237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 txBox="1"/>
          <p:nvPr>
            <p:ph type="title"/>
          </p:nvPr>
        </p:nvSpPr>
        <p:spPr>
          <a:xfrm>
            <a:off x="1694469" y="3230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4" name="Google Shape;304;p31"/>
          <p:cNvSpPr txBox="1"/>
          <p:nvPr>
            <p:ph idx="2" type="subTitle"/>
          </p:nvPr>
        </p:nvSpPr>
        <p:spPr>
          <a:xfrm>
            <a:off x="2767431" y="3230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subprogramas</a:t>
            </a:r>
            <a:endParaRPr sz="2000"/>
          </a:p>
        </p:txBody>
      </p:sp>
      <p:cxnSp>
        <p:nvCxnSpPr>
          <p:cNvPr id="305" name="Google Shape;305;p31"/>
          <p:cNvCxnSpPr/>
          <p:nvPr/>
        </p:nvCxnSpPr>
        <p:spPr>
          <a:xfrm>
            <a:off x="2380131" y="3469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Exemplo de problema</a:t>
            </a:r>
            <a:endParaRPr sz="3100"/>
          </a:p>
        </p:txBody>
      </p:sp>
      <p:sp>
        <p:nvSpPr>
          <p:cNvPr id="429" name="Google Shape;429;p49"/>
          <p:cNvSpPr txBox="1"/>
          <p:nvPr/>
        </p:nvSpPr>
        <p:spPr>
          <a:xfrm>
            <a:off x="939500" y="1152150"/>
            <a:ext cx="57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Execução!</a:t>
            </a:r>
            <a:endParaRPr sz="2000"/>
          </a:p>
        </p:txBody>
      </p:sp>
      <p:pic>
        <p:nvPicPr>
          <p:cNvPr id="430" name="Google Shape;4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600" y="1970750"/>
            <a:ext cx="1656150" cy="1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9"/>
          <p:cNvSpPr txBox="1"/>
          <p:nvPr/>
        </p:nvSpPr>
        <p:spPr>
          <a:xfrm>
            <a:off x="1501525" y="1701200"/>
            <a:ext cx="4497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inicia_vetor(100)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escreval("O maior valor do vetor é:")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escreval(retorna_maior_valor())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escreval("O menor valor do vetor é:")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escreval(retorna_menor_valor())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inverte_vetor()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Decomposição de problemas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606975" y="1356750"/>
            <a:ext cx="8115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Dividir o problema em suas partes principais;</a:t>
            </a:r>
            <a:endParaRPr sz="2400"/>
          </a:p>
          <a:p>
            <a:pPr indent="-2921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Analisar a divisão obtida para garantir a coerência;</a:t>
            </a:r>
            <a:endParaRPr sz="2400"/>
          </a:p>
          <a:p>
            <a:pPr indent="-2921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Se alguma parte ainda estiver complexa, decompô-la também;</a:t>
            </a:r>
            <a:endParaRPr sz="2400"/>
          </a:p>
          <a:p>
            <a:pPr indent="-2921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Analisar o resultado para garantir o entendimento e a coerência.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Subprograma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606975" y="1509150"/>
            <a:ext cx="5871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/>
              <a:t>Subprograma</a:t>
            </a:r>
            <a:r>
              <a:rPr lang="en" sz="2400"/>
              <a:t> é um programa que auxilia o programa principal através da realização de uma determinada subtarefa. Pode também receber os seguintes nomes: </a:t>
            </a:r>
            <a:r>
              <a:rPr b="1" lang="en" sz="2400"/>
              <a:t>sub-rotina, procedimento, método ou módulo</a:t>
            </a:r>
            <a:r>
              <a:rPr lang="en" sz="2400"/>
              <a:t>. </a:t>
            </a:r>
            <a:endParaRPr sz="2400"/>
          </a:p>
        </p:txBody>
      </p:sp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975" y="1948921"/>
            <a:ext cx="1636725" cy="15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325" y="2928575"/>
            <a:ext cx="1203950" cy="1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Subprograma</a:t>
            </a:r>
            <a:endParaRPr/>
          </a:p>
        </p:txBody>
      </p:sp>
      <p:sp>
        <p:nvSpPr>
          <p:cNvPr id="325" name="Google Shape;325;p34"/>
          <p:cNvSpPr txBox="1"/>
          <p:nvPr/>
        </p:nvSpPr>
        <p:spPr>
          <a:xfrm>
            <a:off x="606975" y="1356750"/>
            <a:ext cx="811530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Os subprogramas são chamados (invocados) dentro do corpo do programa principal como </a:t>
            </a:r>
            <a:r>
              <a:rPr b="1" lang="en" sz="2400"/>
              <a:t>se fossem comandos</a:t>
            </a:r>
            <a:r>
              <a:rPr lang="en" sz="2400"/>
              <a:t>. Após seu término, a execução continua a partir do ponto onde foi chamado. </a:t>
            </a:r>
            <a:endParaRPr sz="2400"/>
          </a:p>
          <a:p>
            <a:pPr indent="45720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É importante compreender que </a:t>
            </a:r>
            <a:r>
              <a:rPr b="1" lang="en" sz="2400"/>
              <a:t>a chamada de um subprograma simplesmente gera um desvio provisório</a:t>
            </a:r>
            <a:r>
              <a:rPr lang="en" sz="2400"/>
              <a:t> no fluxo de execução.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Subprograma no VisualG</a:t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606975" y="1356750"/>
            <a:ext cx="81153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No VisualG existem dois tipos de subprogramas: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Procedimentos:</a:t>
            </a:r>
            <a:r>
              <a:rPr lang="en" sz="2400"/>
              <a:t> é um subprograma que não retorna nenhum valor;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b="1" lang="en" sz="2400"/>
              <a:t>Funções:</a:t>
            </a:r>
            <a:r>
              <a:rPr lang="en" sz="2400"/>
              <a:t> além de executar uma determinada tarefa, retorna um valor para quem a chamou, que é o resultado da sua execução.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Subprograma um detalhe importante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567025" y="1718750"/>
            <a:ext cx="54159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640"/>
              </a:spcBef>
              <a:spcAft>
                <a:spcPts val="1000"/>
              </a:spcAft>
              <a:buNone/>
            </a:pPr>
            <a:r>
              <a:rPr lang="en" sz="2300"/>
              <a:t>Cada subprograma, além de ter acesso às </a:t>
            </a:r>
            <a:r>
              <a:rPr b="1" lang="en" sz="2300"/>
              <a:t>variáveis do programa que o chamou</a:t>
            </a:r>
            <a:r>
              <a:rPr lang="en" sz="2300"/>
              <a:t> (são as variáveis globais), </a:t>
            </a:r>
            <a:r>
              <a:rPr b="1" lang="en" sz="2300"/>
              <a:t>pode ter suas próprias variáveis</a:t>
            </a:r>
            <a:r>
              <a:rPr lang="en" sz="2300"/>
              <a:t> (são as variáveis locais), que existem apenas durante sua chamada.</a:t>
            </a:r>
            <a:endParaRPr sz="2300"/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650" y="2191600"/>
            <a:ext cx="1628600" cy="16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Parâmetros de um s</a:t>
            </a:r>
            <a:r>
              <a:rPr lang="en" sz="3200"/>
              <a:t>ubprograma</a:t>
            </a:r>
            <a:endParaRPr sz="3200"/>
          </a:p>
        </p:txBody>
      </p:sp>
      <p:sp>
        <p:nvSpPr>
          <p:cNvPr id="344" name="Google Shape;344;p37"/>
          <p:cNvSpPr txBox="1"/>
          <p:nvPr/>
        </p:nvSpPr>
        <p:spPr>
          <a:xfrm>
            <a:off x="606975" y="1509150"/>
            <a:ext cx="81153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/>
              <a:t>Ao se chamar um subprograma, também é possível passar-lhe determinadas informações que recebem</a:t>
            </a:r>
            <a:r>
              <a:rPr b="1" lang="en" sz="2300"/>
              <a:t> o nome de parâmetros</a:t>
            </a:r>
            <a:r>
              <a:rPr lang="en" sz="2300"/>
              <a:t>.</a:t>
            </a:r>
            <a:endParaRPr sz="2300"/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/>
              <a:t>A </a:t>
            </a:r>
            <a:r>
              <a:rPr b="1" lang="en" sz="2300"/>
              <a:t>quantidade dos parâmetros</a:t>
            </a:r>
            <a:r>
              <a:rPr lang="en" sz="2300"/>
              <a:t>, </a:t>
            </a:r>
            <a:r>
              <a:rPr b="1" lang="en" sz="2300"/>
              <a:t>sua seqüência</a:t>
            </a:r>
            <a:r>
              <a:rPr lang="en" sz="2300"/>
              <a:t> e </a:t>
            </a:r>
            <a:r>
              <a:rPr b="1" lang="en" sz="2300"/>
              <a:t>respectivos tipos</a:t>
            </a:r>
            <a:r>
              <a:rPr lang="en" sz="2300"/>
              <a:t> não podem mudar: devem estar de acordo com o que foi especificado na sua correspondente declaração. 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Parâmetros de um subprograma</a:t>
            </a:r>
            <a:endParaRPr sz="3200"/>
          </a:p>
        </p:txBody>
      </p:sp>
      <p:sp>
        <p:nvSpPr>
          <p:cNvPr id="350" name="Google Shape;350;p38"/>
          <p:cNvSpPr txBox="1"/>
          <p:nvPr/>
        </p:nvSpPr>
        <p:spPr>
          <a:xfrm>
            <a:off x="606975" y="1509150"/>
            <a:ext cx="81153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/>
              <a:t>Ao se chamar um subprograma, também é possível passar-lhe determinadas informações que recebem</a:t>
            </a:r>
            <a:r>
              <a:rPr b="1" lang="en" sz="2300"/>
              <a:t> o nome de parâmetros</a:t>
            </a:r>
            <a:r>
              <a:rPr lang="en" sz="2300"/>
              <a:t>.</a:t>
            </a:r>
            <a:endParaRPr sz="2300"/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/>
              <a:t>A </a:t>
            </a:r>
            <a:r>
              <a:rPr b="1" lang="en" sz="2300"/>
              <a:t>quantidade dos parâmetros</a:t>
            </a:r>
            <a:r>
              <a:rPr lang="en" sz="2300"/>
              <a:t>, </a:t>
            </a:r>
            <a:r>
              <a:rPr b="1" lang="en" sz="2300"/>
              <a:t>sua seqüência</a:t>
            </a:r>
            <a:r>
              <a:rPr lang="en" sz="2300"/>
              <a:t> e </a:t>
            </a:r>
            <a:r>
              <a:rPr b="1" lang="en" sz="2300"/>
              <a:t>respectivos tipos</a:t>
            </a:r>
            <a:r>
              <a:rPr lang="en" sz="2300"/>
              <a:t> não podem mudar: devem estar de acordo com o que foi especificado na sua correspondente declaração. 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