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7" r:id="rId3"/>
    <p:sldId id="261" r:id="rId4"/>
    <p:sldId id="259" r:id="rId5"/>
    <p:sldId id="260" r:id="rId6"/>
    <p:sldId id="258"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0D241-A77B-43E8-9F07-754E76449189}" type="datetimeFigureOut">
              <a:rPr lang="en-IN" smtClean="0"/>
              <a:t>18-11-2019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05C37-8006-4A22-90E5-8F4FCCF7B36E}" type="slidenum">
              <a:rPr lang="en-IN" smtClean="0"/>
              <a:t>‹#›</a:t>
            </a:fld>
            <a:endParaRPr lang="en-IN"/>
          </a:p>
        </p:txBody>
      </p:sp>
    </p:spTree>
    <p:extLst>
      <p:ext uri="{BB962C8B-B14F-4D97-AF65-F5344CB8AC3E}">
        <p14:creationId xmlns:p14="http://schemas.microsoft.com/office/powerpoint/2010/main" val="175490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0005C37-8006-4A22-90E5-8F4FCCF7B36E}" type="slidenum">
              <a:rPr lang="en-IN" smtClean="0"/>
              <a:t>2</a:t>
            </a:fld>
            <a:endParaRPr lang="en-IN"/>
          </a:p>
        </p:txBody>
      </p:sp>
    </p:spTree>
    <p:extLst>
      <p:ext uri="{BB962C8B-B14F-4D97-AF65-F5344CB8AC3E}">
        <p14:creationId xmlns:p14="http://schemas.microsoft.com/office/powerpoint/2010/main" val="1136802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68AF31D-778D-4381-9835-67D189F88418}"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E6F62-5AED-4879-8BCB-3E4F967FF211}" type="slidenum">
              <a:rPr lang="en-IN" smtClean="0"/>
              <a:t>‹#›</a:t>
            </a:fld>
            <a:endParaRPr lang="en-IN"/>
          </a:p>
        </p:txBody>
      </p:sp>
    </p:spTree>
    <p:extLst>
      <p:ext uri="{BB962C8B-B14F-4D97-AF65-F5344CB8AC3E}">
        <p14:creationId xmlns:p14="http://schemas.microsoft.com/office/powerpoint/2010/main" val="120012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8AF31D-778D-4381-9835-67D189F88418}"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E6F62-5AED-4879-8BCB-3E4F967FF211}" type="slidenum">
              <a:rPr lang="en-IN" smtClean="0"/>
              <a:t>‹#›</a:t>
            </a:fld>
            <a:endParaRPr lang="en-IN"/>
          </a:p>
        </p:txBody>
      </p:sp>
    </p:spTree>
    <p:extLst>
      <p:ext uri="{BB962C8B-B14F-4D97-AF65-F5344CB8AC3E}">
        <p14:creationId xmlns:p14="http://schemas.microsoft.com/office/powerpoint/2010/main" val="180857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8AF31D-778D-4381-9835-67D189F88418}"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E6F62-5AED-4879-8BCB-3E4F967FF211}" type="slidenum">
              <a:rPr lang="en-IN" smtClean="0"/>
              <a:t>‹#›</a:t>
            </a:fld>
            <a:endParaRPr lang="en-IN"/>
          </a:p>
        </p:txBody>
      </p:sp>
    </p:spTree>
    <p:extLst>
      <p:ext uri="{BB962C8B-B14F-4D97-AF65-F5344CB8AC3E}">
        <p14:creationId xmlns:p14="http://schemas.microsoft.com/office/powerpoint/2010/main" val="360496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8AF31D-778D-4381-9835-67D189F88418}"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E6F62-5AED-4879-8BCB-3E4F967FF211}" type="slidenum">
              <a:rPr lang="en-IN" smtClean="0"/>
              <a:t>‹#›</a:t>
            </a:fld>
            <a:endParaRPr lang="en-IN"/>
          </a:p>
        </p:txBody>
      </p:sp>
    </p:spTree>
    <p:extLst>
      <p:ext uri="{BB962C8B-B14F-4D97-AF65-F5344CB8AC3E}">
        <p14:creationId xmlns:p14="http://schemas.microsoft.com/office/powerpoint/2010/main" val="130941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AF31D-778D-4381-9835-67D189F88418}"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E6F62-5AED-4879-8BCB-3E4F967FF211}" type="slidenum">
              <a:rPr lang="en-IN" smtClean="0"/>
              <a:t>‹#›</a:t>
            </a:fld>
            <a:endParaRPr lang="en-IN"/>
          </a:p>
        </p:txBody>
      </p:sp>
    </p:spTree>
    <p:extLst>
      <p:ext uri="{BB962C8B-B14F-4D97-AF65-F5344CB8AC3E}">
        <p14:creationId xmlns:p14="http://schemas.microsoft.com/office/powerpoint/2010/main" val="78738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68AF31D-778D-4381-9835-67D189F88418}" type="datetimeFigureOut">
              <a:rPr lang="en-IN" smtClean="0"/>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CE6F62-5AED-4879-8BCB-3E4F967FF211}" type="slidenum">
              <a:rPr lang="en-IN" smtClean="0"/>
              <a:t>‹#›</a:t>
            </a:fld>
            <a:endParaRPr lang="en-IN"/>
          </a:p>
        </p:txBody>
      </p:sp>
    </p:spTree>
    <p:extLst>
      <p:ext uri="{BB962C8B-B14F-4D97-AF65-F5344CB8AC3E}">
        <p14:creationId xmlns:p14="http://schemas.microsoft.com/office/powerpoint/2010/main" val="99331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68AF31D-778D-4381-9835-67D189F88418}" type="datetimeFigureOut">
              <a:rPr lang="en-IN" smtClean="0"/>
              <a:t>18-11-2019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CE6F62-5AED-4879-8BCB-3E4F967FF211}" type="slidenum">
              <a:rPr lang="en-IN" smtClean="0"/>
              <a:t>‹#›</a:t>
            </a:fld>
            <a:endParaRPr lang="en-IN"/>
          </a:p>
        </p:txBody>
      </p:sp>
    </p:spTree>
    <p:extLst>
      <p:ext uri="{BB962C8B-B14F-4D97-AF65-F5344CB8AC3E}">
        <p14:creationId xmlns:p14="http://schemas.microsoft.com/office/powerpoint/2010/main" val="231999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68AF31D-778D-4381-9835-67D189F88418}" type="datetimeFigureOut">
              <a:rPr lang="en-IN" smtClean="0"/>
              <a:t>18-11-2019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CE6F62-5AED-4879-8BCB-3E4F967FF211}" type="slidenum">
              <a:rPr lang="en-IN" smtClean="0"/>
              <a:t>‹#›</a:t>
            </a:fld>
            <a:endParaRPr lang="en-IN"/>
          </a:p>
        </p:txBody>
      </p:sp>
    </p:spTree>
    <p:extLst>
      <p:ext uri="{BB962C8B-B14F-4D97-AF65-F5344CB8AC3E}">
        <p14:creationId xmlns:p14="http://schemas.microsoft.com/office/powerpoint/2010/main" val="21535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AF31D-778D-4381-9835-67D189F88418}" type="datetimeFigureOut">
              <a:rPr lang="en-IN" smtClean="0"/>
              <a:t>18-11-2019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CE6F62-5AED-4879-8BCB-3E4F967FF211}" type="slidenum">
              <a:rPr lang="en-IN" smtClean="0"/>
              <a:t>‹#›</a:t>
            </a:fld>
            <a:endParaRPr lang="en-IN"/>
          </a:p>
        </p:txBody>
      </p:sp>
    </p:spTree>
    <p:extLst>
      <p:ext uri="{BB962C8B-B14F-4D97-AF65-F5344CB8AC3E}">
        <p14:creationId xmlns:p14="http://schemas.microsoft.com/office/powerpoint/2010/main" val="157905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AF31D-778D-4381-9835-67D189F88418}" type="datetimeFigureOut">
              <a:rPr lang="en-IN" smtClean="0"/>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CE6F62-5AED-4879-8BCB-3E4F967FF211}" type="slidenum">
              <a:rPr lang="en-IN" smtClean="0"/>
              <a:t>‹#›</a:t>
            </a:fld>
            <a:endParaRPr lang="en-IN"/>
          </a:p>
        </p:txBody>
      </p:sp>
    </p:spTree>
    <p:extLst>
      <p:ext uri="{BB962C8B-B14F-4D97-AF65-F5344CB8AC3E}">
        <p14:creationId xmlns:p14="http://schemas.microsoft.com/office/powerpoint/2010/main" val="122740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AF31D-778D-4381-9835-67D189F88418}" type="datetimeFigureOut">
              <a:rPr lang="en-IN" smtClean="0"/>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CE6F62-5AED-4879-8BCB-3E4F967FF211}" type="slidenum">
              <a:rPr lang="en-IN" smtClean="0"/>
              <a:t>‹#›</a:t>
            </a:fld>
            <a:endParaRPr lang="en-IN"/>
          </a:p>
        </p:txBody>
      </p:sp>
    </p:spTree>
    <p:extLst>
      <p:ext uri="{BB962C8B-B14F-4D97-AF65-F5344CB8AC3E}">
        <p14:creationId xmlns:p14="http://schemas.microsoft.com/office/powerpoint/2010/main" val="415997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AF31D-778D-4381-9835-67D189F88418}" type="datetimeFigureOut">
              <a:rPr lang="en-IN" smtClean="0"/>
              <a:t>18-11-2019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E6F62-5AED-4879-8BCB-3E4F967FF211}" type="slidenum">
              <a:rPr lang="en-IN" smtClean="0"/>
              <a:t>‹#›</a:t>
            </a:fld>
            <a:endParaRPr lang="en-IN"/>
          </a:p>
        </p:txBody>
      </p:sp>
    </p:spTree>
    <p:extLst>
      <p:ext uri="{BB962C8B-B14F-4D97-AF65-F5344CB8AC3E}">
        <p14:creationId xmlns:p14="http://schemas.microsoft.com/office/powerpoint/2010/main" val="4271183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9396"/>
            <a:ext cx="10515600" cy="814925"/>
          </a:xfrm>
        </p:spPr>
        <p:txBody>
          <a:bodyPr>
            <a:normAutofit/>
          </a:bodyPr>
          <a:lstStyle/>
          <a:p>
            <a:r>
              <a:rPr lang="en-US" sz="3200" b="1" u="sng" dirty="0" smtClean="0"/>
              <a:t>Lead Score Case Study</a:t>
            </a:r>
            <a:endParaRPr lang="en-IN" sz="3200" b="1" u="sng" dirty="0"/>
          </a:p>
        </p:txBody>
      </p:sp>
      <p:sp>
        <p:nvSpPr>
          <p:cNvPr id="3" name="Content Placeholder 2"/>
          <p:cNvSpPr>
            <a:spLocks noGrp="1"/>
          </p:cNvSpPr>
          <p:nvPr>
            <p:ph idx="1"/>
          </p:nvPr>
        </p:nvSpPr>
        <p:spPr>
          <a:xfrm>
            <a:off x="838200" y="1948265"/>
            <a:ext cx="10515600" cy="3293437"/>
          </a:xfrm>
        </p:spPr>
        <p:txBody>
          <a:bodyPr>
            <a:noAutofit/>
          </a:bodyPr>
          <a:lstStyle/>
          <a:p>
            <a:pPr marL="0" indent="0">
              <a:buNone/>
            </a:pPr>
            <a:r>
              <a:rPr lang="en-IN" sz="2000" b="1" dirty="0"/>
              <a:t>Problem Statement:</a:t>
            </a:r>
          </a:p>
          <a:p>
            <a:pPr marL="0" indent="0" algn="just">
              <a:buNone/>
            </a:pPr>
            <a:r>
              <a:rPr lang="en-IN" sz="1600" dirty="0"/>
              <a:t>Here we are provided with a dataset of X education Company which sells online courses to industry professionals. The person who is willing to do a course lands on their website and enquires to a particular course. The advertise of course to spread it worldwide is done through several website’s and search engines like Google, </a:t>
            </a:r>
            <a:r>
              <a:rPr lang="en-IN" sz="1600" dirty="0" err="1"/>
              <a:t>Olark</a:t>
            </a:r>
            <a:r>
              <a:rPr lang="en-IN" sz="1600" dirty="0"/>
              <a:t> chats , Bing etc. Once interested people lands on their website the look for course academy, will try to gather more information about the course which they are interested in. Once they fill the form for enquire they provide with the email address as well as the mobile number of the person interested. Once they provide the phone number or email id they are classified as a lead to the X Education Company. The company gets many leads through pass referrals also. Once the interested person is classified as a Lead the sales team starts making calls, writing emails </a:t>
            </a:r>
            <a:r>
              <a:rPr lang="en-IN" sz="1600" dirty="0" err="1"/>
              <a:t>etc</a:t>
            </a:r>
            <a:r>
              <a:rPr lang="en-IN" sz="1600" dirty="0"/>
              <a:t> is done. Through in this process not all leads get converted some do and some don’t. The typical conversion ratio here is 30 % gets converted. The main goal of this case study is to identify the “Hot Leads” which are actually going to be converted into potential leads. If this leads are classified correctly the lead conversion rate will increase as the sales team will more focus on the potential leads and will focus more to communicate with them rather than calling everyone. The main problem given here is to identify the leads that are most likely to convert into paying </a:t>
            </a:r>
            <a:r>
              <a:rPr lang="en-IN" sz="1600" dirty="0" smtClean="0"/>
              <a:t>customers.</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928230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8034" y="1361873"/>
            <a:ext cx="11050073" cy="5236472"/>
          </a:xfrm>
        </p:spPr>
      </p:pic>
      <p:sp>
        <p:nvSpPr>
          <p:cNvPr id="5" name="TextBox 4"/>
          <p:cNvSpPr txBox="1"/>
          <p:nvPr/>
        </p:nvSpPr>
        <p:spPr>
          <a:xfrm>
            <a:off x="347730" y="365125"/>
            <a:ext cx="11462197" cy="646331"/>
          </a:xfrm>
          <a:prstGeom prst="rect">
            <a:avLst/>
          </a:prstGeom>
          <a:noFill/>
        </p:spPr>
        <p:txBody>
          <a:bodyPr wrap="square" rtlCol="0">
            <a:spAutoFit/>
          </a:bodyPr>
          <a:lstStyle/>
          <a:p>
            <a:r>
              <a:rPr lang="en-US" dirty="0" smtClean="0"/>
              <a:t>While performing data inspection step we found that there are some outliers in the numeric columns i.e. Total Visits , Total time spend on website and Page views per visit</a:t>
            </a:r>
            <a:endParaRPr lang="en-IN" dirty="0"/>
          </a:p>
        </p:txBody>
      </p:sp>
      <p:sp>
        <p:nvSpPr>
          <p:cNvPr id="6" name="TextBox 5"/>
          <p:cNvSpPr txBox="1"/>
          <p:nvPr/>
        </p:nvSpPr>
        <p:spPr>
          <a:xfrm>
            <a:off x="528035" y="6413679"/>
            <a:ext cx="11050072" cy="276999"/>
          </a:xfrm>
          <a:prstGeom prst="rect">
            <a:avLst/>
          </a:prstGeom>
          <a:noFill/>
        </p:spPr>
        <p:txBody>
          <a:bodyPr wrap="square" rtlCol="0">
            <a:spAutoFit/>
          </a:bodyPr>
          <a:lstStyle/>
          <a:p>
            <a:pPr algn="ctr"/>
            <a:r>
              <a:rPr lang="en-US" sz="1200" dirty="0" smtClean="0"/>
              <a:t>Fig 1. Data before Outlier</a:t>
            </a:r>
            <a:endParaRPr lang="en-IN" sz="1200" dirty="0"/>
          </a:p>
        </p:txBody>
      </p:sp>
    </p:spTree>
    <p:extLst>
      <p:ext uri="{BB962C8B-B14F-4D97-AF65-F5344CB8AC3E}">
        <p14:creationId xmlns:p14="http://schemas.microsoft.com/office/powerpoint/2010/main" val="50970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27" y="943788"/>
            <a:ext cx="11011437" cy="5452878"/>
          </a:xfrm>
          <a:prstGeom prst="rect">
            <a:avLst/>
          </a:prstGeom>
        </p:spPr>
      </p:pic>
      <p:sp>
        <p:nvSpPr>
          <p:cNvPr id="5" name="TextBox 4"/>
          <p:cNvSpPr txBox="1"/>
          <p:nvPr/>
        </p:nvSpPr>
        <p:spPr>
          <a:xfrm>
            <a:off x="838200" y="6362163"/>
            <a:ext cx="10515600" cy="276999"/>
          </a:xfrm>
          <a:prstGeom prst="rect">
            <a:avLst/>
          </a:prstGeom>
          <a:noFill/>
        </p:spPr>
        <p:txBody>
          <a:bodyPr wrap="square" rtlCol="0">
            <a:spAutoFit/>
          </a:bodyPr>
          <a:lstStyle/>
          <a:p>
            <a:pPr algn="ctr"/>
            <a:r>
              <a:rPr lang="en-US" sz="1200" dirty="0" smtClean="0"/>
              <a:t>Fig 2. After Outlier Treatment</a:t>
            </a:r>
            <a:endParaRPr lang="en-IN" sz="1200" dirty="0"/>
          </a:p>
        </p:txBody>
      </p:sp>
      <p:sp>
        <p:nvSpPr>
          <p:cNvPr id="6" name="TextBox 5"/>
          <p:cNvSpPr txBox="1"/>
          <p:nvPr/>
        </p:nvSpPr>
        <p:spPr>
          <a:xfrm>
            <a:off x="534473" y="271699"/>
            <a:ext cx="11462197" cy="646331"/>
          </a:xfrm>
          <a:prstGeom prst="rect">
            <a:avLst/>
          </a:prstGeom>
          <a:noFill/>
        </p:spPr>
        <p:txBody>
          <a:bodyPr wrap="square" rtlCol="0">
            <a:spAutoFit/>
          </a:bodyPr>
          <a:lstStyle/>
          <a:p>
            <a:r>
              <a:rPr lang="en-US" dirty="0" smtClean="0"/>
              <a:t>After Outlier Detections, we have performed outlier treatment on data using IQR Rule and dropped the outliers from the data .</a:t>
            </a:r>
            <a:endParaRPr lang="en-IN" dirty="0"/>
          </a:p>
        </p:txBody>
      </p:sp>
    </p:spTree>
    <p:extLst>
      <p:ext uri="{BB962C8B-B14F-4D97-AF65-F5344CB8AC3E}">
        <p14:creationId xmlns:p14="http://schemas.microsoft.com/office/powerpoint/2010/main" val="253949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365125"/>
            <a:ext cx="10515600" cy="690943"/>
          </a:xfrm>
        </p:spPr>
        <p:txBody>
          <a:bodyPr>
            <a:normAutofit/>
          </a:bodyPr>
          <a:lstStyle/>
          <a:p>
            <a:r>
              <a:rPr lang="en-US" sz="3200" b="1" u="sng" dirty="0" smtClean="0"/>
              <a:t>ROC Curve</a:t>
            </a:r>
            <a:r>
              <a:rPr lang="en-US" sz="3200" b="1" dirty="0" smtClean="0"/>
              <a:t> : Receiver Operating Characteristics </a:t>
            </a:r>
            <a:r>
              <a:rPr lang="en-US" sz="3200" b="1" u="sng" dirty="0" smtClean="0"/>
              <a:t> </a:t>
            </a:r>
            <a:endParaRPr lang="en-IN" sz="32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518" y="1193282"/>
            <a:ext cx="7096259" cy="5031667"/>
          </a:xfrm>
        </p:spPr>
      </p:pic>
      <p:sp>
        <p:nvSpPr>
          <p:cNvPr id="5" name="Title 1"/>
          <p:cNvSpPr txBox="1">
            <a:spLocks/>
          </p:cNvSpPr>
          <p:nvPr/>
        </p:nvSpPr>
        <p:spPr>
          <a:xfrm>
            <a:off x="7747715" y="1056068"/>
            <a:ext cx="4165243" cy="5583094"/>
          </a:xfrm>
          <a:prstGeom prst="rect">
            <a:avLst/>
          </a:prstGeom>
        </p:spPr>
        <p:txBody>
          <a:bodyPr vert="horz" lIns="91440" tIns="45720" rIns="91440" bIns="45720" rtlCol="0" anchor="ctr">
            <a:noAutofit/>
          </a:bodyPr>
          <a:lstStyle>
            <a:lvl1pPr>
              <a:lnSpc>
                <a:spcPct val="90000"/>
              </a:lnSpc>
              <a:spcBef>
                <a:spcPct val="0"/>
              </a:spcBef>
              <a:buNone/>
              <a:defRPr sz="3200" b="1" u="sng">
                <a:latin typeface="+mj-lt"/>
                <a:ea typeface="+mj-ea"/>
                <a:cs typeface="+mj-cs"/>
              </a:defRPr>
            </a:lvl1pPr>
          </a:lstStyle>
          <a:p>
            <a:r>
              <a:rPr lang="en-US" sz="2000" u="none" dirty="0"/>
              <a:t>ROC Curve : </a:t>
            </a:r>
            <a:endParaRPr lang="en-US" sz="2000" u="none" dirty="0" smtClean="0"/>
          </a:p>
          <a:p>
            <a:endParaRPr lang="en-US" sz="2000" u="none" dirty="0" smtClean="0"/>
          </a:p>
          <a:p>
            <a:pPr marL="342900" indent="-342900">
              <a:buFont typeface="Arial" panose="020B0604020202020204" pitchFamily="34" charset="0"/>
              <a:buChar char="•"/>
            </a:pPr>
            <a:r>
              <a:rPr lang="en-IN" sz="2000" b="0" u="none" dirty="0" smtClean="0"/>
              <a:t>ROC Curve</a:t>
            </a:r>
            <a:r>
              <a:rPr lang="en-IN" sz="2000" b="0" u="none" dirty="0"/>
              <a:t>, is a graphical plot that illustrates the diagnostic ability of a binary classifier system as its discrimination threshold is </a:t>
            </a:r>
            <a:r>
              <a:rPr lang="en-IN" sz="2000" b="0" u="none" dirty="0" smtClean="0"/>
              <a:t>varied</a:t>
            </a:r>
            <a:r>
              <a:rPr lang="en-US" sz="2000" b="0" u="none" dirty="0" smtClean="0"/>
              <a:t>.</a:t>
            </a:r>
            <a:endParaRPr lang="en-US" sz="2000" b="0" u="none" dirty="0"/>
          </a:p>
          <a:p>
            <a:pPr marL="342900" indent="-342900">
              <a:buFont typeface="Arial" panose="020B0604020202020204" pitchFamily="34" charset="0"/>
              <a:buChar char="•"/>
            </a:pPr>
            <a:r>
              <a:rPr lang="en-US" sz="2000" b="0" u="none" dirty="0" smtClean="0"/>
              <a:t>Higher the AUC means that the model is capable of distinguishing between different classes.</a:t>
            </a:r>
          </a:p>
          <a:p>
            <a:pPr marL="342900" indent="-342900">
              <a:buFont typeface="Arial" panose="020B0604020202020204" pitchFamily="34" charset="0"/>
              <a:buChar char="•"/>
            </a:pPr>
            <a:r>
              <a:rPr lang="en-US" sz="2000" b="0" u="none" dirty="0" smtClean="0"/>
              <a:t>Here we get 0.95 AUC (Area under the Curve), higher the AUC value better the model.</a:t>
            </a:r>
            <a:endParaRPr lang="en-IN" sz="2000" b="0" u="none" dirty="0"/>
          </a:p>
        </p:txBody>
      </p:sp>
      <p:sp>
        <p:nvSpPr>
          <p:cNvPr id="6" name="TextBox 5"/>
          <p:cNvSpPr txBox="1"/>
          <p:nvPr/>
        </p:nvSpPr>
        <p:spPr>
          <a:xfrm>
            <a:off x="838200" y="6362163"/>
            <a:ext cx="7030792" cy="276999"/>
          </a:xfrm>
          <a:prstGeom prst="rect">
            <a:avLst/>
          </a:prstGeom>
          <a:noFill/>
        </p:spPr>
        <p:txBody>
          <a:bodyPr wrap="square" rtlCol="0">
            <a:spAutoFit/>
          </a:bodyPr>
          <a:lstStyle/>
          <a:p>
            <a:pPr algn="ctr"/>
            <a:r>
              <a:rPr lang="en-US" sz="1200" dirty="0" smtClean="0"/>
              <a:t>Fig 3.  ROC Curve</a:t>
            </a:r>
            <a:endParaRPr lang="en-IN" sz="1200" dirty="0"/>
          </a:p>
        </p:txBody>
      </p:sp>
    </p:spTree>
    <p:extLst>
      <p:ext uri="{BB962C8B-B14F-4D97-AF65-F5344CB8AC3E}">
        <p14:creationId xmlns:p14="http://schemas.microsoft.com/office/powerpoint/2010/main" val="308841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rmAutofit/>
          </a:bodyPr>
          <a:lstStyle/>
          <a:p>
            <a:r>
              <a:rPr lang="en-US" sz="3600" b="1" u="sng" dirty="0" smtClean="0"/>
              <a:t>Optimal Cut off </a:t>
            </a:r>
            <a:endParaRPr lang="en-IN" sz="36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411" y="1513689"/>
            <a:ext cx="6461809" cy="4455247"/>
          </a:xfrm>
        </p:spPr>
      </p:pic>
      <p:sp>
        <p:nvSpPr>
          <p:cNvPr id="5" name="TextBox 4"/>
          <p:cNvSpPr txBox="1"/>
          <p:nvPr/>
        </p:nvSpPr>
        <p:spPr>
          <a:xfrm>
            <a:off x="911889" y="6085164"/>
            <a:ext cx="6239470" cy="276999"/>
          </a:xfrm>
          <a:prstGeom prst="rect">
            <a:avLst/>
          </a:prstGeom>
          <a:noFill/>
        </p:spPr>
        <p:txBody>
          <a:bodyPr wrap="square" rtlCol="0">
            <a:spAutoFit/>
          </a:bodyPr>
          <a:lstStyle/>
          <a:p>
            <a:pPr algn="ctr"/>
            <a:r>
              <a:rPr lang="en-US" sz="1200" dirty="0" smtClean="0"/>
              <a:t>Fig 4. Finding Optimal Cutoff</a:t>
            </a:r>
            <a:endParaRPr lang="en-IN" sz="1200" dirty="0"/>
          </a:p>
        </p:txBody>
      </p:sp>
      <p:sp>
        <p:nvSpPr>
          <p:cNvPr id="6" name="TextBox 5"/>
          <p:cNvSpPr txBox="1"/>
          <p:nvPr/>
        </p:nvSpPr>
        <p:spPr>
          <a:xfrm>
            <a:off x="7315200" y="2125014"/>
            <a:ext cx="4494727" cy="2616101"/>
          </a:xfrm>
          <a:prstGeom prst="rect">
            <a:avLst/>
          </a:prstGeom>
          <a:noFill/>
        </p:spPr>
        <p:txBody>
          <a:bodyPr wrap="square" rtlCol="0">
            <a:spAutoFit/>
          </a:bodyPr>
          <a:lstStyle/>
          <a:p>
            <a:r>
              <a:rPr lang="en-US" sz="2000" b="1" dirty="0" smtClean="0"/>
              <a:t>Finding Optimal Cut Off :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We plot the Sensitivity , Specificity and Accuracy to identify the cut off value.</a:t>
            </a:r>
          </a:p>
          <a:p>
            <a:pPr marL="285750" indent="-285750">
              <a:buFont typeface="Arial" panose="020B0604020202020204" pitchFamily="34" charset="0"/>
              <a:buChar char="•"/>
            </a:pPr>
            <a:r>
              <a:rPr lang="en-US" dirty="0" smtClean="0"/>
              <a:t>We identify cut off as where the three curve intersect each other.</a:t>
            </a:r>
          </a:p>
          <a:p>
            <a:pPr marL="285750" indent="-285750">
              <a:buFont typeface="Arial" panose="020B0604020202020204" pitchFamily="34" charset="0"/>
              <a:buChar char="•"/>
            </a:pPr>
            <a:r>
              <a:rPr lang="en-US" dirty="0" smtClean="0"/>
              <a:t>Here we can see that the three curve intersect at 0.3 probability value hence we take 0.3 as a cut off</a:t>
            </a:r>
            <a:endParaRPr lang="en-IN" dirty="0"/>
          </a:p>
        </p:txBody>
      </p:sp>
    </p:spTree>
    <p:extLst>
      <p:ext uri="{BB962C8B-B14F-4D97-AF65-F5344CB8AC3E}">
        <p14:creationId xmlns:p14="http://schemas.microsoft.com/office/powerpoint/2010/main" val="89332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vert="horz" lIns="91440" tIns="45720" rIns="91440" bIns="45720" rtlCol="0" anchor="ctr">
            <a:normAutofit/>
          </a:bodyPr>
          <a:lstStyle/>
          <a:p>
            <a:r>
              <a:rPr lang="en-US" sz="3200" b="1" u="sng" dirty="0"/>
              <a:t>Precision &amp; Recall </a:t>
            </a:r>
            <a:r>
              <a:rPr lang="en-US" sz="3200" b="1" u="sng" dirty="0" smtClean="0"/>
              <a:t>Trade off</a:t>
            </a:r>
            <a:endParaRPr lang="en-IN" sz="32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027" y="1408705"/>
            <a:ext cx="6672869" cy="4850428"/>
          </a:xfrm>
        </p:spPr>
      </p:pic>
      <p:sp>
        <p:nvSpPr>
          <p:cNvPr id="5" name="TextBox 4"/>
          <p:cNvSpPr txBox="1"/>
          <p:nvPr/>
        </p:nvSpPr>
        <p:spPr>
          <a:xfrm>
            <a:off x="600117" y="6265470"/>
            <a:ext cx="6715083" cy="276999"/>
          </a:xfrm>
          <a:prstGeom prst="rect">
            <a:avLst/>
          </a:prstGeom>
          <a:noFill/>
        </p:spPr>
        <p:txBody>
          <a:bodyPr wrap="square" rtlCol="0">
            <a:spAutoFit/>
          </a:bodyPr>
          <a:lstStyle/>
          <a:p>
            <a:pPr algn="ctr"/>
            <a:r>
              <a:rPr lang="en-US" sz="1200" dirty="0" smtClean="0"/>
              <a:t>Fig 5. Precision &amp; Recall Trade off</a:t>
            </a:r>
            <a:endParaRPr lang="en-IN" sz="1200" dirty="0"/>
          </a:p>
        </p:txBody>
      </p:sp>
      <p:sp>
        <p:nvSpPr>
          <p:cNvPr id="6" name="TextBox 5"/>
          <p:cNvSpPr txBox="1"/>
          <p:nvPr/>
        </p:nvSpPr>
        <p:spPr>
          <a:xfrm>
            <a:off x="7315200" y="2125014"/>
            <a:ext cx="4494727" cy="2616101"/>
          </a:xfrm>
          <a:prstGeom prst="rect">
            <a:avLst/>
          </a:prstGeom>
          <a:noFill/>
        </p:spPr>
        <p:txBody>
          <a:bodyPr wrap="square" rtlCol="0">
            <a:spAutoFit/>
          </a:bodyPr>
          <a:lstStyle/>
          <a:p>
            <a:r>
              <a:rPr lang="en-US" sz="2000" b="1" dirty="0" smtClean="0"/>
              <a:t>Precision &amp; Recall Trade off :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IN" dirty="0" smtClean="0"/>
              <a:t>While </a:t>
            </a:r>
            <a:r>
              <a:rPr lang="en-IN" dirty="0"/>
              <a:t>recall expresses the ability to find all relevant instances in a dataset, precision expresses the proportion of the data points our model says was relevant actually were </a:t>
            </a:r>
            <a:r>
              <a:rPr lang="en-IN" dirty="0" smtClean="0"/>
              <a:t>relevant.</a:t>
            </a:r>
          </a:p>
          <a:p>
            <a:pPr marL="285750" indent="-285750">
              <a:buFont typeface="Arial" panose="020B0604020202020204" pitchFamily="34" charset="0"/>
              <a:buChar char="•"/>
            </a:pPr>
            <a:r>
              <a:rPr lang="en-IN" dirty="0" smtClean="0"/>
              <a:t>When </a:t>
            </a:r>
            <a:r>
              <a:rPr lang="en-IN" dirty="0"/>
              <a:t>we increase the </a:t>
            </a:r>
            <a:r>
              <a:rPr lang="en-IN" b="1" dirty="0"/>
              <a:t>recall</a:t>
            </a:r>
            <a:r>
              <a:rPr lang="en-IN" dirty="0"/>
              <a:t>, we decrease the </a:t>
            </a:r>
            <a:r>
              <a:rPr lang="en-IN" b="1" dirty="0"/>
              <a:t>precision</a:t>
            </a:r>
            <a:endParaRPr lang="en-IN" dirty="0"/>
          </a:p>
        </p:txBody>
      </p:sp>
    </p:spTree>
    <p:extLst>
      <p:ext uri="{BB962C8B-B14F-4D97-AF65-F5344CB8AC3E}">
        <p14:creationId xmlns:p14="http://schemas.microsoft.com/office/powerpoint/2010/main" val="210151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10" y="996191"/>
            <a:ext cx="10515600" cy="587912"/>
          </a:xfrm>
        </p:spPr>
        <p:txBody>
          <a:bodyPr>
            <a:normAutofit/>
          </a:bodyPr>
          <a:lstStyle/>
          <a:p>
            <a:r>
              <a:rPr lang="en-US" sz="3600" b="1" u="sng" dirty="0" smtClean="0"/>
              <a:t>RECOMMENDATIONS:</a:t>
            </a:r>
            <a:endParaRPr lang="en-IN" sz="3600" b="1" u="sng" dirty="0"/>
          </a:p>
        </p:txBody>
      </p:sp>
      <p:sp>
        <p:nvSpPr>
          <p:cNvPr id="3" name="Content Placeholder 2"/>
          <p:cNvSpPr>
            <a:spLocks noGrp="1"/>
          </p:cNvSpPr>
          <p:nvPr>
            <p:ph idx="1"/>
          </p:nvPr>
        </p:nvSpPr>
        <p:spPr>
          <a:xfrm>
            <a:off x="838200" y="1825625"/>
            <a:ext cx="10515600" cy="2089552"/>
          </a:xfrm>
        </p:spPr>
        <p:txBody>
          <a:bodyPr>
            <a:normAutofit/>
          </a:bodyPr>
          <a:lstStyle/>
          <a:p>
            <a:r>
              <a:rPr lang="en-US" sz="2400" dirty="0" smtClean="0"/>
              <a:t>As we can see that the model is performing good on test dataset s the accuracy of the train dataset and test dataset is almost similar.</a:t>
            </a:r>
          </a:p>
          <a:p>
            <a:r>
              <a:rPr lang="en-US" sz="2400" dirty="0" smtClean="0"/>
              <a:t>Here are the most 3 significant features are Last Activity – SMS Sent, Tags – Ringing and Last Notable Activity Modified can contribute more to Lead conversion.</a:t>
            </a:r>
          </a:p>
          <a:p>
            <a:endParaRPr lang="en-IN" sz="2400" dirty="0"/>
          </a:p>
        </p:txBody>
      </p:sp>
    </p:spTree>
    <p:extLst>
      <p:ext uri="{BB962C8B-B14F-4D97-AF65-F5344CB8AC3E}">
        <p14:creationId xmlns:p14="http://schemas.microsoft.com/office/powerpoint/2010/main" val="3759400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597</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Lead Score Case Study</vt:lpstr>
      <vt:lpstr> </vt:lpstr>
      <vt:lpstr>PowerPoint Presentation</vt:lpstr>
      <vt:lpstr>ROC Curve : Receiver Operating Characteristics  </vt:lpstr>
      <vt:lpstr>Optimal Cut off </vt:lpstr>
      <vt:lpstr>Precision &amp; Recall Trade off</vt:lpstr>
      <vt:lpstr>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Assignment</dc:title>
  <dc:creator>Nikita</dc:creator>
  <cp:lastModifiedBy>Nikita</cp:lastModifiedBy>
  <cp:revision>20</cp:revision>
  <dcterms:created xsi:type="dcterms:W3CDTF">2019-11-18T14:22:00Z</dcterms:created>
  <dcterms:modified xsi:type="dcterms:W3CDTF">2019-11-18T16:02:20Z</dcterms:modified>
</cp:coreProperties>
</file>