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6FAF5BF-01B1-44F2-BFEA-C1DAC29EACD4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79800"/>
          </a:xfrm>
          <a:prstGeom prst="rect">
            <a:avLst/>
          </a:prstGeom>
          <a:ln w="0">
            <a:noFill/>
          </a:ln>
        </p:spPr>
      </p:sp>
      <p:sp>
        <p:nvSpPr>
          <p:cNvPr id="2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8" name="CustomShape 3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53C6C30-BFB5-4BDC-9DF1-0354AFABD9F5}" type="slidenum">
              <a: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79800"/>
          </a:xfrm>
          <a:prstGeom prst="rect">
            <a:avLst/>
          </a:prstGeom>
          <a:ln w="0">
            <a:noFill/>
          </a:ln>
        </p:spPr>
      </p:sp>
      <p:sp>
        <p:nvSpPr>
          <p:cNvPr id="2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4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1FA1CB2-27F1-4F8C-91CD-F8B575F7D763}" type="slidenum">
              <a: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79800"/>
          </a:xfrm>
          <a:prstGeom prst="rect">
            <a:avLst/>
          </a:prstGeom>
          <a:ln w="0">
            <a:noFill/>
          </a:ln>
        </p:spPr>
      </p:sp>
      <p:sp>
        <p:nvSpPr>
          <p:cNvPr id="2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ECBD0B6-8FE1-4CC3-B6EB-F27B9D5CC888}" type="slidenum">
              <a: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0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41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46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947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948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49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0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1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2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3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4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5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6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7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8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59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0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1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2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3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4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5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6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7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8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69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0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1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2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3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4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975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976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7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8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79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0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1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2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3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4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985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986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87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988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89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0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1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2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3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4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5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6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7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8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99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0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1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2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3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4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5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6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7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8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09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0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1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2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3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4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5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6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7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8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19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0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1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2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3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4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5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6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7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8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29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0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1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2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3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4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5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6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7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8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39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40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41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47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048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049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0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1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2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3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4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5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6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7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8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9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0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1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2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3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4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5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6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7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8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9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0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1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2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3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4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5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076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077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8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9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0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1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2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3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4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5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6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1087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88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1089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0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1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2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3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4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5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6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7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8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099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0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1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2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3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4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5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6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7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8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09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0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1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2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3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4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5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6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7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8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19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0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1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2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3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4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5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6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7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8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29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0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1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2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3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4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5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6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7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8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39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40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41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42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150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151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152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3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4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5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6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7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8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9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0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1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2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3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4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5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6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7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8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9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0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1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2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3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4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5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6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7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8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179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180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1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2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3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4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5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6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7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8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9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1190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191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1192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3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4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5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6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7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8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199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0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1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2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3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4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5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6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7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8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09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0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1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2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3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4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5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6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7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8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19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0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1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2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3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4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5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6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7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8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29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0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1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2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3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4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5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6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7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8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39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0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1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2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3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4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245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49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250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251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2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3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4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5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6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7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8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9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0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1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2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3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4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5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6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7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8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9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0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1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2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3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4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5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6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77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78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279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0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1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2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3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4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5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6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7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88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9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29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30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2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32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347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348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349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0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1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2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3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4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5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6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7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8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9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0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1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2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3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4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5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6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7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8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9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0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1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2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3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4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5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376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377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8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9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0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1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2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3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4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5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86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396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397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398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99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0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1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2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3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4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5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6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7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8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09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0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1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2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3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4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5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6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7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8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19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0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1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2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3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4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25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426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7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8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29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0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1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2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3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4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35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443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444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445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46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47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48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49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0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1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2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3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4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5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6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7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8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59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0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1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2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3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4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5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6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7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8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69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0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1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72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473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4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5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6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7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8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79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80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81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82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494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495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496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97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98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499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0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1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2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3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4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5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6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7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8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09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0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1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2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3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4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5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6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7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8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19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0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1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2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523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524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5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6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7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8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29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0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1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2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3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535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536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537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8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39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0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1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2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3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4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5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6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7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8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49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0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1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2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3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4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5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6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7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8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59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0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1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2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3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564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565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6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7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8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69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70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71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72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73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74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9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0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0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1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2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2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3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138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39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140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1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2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3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4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5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6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7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8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49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0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1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2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3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4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5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6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7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8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59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0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1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2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3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4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5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6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7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8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9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0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1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2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3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5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6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7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8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9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0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57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57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58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8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59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0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60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0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1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623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624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625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26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27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28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29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0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1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2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3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4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5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6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7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8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39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0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1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2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3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4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5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6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7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8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49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0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1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52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653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4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5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6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7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8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59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60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61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62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66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66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67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7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8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69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69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69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0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4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715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716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717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18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19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0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1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2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3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4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5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6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7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8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29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0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1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2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3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4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5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6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7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8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39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0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1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2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3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744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745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6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7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8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49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50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51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52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53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54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75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175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176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6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7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178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178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8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179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03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204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205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06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07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08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09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0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1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2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3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4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5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6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7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8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19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0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1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2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3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4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5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6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7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8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29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0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1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232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233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4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5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6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7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8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39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40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41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242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243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44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245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6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7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8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9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0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1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2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3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4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5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6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7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8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59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0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1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2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3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4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5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6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7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8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69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0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1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2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3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4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5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6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7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8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79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0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1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2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3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4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5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6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7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8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89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0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1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2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3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4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5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6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7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98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08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309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310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1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2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3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4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5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6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7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8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19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0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1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2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3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4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5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6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7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8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29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0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1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2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3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4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5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6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337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338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39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0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1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2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3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4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5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6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347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348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49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350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1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2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3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4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5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6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7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8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59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0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1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2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3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4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5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6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7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8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69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0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1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2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3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4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5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6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7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8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79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0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1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2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3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4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5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6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7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8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89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0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1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2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3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4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5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6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7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8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399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00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01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02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03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13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414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415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16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17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18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19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0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1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2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3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4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5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6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7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8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29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0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1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2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3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4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5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6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7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8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39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0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1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443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4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5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6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7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8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49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50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51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452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453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54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455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6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7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8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59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0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1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2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3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4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5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6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7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8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69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0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1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2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3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4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5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6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7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8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79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0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1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2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3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4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5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6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7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8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89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0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1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2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3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4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5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6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7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8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499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0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1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2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3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4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5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6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7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08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16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517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518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19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0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1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2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3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4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5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6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7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8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29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0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1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2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3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4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5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6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7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8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39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0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1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2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3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4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545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546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7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8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49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0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1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2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3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4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555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556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57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558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59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0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1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2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3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4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5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6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7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8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69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0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1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2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3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4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5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6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7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8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79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0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1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2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3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4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5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6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7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8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89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0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1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2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3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4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5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6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7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8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599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0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1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2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3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4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5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6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7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8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09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10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11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23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624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625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26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27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28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29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0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1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2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3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4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5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6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7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8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39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0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1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2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3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4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5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6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7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8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49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0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1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652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653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4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5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6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7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8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59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60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61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662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663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64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665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6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7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8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69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0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1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2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3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4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5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6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7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8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9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0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1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2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3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4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5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6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7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8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9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0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1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2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3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4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5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6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7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8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9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0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1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2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3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4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5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6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7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8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9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0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1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2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3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4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5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6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7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18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720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721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722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3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4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5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6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7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8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29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0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1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2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3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4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5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6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7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8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39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0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1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2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3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4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5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6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7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48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749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750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1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2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3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4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5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6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7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8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759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760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761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762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3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4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5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6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7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8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69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0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1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2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3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4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5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6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7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8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79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0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1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2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3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4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5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6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7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8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89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0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1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2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3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4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5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6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7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8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99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0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1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2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3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4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5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6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7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8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09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0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1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2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3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4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15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Imagem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45" name="Group 1"/>
          <p:cNvGrpSpPr/>
          <p:nvPr/>
        </p:nvGrpSpPr>
        <p:grpSpPr>
          <a:xfrm>
            <a:off x="-14400" y="0"/>
            <a:ext cx="12048120" cy="6852240"/>
            <a:chOff x="-14400" y="0"/>
            <a:chExt cx="12048120" cy="6852240"/>
          </a:xfrm>
        </p:grpSpPr>
        <p:grpSp>
          <p:nvGrpSpPr>
            <p:cNvPr id="846" name="Group 2"/>
            <p:cNvGrpSpPr/>
            <p:nvPr/>
          </p:nvGrpSpPr>
          <p:grpSpPr>
            <a:xfrm>
              <a:off x="-14400" y="0"/>
              <a:ext cx="1215360" cy="6852240"/>
              <a:chOff x="-14400" y="0"/>
              <a:chExt cx="1215360" cy="6852240"/>
            </a:xfrm>
          </p:grpSpPr>
          <p:sp>
            <p:nvSpPr>
              <p:cNvPr id="847" name="CustomShape 3"/>
              <p:cNvSpPr/>
              <p:nvPr/>
            </p:nvSpPr>
            <p:spPr>
              <a:xfrm>
                <a:off x="114480" y="468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48" name="CustomShape 4"/>
              <p:cNvSpPr/>
              <p:nvPr/>
            </p:nvSpPr>
            <p:spPr>
              <a:xfrm>
                <a:off x="33480" y="217656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49" name="CustomShape 5"/>
              <p:cNvSpPr/>
              <p:nvPr/>
            </p:nvSpPr>
            <p:spPr>
              <a:xfrm>
                <a:off x="28440" y="4021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0" name="CustomShape 6"/>
              <p:cNvSpPr/>
              <p:nvPr/>
            </p:nvSpPr>
            <p:spPr>
              <a:xfrm>
                <a:off x="200160" y="4680"/>
                <a:ext cx="363960" cy="180540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805400"/>
                  <a:gd name="textAreaBottom" fmla="*/ 1807200 h 18054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1" name="CustomShape 7"/>
              <p:cNvSpPr/>
              <p:nvPr/>
            </p:nvSpPr>
            <p:spPr>
              <a:xfrm>
                <a:off x="503280" y="18018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2" name="CustomShape 8"/>
              <p:cNvSpPr/>
              <p:nvPr/>
            </p:nvSpPr>
            <p:spPr>
              <a:xfrm>
                <a:off x="285840" y="4680"/>
                <a:ext cx="363960" cy="142452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424520"/>
                  <a:gd name="textAreaBottom" fmla="*/ 1426320 h 14245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3" name="CustomShape 9"/>
              <p:cNvSpPr/>
              <p:nvPr/>
            </p:nvSpPr>
            <p:spPr>
              <a:xfrm>
                <a:off x="546120" y="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4" name="CustomShape 10"/>
              <p:cNvSpPr/>
              <p:nvPr/>
            </p:nvSpPr>
            <p:spPr>
              <a:xfrm>
                <a:off x="588960" y="14209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5" name="CustomShape 11"/>
              <p:cNvSpPr/>
              <p:nvPr/>
            </p:nvSpPr>
            <p:spPr>
              <a:xfrm>
                <a:off x="588960" y="9032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6" name="CustomShape 12"/>
              <p:cNvSpPr/>
              <p:nvPr/>
            </p:nvSpPr>
            <p:spPr>
              <a:xfrm>
                <a:off x="641520" y="0"/>
                <a:ext cx="416520" cy="521280"/>
              </a:xfrm>
              <a:custGeom>
                <a:avLst/>
                <a:gdLst>
                  <a:gd name="textAreaLeft" fmla="*/ 0 w 416520"/>
                  <a:gd name="textAreaRight" fmla="*/ 418320 w 416520"/>
                  <a:gd name="textAreaTop" fmla="*/ 0 h 521280"/>
                  <a:gd name="textAreaBottom" fmla="*/ 523080 h 5212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7" name="CustomShape 13"/>
              <p:cNvSpPr/>
              <p:nvPr/>
            </p:nvSpPr>
            <p:spPr>
              <a:xfrm>
                <a:off x="1020600" y="488880"/>
                <a:ext cx="156240" cy="141840"/>
              </a:xfrm>
              <a:custGeom>
                <a:avLst/>
                <a:gdLst>
                  <a:gd name="textAreaLeft" fmla="*/ 0 w 156240"/>
                  <a:gd name="textAreaRight" fmla="*/ 158040 w 15624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8" name="Line 14"/>
              <p:cNvSpPr/>
              <p:nvPr/>
            </p:nvSpPr>
            <p:spPr>
              <a:xfrm>
                <a:off x="-3240" y="9000"/>
                <a:ext cx="360" cy="360"/>
              </a:xfrm>
              <a:prstGeom prst="line">
                <a:avLst/>
              </a:prstGeom>
              <a:ln w="0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pt-BR" sz="18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59" name="CustomShape 15"/>
              <p:cNvSpPr/>
              <p:nvPr/>
            </p:nvSpPr>
            <p:spPr>
              <a:xfrm>
                <a:off x="9360" y="1801800"/>
                <a:ext cx="118080" cy="121320"/>
              </a:xfrm>
              <a:custGeom>
                <a:avLst/>
                <a:gdLst>
                  <a:gd name="textAreaLeft" fmla="*/ 0 w 118080"/>
                  <a:gd name="textAreaRight" fmla="*/ 119880 w 118080"/>
                  <a:gd name="textAreaTop" fmla="*/ 0 h 121320"/>
                  <a:gd name="textAreaBottom" fmla="*/ 123120 h 1213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0" name="CustomShape 16"/>
              <p:cNvSpPr/>
              <p:nvPr/>
            </p:nvSpPr>
            <p:spPr>
              <a:xfrm>
                <a:off x="-9360" y="3549600"/>
                <a:ext cx="141840" cy="475200"/>
              </a:xfrm>
              <a:custGeom>
                <a:avLst/>
                <a:gdLst>
                  <a:gd name="textAreaLeft" fmla="*/ 0 w 141840"/>
                  <a:gd name="textAreaRight" fmla="*/ 143640 w 141840"/>
                  <a:gd name="textAreaTop" fmla="*/ 0 h 475200"/>
                  <a:gd name="textAreaBottom" fmla="*/ 477000 h 4752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1" name="CustomShape 17"/>
              <p:cNvSpPr/>
              <p:nvPr/>
            </p:nvSpPr>
            <p:spPr>
              <a:xfrm>
                <a:off x="128520" y="1382760"/>
                <a:ext cx="137160" cy="470520"/>
              </a:xfrm>
              <a:custGeom>
                <a:avLst/>
                <a:gdLst>
                  <a:gd name="textAreaLeft" fmla="*/ 0 w 137160"/>
                  <a:gd name="textAreaRight" fmla="*/ 138960 w 137160"/>
                  <a:gd name="textAreaTop" fmla="*/ 0 h 470520"/>
                  <a:gd name="textAreaBottom" fmla="*/ 472320 h 4705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2" name="CustomShape 18"/>
              <p:cNvSpPr/>
              <p:nvPr/>
            </p:nvSpPr>
            <p:spPr>
              <a:xfrm>
                <a:off x="204840" y="1849320"/>
                <a:ext cx="108720" cy="102240"/>
              </a:xfrm>
              <a:custGeom>
                <a:avLst/>
                <a:gdLst>
                  <a:gd name="textAreaLeft" fmla="*/ 0 w 108720"/>
                  <a:gd name="textAreaRight" fmla="*/ 110520 w 108720"/>
                  <a:gd name="textAreaTop" fmla="*/ 0 h 102240"/>
                  <a:gd name="textAreaBottom" fmla="*/ 104040 h 1022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3" name="CustomShape 19"/>
              <p:cNvSpPr/>
              <p:nvPr/>
            </p:nvSpPr>
            <p:spPr>
              <a:xfrm>
                <a:off x="133200" y="4662360"/>
                <a:ext cx="18000" cy="21754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4" name="CustomShape 20"/>
              <p:cNvSpPr/>
              <p:nvPr/>
            </p:nvSpPr>
            <p:spPr>
              <a:xfrm>
                <a:off x="223920" y="5041800"/>
                <a:ext cx="363960" cy="1796040"/>
              </a:xfrm>
              <a:custGeom>
                <a:avLst/>
                <a:gdLst>
                  <a:gd name="textAreaLeft" fmla="*/ 0 w 363960"/>
                  <a:gd name="textAreaRight" fmla="*/ 365760 w 36396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5" name="CustomShape 21"/>
              <p:cNvSpPr/>
              <p:nvPr/>
            </p:nvSpPr>
            <p:spPr>
              <a:xfrm>
                <a:off x="52560" y="4481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6" name="CustomShape 22"/>
              <p:cNvSpPr/>
              <p:nvPr/>
            </p:nvSpPr>
            <p:spPr>
              <a:xfrm>
                <a:off x="-14400" y="5627520"/>
                <a:ext cx="79920" cy="1210320"/>
              </a:xfrm>
              <a:custGeom>
                <a:avLst/>
                <a:gdLst>
                  <a:gd name="textAreaLeft" fmla="*/ 0 w 79920"/>
                  <a:gd name="textAreaRight" fmla="*/ 81720 w 79920"/>
                  <a:gd name="textAreaTop" fmla="*/ 0 h 1210320"/>
                  <a:gd name="textAreaBottom" fmla="*/ 1212120 h 12103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7" name="CustomShape 23"/>
              <p:cNvSpPr/>
              <p:nvPr/>
            </p:nvSpPr>
            <p:spPr>
              <a:xfrm>
                <a:off x="527040" y="486720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8" name="CustomShape 24"/>
              <p:cNvSpPr/>
              <p:nvPr/>
            </p:nvSpPr>
            <p:spPr>
              <a:xfrm>
                <a:off x="309600" y="5423040"/>
                <a:ext cx="369000" cy="1419840"/>
              </a:xfrm>
              <a:custGeom>
                <a:avLst/>
                <a:gdLst>
                  <a:gd name="textAreaLeft" fmla="*/ 0 w 369000"/>
                  <a:gd name="textAreaRight" fmla="*/ 370800 w 369000"/>
                  <a:gd name="textAreaTop" fmla="*/ 0 h 1419840"/>
                  <a:gd name="textAreaBottom" fmla="*/ 1421640 h 14198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69" name="CustomShape 25"/>
              <p:cNvSpPr/>
              <p:nvPr/>
            </p:nvSpPr>
            <p:spPr>
              <a:xfrm>
                <a:off x="569880" y="5945040"/>
                <a:ext cx="146520" cy="907200"/>
              </a:xfrm>
              <a:custGeom>
                <a:avLst/>
                <a:gdLst>
                  <a:gd name="textAreaLeft" fmla="*/ 0 w 146520"/>
                  <a:gd name="textAreaRight" fmla="*/ 148320 w 146520"/>
                  <a:gd name="textAreaTop" fmla="*/ 0 h 907200"/>
                  <a:gd name="textAreaBottom" fmla="*/ 909000 h 9072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0" name="CustomShape 26"/>
              <p:cNvSpPr/>
              <p:nvPr/>
            </p:nvSpPr>
            <p:spPr>
              <a:xfrm>
                <a:off x="612720" y="524664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1" name="CustomShape 27"/>
              <p:cNvSpPr/>
              <p:nvPr/>
            </p:nvSpPr>
            <p:spPr>
              <a:xfrm>
                <a:off x="612720" y="5764320"/>
                <a:ext cx="184680" cy="18468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2" name="CustomShape 28"/>
              <p:cNvSpPr/>
              <p:nvPr/>
            </p:nvSpPr>
            <p:spPr>
              <a:xfrm>
                <a:off x="669960" y="6330960"/>
                <a:ext cx="411840" cy="51192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11920"/>
                  <a:gd name="textAreaBottom" fmla="*/ 513720 h 5119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3" name="CustomShape 29"/>
              <p:cNvSpPr/>
              <p:nvPr/>
            </p:nvSpPr>
            <p:spPr>
              <a:xfrm>
                <a:off x="1049400" y="6221520"/>
                <a:ext cx="151560" cy="14184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1840"/>
                  <a:gd name="textAreaBottom" fmla="*/ 143640 h 1418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  <p:grpSp>
          <p:nvGrpSpPr>
            <p:cNvPr id="874" name="Group 30"/>
            <p:cNvGrpSpPr/>
            <p:nvPr/>
          </p:nvGrpSpPr>
          <p:grpSpPr>
            <a:xfrm>
              <a:off x="11364840" y="0"/>
              <a:ext cx="668880" cy="6842880"/>
              <a:chOff x="11364840" y="0"/>
              <a:chExt cx="668880" cy="6842880"/>
            </a:xfrm>
          </p:grpSpPr>
          <p:sp>
            <p:nvSpPr>
              <p:cNvPr id="875" name="CustomShape 31"/>
              <p:cNvSpPr/>
              <p:nvPr/>
            </p:nvSpPr>
            <p:spPr>
              <a:xfrm>
                <a:off x="11484000" y="0"/>
                <a:ext cx="411840" cy="506880"/>
              </a:xfrm>
              <a:custGeom>
                <a:avLst/>
                <a:gdLst>
                  <a:gd name="textAreaLeft" fmla="*/ 0 w 411840"/>
                  <a:gd name="textAreaRight" fmla="*/ 413640 w 411840"/>
                  <a:gd name="textAreaTop" fmla="*/ 0 h 506880"/>
                  <a:gd name="textAreaBottom" fmla="*/ 508680 h 5068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6" name="CustomShape 32"/>
              <p:cNvSpPr/>
              <p:nvPr/>
            </p:nvSpPr>
            <p:spPr>
              <a:xfrm>
                <a:off x="11364840" y="474840"/>
                <a:ext cx="151560" cy="14652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6520"/>
                  <a:gd name="textAreaBottom" fmla="*/ 148320 h 1465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7" name="CustomShape 33"/>
              <p:cNvSpPr/>
              <p:nvPr/>
            </p:nvSpPr>
            <p:spPr>
              <a:xfrm>
                <a:off x="11631600" y="1539720"/>
                <a:ext cx="183240" cy="18468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4680"/>
                  <a:gd name="textAreaBottom" fmla="*/ 186480 h 1846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8" name="CustomShape 34"/>
              <p:cNvSpPr/>
              <p:nvPr/>
            </p:nvSpPr>
            <p:spPr>
              <a:xfrm>
                <a:off x="11531520" y="5694480"/>
                <a:ext cx="292680" cy="1148400"/>
              </a:xfrm>
              <a:custGeom>
                <a:avLst/>
                <a:gdLst>
                  <a:gd name="textAreaLeft" fmla="*/ 0 w 292680"/>
                  <a:gd name="textAreaRight" fmla="*/ 294480 w 292680"/>
                  <a:gd name="textAreaTop" fmla="*/ 0 h 1148400"/>
                  <a:gd name="textAreaBottom" fmla="*/ 1150200 h 11484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79" name="CustomShape 35"/>
              <p:cNvSpPr/>
              <p:nvPr/>
            </p:nvSpPr>
            <p:spPr>
              <a:xfrm>
                <a:off x="11773080" y="5551560"/>
                <a:ext cx="151560" cy="149760"/>
              </a:xfrm>
              <a:custGeom>
                <a:avLst/>
                <a:gdLst>
                  <a:gd name="textAreaLeft" fmla="*/ 0 w 151560"/>
                  <a:gd name="textAreaRight" fmla="*/ 153360 w 151560"/>
                  <a:gd name="textAreaTop" fmla="*/ 0 h 149760"/>
                  <a:gd name="textAreaBottom" fmla="*/ 151560 h 1497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80" name="CustomShape 36"/>
              <p:cNvSpPr/>
              <p:nvPr/>
            </p:nvSpPr>
            <p:spPr>
              <a:xfrm>
                <a:off x="11711160" y="4680"/>
                <a:ext cx="299160" cy="1539000"/>
              </a:xfrm>
              <a:custGeom>
                <a:avLst/>
                <a:gdLst>
                  <a:gd name="textAreaLeft" fmla="*/ 0 w 299160"/>
                  <a:gd name="textAreaRight" fmla="*/ 300960 w 299160"/>
                  <a:gd name="textAreaTop" fmla="*/ 0 h 1539000"/>
                  <a:gd name="textAreaBottom" fmla="*/ 1540800 h 15390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81" name="CustomShape 37"/>
              <p:cNvSpPr/>
              <p:nvPr/>
            </p:nvSpPr>
            <p:spPr>
              <a:xfrm>
                <a:off x="11636280" y="4867200"/>
                <a:ext cx="183240" cy="183240"/>
              </a:xfrm>
              <a:custGeom>
                <a:avLst/>
                <a:gdLst>
                  <a:gd name="textAreaLeft" fmla="*/ 0 w 183240"/>
                  <a:gd name="textAreaRight" fmla="*/ 185040 w 18324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82" name="CustomShape 38"/>
              <p:cNvSpPr/>
              <p:nvPr/>
            </p:nvSpPr>
            <p:spPr>
              <a:xfrm>
                <a:off x="11441160" y="5046840"/>
                <a:ext cx="302040" cy="1796040"/>
              </a:xfrm>
              <a:custGeom>
                <a:avLst/>
                <a:gdLst>
                  <a:gd name="textAreaLeft" fmla="*/ 0 w 302040"/>
                  <a:gd name="textAreaRight" fmla="*/ 303840 w 302040"/>
                  <a:gd name="textAreaTop" fmla="*/ 0 h 1796040"/>
                  <a:gd name="textAreaBottom" fmla="*/ 1797840 h 17960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83" name="CustomShape 39"/>
              <p:cNvSpPr/>
              <p:nvPr/>
            </p:nvSpPr>
            <p:spPr>
              <a:xfrm>
                <a:off x="11849040" y="6416640"/>
                <a:ext cx="184680" cy="183240"/>
              </a:xfrm>
              <a:custGeom>
                <a:avLst/>
                <a:gdLst>
                  <a:gd name="textAreaLeft" fmla="*/ 0 w 184680"/>
                  <a:gd name="textAreaRight" fmla="*/ 186480 w 184680"/>
                  <a:gd name="textAreaTop" fmla="*/ 0 h 183240"/>
                  <a:gd name="textAreaBottom" fmla="*/ 185040 h 1832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  <p:sp>
            <p:nvSpPr>
              <p:cNvPr id="884" name="CustomShape 40"/>
              <p:cNvSpPr/>
              <p:nvPr/>
            </p:nvSpPr>
            <p:spPr>
              <a:xfrm>
                <a:off x="11939760" y="6595920"/>
                <a:ext cx="18000" cy="2466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885" name="Imagem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86" name="Group 41"/>
          <p:cNvGrpSpPr/>
          <p:nvPr/>
        </p:nvGrpSpPr>
        <p:grpSpPr>
          <a:xfrm>
            <a:off x="0" y="0"/>
            <a:ext cx="2299320" cy="6852240"/>
            <a:chOff x="0" y="0"/>
            <a:chExt cx="2299320" cy="6852240"/>
          </a:xfrm>
        </p:grpSpPr>
        <p:sp>
          <p:nvSpPr>
            <p:cNvPr id="887" name="CustomShape 42"/>
            <p:cNvSpPr/>
            <p:nvPr/>
          </p:nvSpPr>
          <p:spPr>
            <a:xfrm>
              <a:off x="1209600" y="468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88" name="CustomShape 43"/>
            <p:cNvSpPr/>
            <p:nvPr/>
          </p:nvSpPr>
          <p:spPr>
            <a:xfrm>
              <a:off x="112860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89" name="CustomShape 44"/>
            <p:cNvSpPr/>
            <p:nvPr/>
          </p:nvSpPr>
          <p:spPr>
            <a:xfrm>
              <a:off x="112392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0" name="CustomShape 45"/>
            <p:cNvSpPr/>
            <p:nvPr/>
          </p:nvSpPr>
          <p:spPr>
            <a:xfrm>
              <a:off x="414360" y="9360"/>
              <a:ext cx="22680" cy="4475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1" name="CustomShape 46"/>
            <p:cNvSpPr/>
            <p:nvPr/>
          </p:nvSpPr>
          <p:spPr>
            <a:xfrm>
              <a:off x="33336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2" name="CustomShape 47"/>
            <p:cNvSpPr/>
            <p:nvPr/>
          </p:nvSpPr>
          <p:spPr>
            <a:xfrm>
              <a:off x="190440" y="936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3" name="CustomShape 48"/>
            <p:cNvSpPr/>
            <p:nvPr/>
          </p:nvSpPr>
          <p:spPr>
            <a:xfrm>
              <a:off x="1290600" y="14400"/>
              <a:ext cx="370440" cy="1796040"/>
            </a:xfrm>
            <a:custGeom>
              <a:avLst/>
              <a:gdLst>
                <a:gd name="textAreaLeft" fmla="*/ 0 w 370440"/>
                <a:gd name="textAreaRight" fmla="*/ 372240 w 3704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4" name="CustomShape 49"/>
            <p:cNvSpPr/>
            <p:nvPr/>
          </p:nvSpPr>
          <p:spPr>
            <a:xfrm>
              <a:off x="160020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5" name="CustomShape 50"/>
            <p:cNvSpPr/>
            <p:nvPr/>
          </p:nvSpPr>
          <p:spPr>
            <a:xfrm>
              <a:off x="1380960" y="936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6" name="CustomShape 51"/>
            <p:cNvSpPr/>
            <p:nvPr/>
          </p:nvSpPr>
          <p:spPr>
            <a:xfrm>
              <a:off x="164304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7" name="CustomShape 52"/>
            <p:cNvSpPr/>
            <p:nvPr/>
          </p:nvSpPr>
          <p:spPr>
            <a:xfrm>
              <a:off x="168588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8" name="CustomShape 53"/>
            <p:cNvSpPr/>
            <p:nvPr/>
          </p:nvSpPr>
          <p:spPr>
            <a:xfrm>
              <a:off x="1685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899" name="CustomShape 54"/>
            <p:cNvSpPr/>
            <p:nvPr/>
          </p:nvSpPr>
          <p:spPr>
            <a:xfrm>
              <a:off x="1743120" y="4680"/>
              <a:ext cx="413280" cy="51660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16600"/>
                <a:gd name="textAreaBottom" fmla="*/ 518400 h 5166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0" name="CustomShape 55"/>
            <p:cNvSpPr/>
            <p:nvPr/>
          </p:nvSpPr>
          <p:spPr>
            <a:xfrm>
              <a:off x="211932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1" name="CustomShape 56"/>
            <p:cNvSpPr/>
            <p:nvPr/>
          </p:nvSpPr>
          <p:spPr>
            <a:xfrm>
              <a:off x="952560" y="4680"/>
              <a:ext cx="146520" cy="90216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2160"/>
                <a:gd name="textAreaBottom" fmla="*/ 903960 h 9021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2" name="CustomShape 57"/>
            <p:cNvSpPr/>
            <p:nvPr/>
          </p:nvSpPr>
          <p:spPr>
            <a:xfrm>
              <a:off x="86688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3" name="CustomShape 58"/>
            <p:cNvSpPr/>
            <p:nvPr/>
          </p:nvSpPr>
          <p:spPr>
            <a:xfrm>
              <a:off x="890640" y="15541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4" name="CustomShape 59"/>
            <p:cNvSpPr/>
            <p:nvPr/>
          </p:nvSpPr>
          <p:spPr>
            <a:xfrm>
              <a:off x="738360" y="5622840"/>
              <a:ext cx="332280" cy="1210320"/>
            </a:xfrm>
            <a:custGeom>
              <a:avLst/>
              <a:gdLst>
                <a:gd name="textAreaLeft" fmla="*/ 0 w 332280"/>
                <a:gd name="textAreaRight" fmla="*/ 334080 w 33228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5" name="CustomShape 60"/>
            <p:cNvSpPr/>
            <p:nvPr/>
          </p:nvSpPr>
          <p:spPr>
            <a:xfrm>
              <a:off x="647640" y="5479920"/>
              <a:ext cx="151560" cy="1515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51560"/>
                <a:gd name="textAreaBottom" fmla="*/ 153360 h 1515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6" name="CustomShape 61"/>
            <p:cNvSpPr/>
            <p:nvPr/>
          </p:nvSpPr>
          <p:spPr>
            <a:xfrm>
              <a:off x="6660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7" name="CustomShape 62"/>
            <p:cNvSpPr/>
            <p:nvPr/>
          </p:nvSpPr>
          <p:spPr>
            <a:xfrm>
              <a:off x="0" y="3897360"/>
              <a:ext cx="127440" cy="26100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1000"/>
                <a:gd name="textAreaBottom" fmla="*/ 262800 h 2610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8" name="CustomShape 63"/>
            <p:cNvSpPr/>
            <p:nvPr/>
          </p:nvSpPr>
          <p:spPr>
            <a:xfrm>
              <a:off x="66600" y="414972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09" name="CustomShape 64"/>
            <p:cNvSpPr/>
            <p:nvPr/>
          </p:nvSpPr>
          <p:spPr>
            <a:xfrm>
              <a:off x="0" y="1644480"/>
              <a:ext cx="127440" cy="264240"/>
            </a:xfrm>
            <a:custGeom>
              <a:avLst/>
              <a:gdLst>
                <a:gd name="textAreaLeft" fmla="*/ 0 w 127440"/>
                <a:gd name="textAreaRight" fmla="*/ 129240 w 127440"/>
                <a:gd name="textAreaTop" fmla="*/ 0 h 264240"/>
                <a:gd name="textAreaBottom" fmla="*/ 266040 h 2642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0" name="CustomShape 65"/>
            <p:cNvSpPr/>
            <p:nvPr/>
          </p:nvSpPr>
          <p:spPr>
            <a:xfrm>
              <a:off x="66600" y="14684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1" name="CustomShape 66"/>
            <p:cNvSpPr/>
            <p:nvPr/>
          </p:nvSpPr>
          <p:spPr>
            <a:xfrm>
              <a:off x="695160" y="4680"/>
              <a:ext cx="303840" cy="1553040"/>
            </a:xfrm>
            <a:custGeom>
              <a:avLst/>
              <a:gdLst>
                <a:gd name="textAreaLeft" fmla="*/ 0 w 303840"/>
                <a:gd name="textAreaRight" fmla="*/ 305640 w 303840"/>
                <a:gd name="textAreaTop" fmla="*/ 0 h 1553040"/>
                <a:gd name="textAreaBottom" fmla="*/ 1554840 h 15530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2" name="CustomShape 67"/>
            <p:cNvSpPr/>
            <p:nvPr/>
          </p:nvSpPr>
          <p:spPr>
            <a:xfrm>
              <a:off x="57240" y="48816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3" name="CustomShape 68"/>
            <p:cNvSpPr/>
            <p:nvPr/>
          </p:nvSpPr>
          <p:spPr>
            <a:xfrm>
              <a:off x="138240" y="5060880"/>
              <a:ext cx="299160" cy="177228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772280"/>
                <a:gd name="textAreaBottom" fmla="*/ 1774080 h 17722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4" name="CustomShape 69"/>
            <p:cNvSpPr/>
            <p:nvPr/>
          </p:nvSpPr>
          <p:spPr>
            <a:xfrm>
              <a:off x="56196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5" name="CustomShape 70"/>
            <p:cNvSpPr/>
            <p:nvPr/>
          </p:nvSpPr>
          <p:spPr>
            <a:xfrm>
              <a:off x="642960" y="6610320"/>
              <a:ext cx="18000" cy="2372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6" name="CustomShape 71"/>
            <p:cNvSpPr/>
            <p:nvPr/>
          </p:nvSpPr>
          <p:spPr>
            <a:xfrm>
              <a:off x="76320" y="64310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7" name="CustomShape 72"/>
            <p:cNvSpPr/>
            <p:nvPr/>
          </p:nvSpPr>
          <p:spPr>
            <a:xfrm>
              <a:off x="0" y="5978520"/>
              <a:ext cx="184680" cy="45612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456120"/>
                <a:gd name="textAreaBottom" fmla="*/ 457920 h 4561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8" name="CustomShape 73"/>
            <p:cNvSpPr/>
            <p:nvPr/>
          </p:nvSpPr>
          <p:spPr>
            <a:xfrm>
              <a:off x="1014480" y="1801800"/>
              <a:ext cx="208440" cy="749880"/>
            </a:xfrm>
            <a:custGeom>
              <a:avLst/>
              <a:gdLst>
                <a:gd name="textAreaLeft" fmla="*/ 0 w 208440"/>
                <a:gd name="textAreaRight" fmla="*/ 210240 w 208440"/>
                <a:gd name="textAreaTop" fmla="*/ 0 h 749880"/>
                <a:gd name="textAreaBottom" fmla="*/ 751680 h 7498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19" name="CustomShape 74"/>
            <p:cNvSpPr/>
            <p:nvPr/>
          </p:nvSpPr>
          <p:spPr>
            <a:xfrm>
              <a:off x="938160" y="2548080"/>
              <a:ext cx="160920" cy="154440"/>
            </a:xfrm>
            <a:custGeom>
              <a:avLst/>
              <a:gdLst>
                <a:gd name="textAreaLeft" fmla="*/ 0 w 160920"/>
                <a:gd name="textAreaRight" fmla="*/ 162720 w 160920"/>
                <a:gd name="textAreaTop" fmla="*/ 0 h 154440"/>
                <a:gd name="textAreaBottom" fmla="*/ 156240 h 1544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0" name="CustomShape 75"/>
            <p:cNvSpPr/>
            <p:nvPr/>
          </p:nvSpPr>
          <p:spPr>
            <a:xfrm>
              <a:off x="595440" y="4680"/>
              <a:ext cx="632520" cy="4020120"/>
            </a:xfrm>
            <a:custGeom>
              <a:avLst/>
              <a:gdLst>
                <a:gd name="textAreaLeft" fmla="*/ 0 w 632520"/>
                <a:gd name="textAreaRight" fmla="*/ 634320 w 632520"/>
                <a:gd name="textAreaTop" fmla="*/ 0 h 4020120"/>
                <a:gd name="textAreaBottom" fmla="*/ 4021920 h 40201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1" name="CustomShape 76"/>
            <p:cNvSpPr/>
            <p:nvPr/>
          </p:nvSpPr>
          <p:spPr>
            <a:xfrm>
              <a:off x="122400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2" name="CustomShape 77"/>
            <p:cNvSpPr/>
            <p:nvPr/>
          </p:nvSpPr>
          <p:spPr>
            <a:xfrm>
              <a:off x="1300320" y="1849320"/>
              <a:ext cx="103680" cy="10224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3" name="CustomShape 78"/>
            <p:cNvSpPr/>
            <p:nvPr/>
          </p:nvSpPr>
          <p:spPr>
            <a:xfrm>
              <a:off x="281160" y="3417840"/>
              <a:ext cx="137160" cy="46908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69080"/>
                <a:gd name="textAreaBottom" fmla="*/ 470880 h 4690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4" name="CustomShape 79"/>
            <p:cNvSpPr/>
            <p:nvPr/>
          </p:nvSpPr>
          <p:spPr>
            <a:xfrm>
              <a:off x="237960" y="38829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5" name="CustomShape 80"/>
            <p:cNvSpPr/>
            <p:nvPr/>
          </p:nvSpPr>
          <p:spPr>
            <a:xfrm>
              <a:off x="4680" y="2166840"/>
              <a:ext cx="108720" cy="44676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446760"/>
                <a:gd name="textAreaBottom" fmla="*/ 448560 h 4467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6" name="CustomShape 81"/>
            <p:cNvSpPr/>
            <p:nvPr/>
          </p:nvSpPr>
          <p:spPr>
            <a:xfrm>
              <a:off x="52560" y="2066760"/>
              <a:ext cx="103680" cy="103680"/>
            </a:xfrm>
            <a:custGeom>
              <a:avLst/>
              <a:gdLst>
                <a:gd name="textAreaLeft" fmla="*/ 0 w 103680"/>
                <a:gd name="textAreaRight" fmla="*/ 105480 w 103680"/>
                <a:gd name="textAreaTop" fmla="*/ 0 h 103680"/>
                <a:gd name="textAreaBottom" fmla="*/ 105480 h 1036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7" name="CustomShape 82"/>
            <p:cNvSpPr/>
            <p:nvPr/>
          </p:nvSpPr>
          <p:spPr>
            <a:xfrm>
              <a:off x="1228680" y="4662360"/>
              <a:ext cx="18000" cy="21754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8" name="CustomShape 83"/>
            <p:cNvSpPr/>
            <p:nvPr/>
          </p:nvSpPr>
          <p:spPr>
            <a:xfrm>
              <a:off x="1319040" y="5041800"/>
              <a:ext cx="365760" cy="17960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29" name="CustomShape 84"/>
            <p:cNvSpPr/>
            <p:nvPr/>
          </p:nvSpPr>
          <p:spPr>
            <a:xfrm>
              <a:off x="114768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0" name="CustomShape 85"/>
            <p:cNvSpPr/>
            <p:nvPr/>
          </p:nvSpPr>
          <p:spPr>
            <a:xfrm>
              <a:off x="819000" y="3983040"/>
              <a:ext cx="342000" cy="2854800"/>
            </a:xfrm>
            <a:custGeom>
              <a:avLst/>
              <a:gdLst>
                <a:gd name="textAreaLeft" fmla="*/ 0 w 342000"/>
                <a:gd name="textAreaRight" fmla="*/ 343800 w 342000"/>
                <a:gd name="textAreaTop" fmla="*/ 0 h 2854800"/>
                <a:gd name="textAreaBottom" fmla="*/ 2856600 h 28548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1" name="CustomShape 86"/>
            <p:cNvSpPr/>
            <p:nvPr/>
          </p:nvSpPr>
          <p:spPr>
            <a:xfrm>
              <a:off x="728640" y="380700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2" name="CustomShape 87"/>
            <p:cNvSpPr/>
            <p:nvPr/>
          </p:nvSpPr>
          <p:spPr>
            <a:xfrm>
              <a:off x="162396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3" name="CustomShape 88"/>
            <p:cNvSpPr/>
            <p:nvPr/>
          </p:nvSpPr>
          <p:spPr>
            <a:xfrm>
              <a:off x="1405080" y="5423040"/>
              <a:ext cx="365760" cy="1419840"/>
            </a:xfrm>
            <a:custGeom>
              <a:avLst/>
              <a:gdLst>
                <a:gd name="textAreaLeft" fmla="*/ 0 w 365760"/>
                <a:gd name="textAreaRight" fmla="*/ 367560 w 36576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4" name="CustomShape 89"/>
            <p:cNvSpPr/>
            <p:nvPr/>
          </p:nvSpPr>
          <p:spPr>
            <a:xfrm>
              <a:off x="166680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5" name="CustomShape 90"/>
            <p:cNvSpPr/>
            <p:nvPr/>
          </p:nvSpPr>
          <p:spPr>
            <a:xfrm>
              <a:off x="170964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6" name="CustomShape 91"/>
            <p:cNvSpPr/>
            <p:nvPr/>
          </p:nvSpPr>
          <p:spPr>
            <a:xfrm>
              <a:off x="170964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7" name="CustomShape 92"/>
            <p:cNvSpPr/>
            <p:nvPr/>
          </p:nvSpPr>
          <p:spPr>
            <a:xfrm>
              <a:off x="1766880" y="6330960"/>
              <a:ext cx="413280" cy="521280"/>
            </a:xfrm>
            <a:custGeom>
              <a:avLst/>
              <a:gdLst>
                <a:gd name="textAreaLeft" fmla="*/ 0 w 413280"/>
                <a:gd name="textAreaRight" fmla="*/ 415080 w 41328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8" name="CustomShape 93"/>
            <p:cNvSpPr/>
            <p:nvPr/>
          </p:nvSpPr>
          <p:spPr>
            <a:xfrm>
              <a:off x="214776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39" name="CustomShape 94"/>
            <p:cNvSpPr/>
            <p:nvPr/>
          </p:nvSpPr>
          <p:spPr>
            <a:xfrm>
              <a:off x="504720" y="9360"/>
              <a:ext cx="227520" cy="5097960"/>
            </a:xfrm>
            <a:custGeom>
              <a:avLst/>
              <a:gdLst>
                <a:gd name="textAreaLeft" fmla="*/ 0 w 227520"/>
                <a:gd name="textAreaRight" fmla="*/ 229320 w 227520"/>
                <a:gd name="textAreaTop" fmla="*/ 0 h 5097960"/>
                <a:gd name="textAreaBottom" fmla="*/ 5099760 h 50979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940" name="CustomShape 95"/>
            <p:cNvSpPr/>
            <p:nvPr/>
          </p:nvSpPr>
          <p:spPr>
            <a:xfrm>
              <a:off x="633240" y="5103720"/>
              <a:ext cx="180000" cy="180000"/>
            </a:xfrm>
            <a:custGeom>
              <a:avLst/>
              <a:gdLst>
                <a:gd name="textAreaLeft" fmla="*/ 0 w 180000"/>
                <a:gd name="textAreaRight" fmla="*/ 181800 w 180000"/>
                <a:gd name="textAreaTop" fmla="*/ 0 h 180000"/>
                <a:gd name="textAreaBottom" fmla="*/ 181800 h 1800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CustomShape 2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IFRS campus porto alegre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Curso tecnologia em sistemas para internet 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ALGORITMO DE ROTAS COM AVISO SONORO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 EM PORTUGOL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Gustavo ferreira bassani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José Athaualpa Kolesny Tricot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Porto Alegre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2025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CustomShape 277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117" name="Picture 8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18" name="Group 14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119" name="CustomShape 278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0" name="CustomShape 279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1" name="CustomShape 280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2" name="CustomShape 281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3" name="CustomShape 282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4" name="CustomShape 283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5" name="CustomShape 284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6" name="CustomShape 285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7" name="CustomShape 286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8" name="CustomShape 287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29" name="CustomShape 288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0" name="Line 7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1" name="CustomShape 289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2" name="CustomShape 290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3" name="CustomShape 291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4" name="CustomShape 292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5" name="CustomShape 293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6" name="CustomShape 294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7" name="CustomShape 295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8" name="CustomShape 296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39" name="CustomShape 297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0" name="CustomShape 298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1" name="CustomShape 299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2" name="CustomShape 300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3" name="CustomShape 301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4" name="CustomShape 302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5" name="CustomShape 303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146" name="CustomShape 304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Diferenças e impactos nos cálculos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47" name="Group 15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148" name="CustomShape 306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49" name="CustomShape 307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0" name="CustomShape 308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1" name="CustomShape 309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2" name="CustomShape 310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3" name="CustomShape 311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4" name="CustomShape 312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5" name="CustomShape 313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6" name="CustomShape 314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57" name="CustomShape 315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aphicFrame>
        <p:nvGraphicFramePr>
          <p:cNvPr id="2158" name=""/>
          <p:cNvGraphicFramePr/>
          <p:nvPr/>
        </p:nvGraphicFramePr>
        <p:xfrm>
          <a:off x="1980000" y="2340000"/>
          <a:ext cx="8639640" cy="4101120"/>
        </p:xfrm>
        <a:graphic>
          <a:graphicData uri="http://schemas.openxmlformats.org/drawingml/2006/table">
            <a:tbl>
              <a:tblPr/>
              <a:tblGrid>
                <a:gridCol w="2878200"/>
                <a:gridCol w="2878200"/>
                <a:gridCol w="2883600"/>
              </a:tblGrid>
              <a:tr h="6573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Aspecto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C (Original)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Portugol (Adaptado)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73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Tratamento de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Usa </a:t>
                      </a: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highlight>
                            <a:srgbClr val="999999"/>
                          </a:highlight>
                          <a:uFillTx/>
                          <a:latin typeface="Tw"/>
                        </a:rPr>
                        <a:t>atan2</a:t>
                      </a: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 para cálculo preciso do arco.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Aproxima 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como 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3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Precisão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Exata para qualquer distância.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Válida apenas para distâncias curtas (&lt;1.000 km).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322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Complexidade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Requer funções trigonométricas avançadas.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w"/>
                        </a:rPr>
                        <a:t>Simplificado para usar operações básicas </a:t>
                      </a:r>
                      <a:endParaRPr b="0" lang="pt-BR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59" name="" descr=""/>
          <p:cNvPicPr/>
          <p:nvPr/>
        </p:nvPicPr>
        <p:blipFill>
          <a:blip r:embed="rId2"/>
          <a:stretch/>
        </p:blipFill>
        <p:spPr>
          <a:xfrm>
            <a:off x="3960000" y="3060000"/>
            <a:ext cx="160200" cy="246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0" name="" descr=""/>
          <p:cNvPicPr/>
          <p:nvPr/>
        </p:nvPicPr>
        <p:blipFill>
          <a:blip r:embed="rId3"/>
          <a:stretch/>
        </p:blipFill>
        <p:spPr>
          <a:xfrm>
            <a:off x="9018720" y="3060000"/>
            <a:ext cx="160200" cy="246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1" name="" descr=""/>
          <p:cNvPicPr/>
          <p:nvPr/>
        </p:nvPicPr>
        <p:blipFill>
          <a:blip r:embed="rId4"/>
          <a:stretch/>
        </p:blipFill>
        <p:spPr>
          <a:xfrm>
            <a:off x="8640000" y="3420000"/>
            <a:ext cx="693720" cy="303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CustomShape 305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163" name="Picture 9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64" name="Group 16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165" name="CustomShape 316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66" name="CustomShape 317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67" name="CustomShape 318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68" name="CustomShape 319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69" name="CustomShape 320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0" name="CustomShape 321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1" name="CustomShape 322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2" name="CustomShape 323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3" name="CustomShape 324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4" name="CustomShape 325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5" name="CustomShape 326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6" name="Line 8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7" name="CustomShape 327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8" name="CustomShape 328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79" name="CustomShape 329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0" name="CustomShape 330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1" name="CustomShape 331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2" name="CustomShape 332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3" name="CustomShape 333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4" name="CustomShape 334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5" name="CustomShape 335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6" name="CustomShape 336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7" name="CustomShape 337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8" name="CustomShape 338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89" name="CustomShape 339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0" name="CustomShape 340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1" name="CustomShape 341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192" name="CustomShape 342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Diferenças e impactos nos cálculos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3" name="CustomShape 343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 Portugol não oferece funções como </a:t>
            </a:r>
            <a:r>
              <a:rPr b="0" lang="pt-BR" sz="18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atan2</a:t>
            </a: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 ou </a:t>
            </a:r>
            <a:r>
              <a:rPr b="0" lang="pt-BR" sz="18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asin</a:t>
            </a: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, essenciais para a fórmula original. A aproximação              é uma solução válida para distâncias curtas, onde      é pequeno e             se aproxima de                                                 para        pequeno em radianos).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Impacto na Prática: Para distâncias até 100 metros (caso de uso do código), o erro é insignificante (&lt; 0,1%). Para distâncias maiores (ex: 1.000 km), o erro aumenta, pois a aproximação perde validade.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94" name="Group 17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195" name="CustomShape 344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6" name="CustomShape 345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7" name="CustomShape 346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8" name="CustomShape 347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99" name="CustomShape 348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0" name="CustomShape 349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1" name="CustomShape 350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2" name="CustomShape 351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3" name="CustomShape 352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04" name="CustomShape 353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205" name="" descr=""/>
          <p:cNvPicPr/>
          <p:nvPr/>
        </p:nvPicPr>
        <p:blipFill>
          <a:blip r:embed="rId2"/>
          <a:stretch/>
        </p:blipFill>
        <p:spPr>
          <a:xfrm>
            <a:off x="4070880" y="3240000"/>
            <a:ext cx="789120" cy="30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6" name="" descr=""/>
          <p:cNvPicPr/>
          <p:nvPr/>
        </p:nvPicPr>
        <p:blipFill>
          <a:blip r:embed="rId3"/>
          <a:stretch/>
        </p:blipFill>
        <p:spPr>
          <a:xfrm>
            <a:off x="1206360" y="3600000"/>
            <a:ext cx="236520" cy="293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7" name="" descr=""/>
          <p:cNvPicPr/>
          <p:nvPr/>
        </p:nvPicPr>
        <p:blipFill>
          <a:blip r:embed="rId4"/>
          <a:stretch/>
        </p:blipFill>
        <p:spPr>
          <a:xfrm>
            <a:off x="3060000" y="3533040"/>
            <a:ext cx="417600" cy="42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8" name="" descr=""/>
          <p:cNvPicPr/>
          <p:nvPr/>
        </p:nvPicPr>
        <p:blipFill>
          <a:blip r:embed="rId5"/>
          <a:stretch/>
        </p:blipFill>
        <p:spPr>
          <a:xfrm>
            <a:off x="5762520" y="3571200"/>
            <a:ext cx="3237480" cy="38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9" name="" descr=""/>
          <p:cNvPicPr/>
          <p:nvPr/>
        </p:nvPicPr>
        <p:blipFill>
          <a:blip r:embed="rId6"/>
          <a:stretch/>
        </p:blipFill>
        <p:spPr>
          <a:xfrm>
            <a:off x="9900000" y="3600000"/>
            <a:ext cx="236520" cy="27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CustomShape 354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211" name="Picture 10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12" name="Group 18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213" name="CustomShape 355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4" name="CustomShape 356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5" name="CustomShape 357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6" name="CustomShape 358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7" name="CustomShape 359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8" name="CustomShape 360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19" name="CustomShape 361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0" name="CustomShape 362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1" name="CustomShape 363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2" name="CustomShape 364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3" name="CustomShape 365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4" name="Line 9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5" name="CustomShape 366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6" name="CustomShape 367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7" name="CustomShape 368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8" name="CustomShape 369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29" name="CustomShape 370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0" name="CustomShape 371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1" name="CustomShape 372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2" name="CustomShape 373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3" name="CustomShape 374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4" name="CustomShape 375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5" name="CustomShape 376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6" name="CustomShape 377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7" name="CustomShape 378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8" name="CustomShape 379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39" name="CustomShape 380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240" name="CustomShape 381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Quem foi “haversine” ?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1" name="CustomShape 382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A fórmula de Haversine não tem um criador específico com esse nome. O termo "haversine" vem da função trigonométrica haversin (meia-versine), uma função matemática histórica usada em navegação. A palavra é uma contração de "halfversed sine" (seno meio-versado). A fórmula foi popularizada no século XIX para cálculos náuticos e astronômicos, especialmente para determinar distâncias entre pontos na superfície da Terra.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42" name="Group 19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243" name="CustomShape 383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4" name="CustomShape 384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5" name="CustomShape 385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6" name="CustomShape 386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7" name="CustomShape 387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8" name="CustomShape 388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49" name="CustomShape 389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0" name="CustomShape 390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1" name="CustomShape 391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2" name="CustomShape 392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CustomShape 393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254" name="Picture 11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55" name="Group 20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256" name="CustomShape 394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7" name="CustomShape 395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8" name="CustomShape 396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59" name="CustomShape 397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0" name="CustomShape 398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1" name="CustomShape 399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2" name="CustomShape 400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3" name="CustomShape 401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4" name="CustomShape 402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5" name="CustomShape 403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6" name="CustomShape 404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7" name="Line 10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8" name="CustomShape 405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69" name="CustomShape 406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0" name="CustomShape 407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1" name="CustomShape 408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2" name="CustomShape 409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3" name="CustomShape 410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4" name="CustomShape 411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5" name="CustomShape 412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6" name="CustomShape 413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7" name="CustomShape 414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8" name="CustomShape 415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79" name="CustomShape 416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0" name="CustomShape 417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1" name="CustomShape 418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2" name="CustomShape 419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283" name="CustomShape 420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Google maps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4" name="CustomShape 421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Utilizando a fórmula no algoritmo, conseguimos inserir os dados de latitudes e longitudes do Google Maps, por exemplo.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 Google Maps fornece dados de longitude e latitude em graus. O algoritmo converte os valores em graus para radianos durante o cálculo,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para obter a distância em metros (sem precisar de conversões adicionais para um sistema linear, como no caso do uso da fórmula Euclidiana).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85" name="Group 21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286" name="CustomShape 422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7" name="CustomShape 423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8" name="CustomShape 424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89" name="CustomShape 425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0" name="CustomShape 426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1" name="CustomShape 427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2" name="CustomShape 428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3" name="CustomShape 429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4" name="CustomShape 430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295" name="CustomShape 431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CustomShape 432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297" name="Picture 12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98" name="Group 22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299" name="CustomShape 433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0" name="CustomShape 434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1" name="CustomShape 435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2" name="CustomShape 436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3" name="CustomShape 437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4" name="CustomShape 438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5" name="CustomShape 439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6" name="CustomShape 440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7" name="CustomShape 441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8" name="CustomShape 442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09" name="CustomShape 443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0" name="Line 11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1" name="CustomShape 444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2" name="CustomShape 445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3" name="CustomShape 446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4" name="CustomShape 447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5" name="CustomShape 448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6" name="CustomShape 449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7" name="CustomShape 450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8" name="CustomShape 451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19" name="CustomShape 452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0" name="CustomShape 453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1" name="CustomShape 454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2" name="CustomShape 455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3" name="CustomShape 456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4" name="CustomShape 457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25" name="CustomShape 458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326" name="CustomShape 459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Limitação entrada portugol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7" name="CustomShape 460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 Portugol tem ainda a limitação de entrada de dados, não sendo possível colar diretamente do Google Maps.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Sugestão: Abra um bloco de notas para colar os dados do Google Maps.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28" name="Group 23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329" name="CustomShape 461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0" name="CustomShape 462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1" name="CustomShape 463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2" name="CustomShape 464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3" name="CustomShape 465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4" name="CustomShape 466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5" name="CustomShape 467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6" name="CustomShape 468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7" name="CustomShape 469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38" name="CustomShape 470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CustomShape 47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40" name="Picture 13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341" name="Group 24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342" name="CustomShape 472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3" name="CustomShape 473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4" name="CustomShape 474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5" name="CustomShape 475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6" name="CustomShape 476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7" name="CustomShape 477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8" name="CustomShape 478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49" name="CustomShape 479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0" name="CustomShape 480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1" name="CustomShape 481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2" name="CustomShape 482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3" name="Line 12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4" name="CustomShape 483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5" name="CustomShape 484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6" name="CustomShape 485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7" name="CustomShape 486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8" name="CustomShape 487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59" name="CustomShape 488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0" name="CustomShape 489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1" name="CustomShape 490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2" name="CustomShape 491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3" name="CustomShape 492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4" name="CustomShape 493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5" name="CustomShape 494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6" name="CustomShape 495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7" name="CustomShape 496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8" name="CustomShape 497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369" name="CustomShape 498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instruções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0" name="CustomShape 499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No Google Maps, escolha um ponto, clique com o botão direito. A primeira opção que aparece são os dados de localização longitude e latitude.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Clique na informação com o botão esquerdo. Os dados serão copiados para área de transferência, podendo ser colados em um bloco de notas, por exemplo.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Preencha as informações no algoritmo e verifique a resposta gerada.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71" name="Group 25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372" name="CustomShape 500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3" name="CustomShape 501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4" name="CustomShape 502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5" name="CustomShape 503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6" name="CustomShape 504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7" name="CustomShape 505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8" name="CustomShape 506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9" name="CustomShape 507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0" name="CustomShape 508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1" name="CustomShape 509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CustomShape 510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83" name="Picture 14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384" name="Group 26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385" name="CustomShape 511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6" name="CustomShape 512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7" name="CustomShape 513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8" name="CustomShape 514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9" name="CustomShape 515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0" name="CustomShape 516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1" name="CustomShape 517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2" name="CustomShape 518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3" name="CustomShape 519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4" name="CustomShape 520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5" name="CustomShape 521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6" name="Line 13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7" name="CustomShape 522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8" name="CustomShape 523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9" name="CustomShape 524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0" name="CustomShape 525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1" name="CustomShape 526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2" name="CustomShape 527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3" name="CustomShape 528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4" name="CustomShape 529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5" name="CustomShape 530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6" name="CustomShape 531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7" name="CustomShape 532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8" name="CustomShape 533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09" name="CustomShape 534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0" name="CustomShape 535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1" name="CustomShape 536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412" name="CustomShape 537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Exemplo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3" name="CustomShape 538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Ponto 1: -30.00959673309183, -51.18936839365057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Ponto 2: -30.009707218271284, -51.18931735956996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Resposta: Distância 13.23 metros, aviso sonoro e mensagem para usuário.</a:t>
            </a:r>
            <a:br>
              <a:rPr sz="2000"/>
            </a:b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Observação: Para a reprodução do som, o arquivo .mp3 deve estar na mesma pasta do arquivo .por do Portugol.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414" name="Group 27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415" name="CustomShape 539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6" name="CustomShape 540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7" name="CustomShape 541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8" name="CustomShape 542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19" name="CustomShape 543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0" name="CustomShape 544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1" name="CustomShape 545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2" name="CustomShape 546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3" name="CustomShape 547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4" name="CustomShape 548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CustomShape 1"/>
          <p:cNvSpPr/>
          <p:nvPr/>
        </p:nvSpPr>
        <p:spPr>
          <a:xfrm>
            <a:off x="0" y="0"/>
            <a:ext cx="1218744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IFRS campus porto alegre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Curso tecnologia em sistemas para internet 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ALGORITMO DE ROTAS COM AVISO SONORO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 EM PORTUGOL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Gustavo ferreira bassani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José Athaualpa Kolesny Tricot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Porto Alegre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2025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CustomShape 1"/>
          <p:cNvSpPr/>
          <p:nvPr/>
        </p:nvSpPr>
        <p:spPr>
          <a:xfrm>
            <a:off x="-4320" y="4320"/>
            <a:ext cx="12194280" cy="68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500" lnSpcReduction="9999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 cap="all">
                <a:solidFill>
                  <a:srgbClr val="0e3554"/>
                </a:solidFill>
                <a:effectLst/>
                <a:uFillTx/>
                <a:latin typeface="Tw Cen MT"/>
                <a:ea typeface="Tw Cen MT"/>
              </a:rPr>
              <a:t> 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Gustavo ferreira bassani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1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José Athaualpa Kolesny Tricot</a:t>
            </a:r>
            <a:endParaRPr b="0" lang="pt-BR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ALGORITMO DE ROTAS COM AVISO SONORO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3100" strike="noStrike" u="none">
                <a:solidFill>
                  <a:srgbClr val="000000"/>
                </a:solidFill>
                <a:effectLst/>
                <a:uFillTx/>
                <a:latin typeface="Tw Cen MT"/>
                <a:ea typeface="DejaVu Sans"/>
              </a:rPr>
              <a:t> EM PORTUGOL</a:t>
            </a:r>
            <a:endParaRPr b="0" lang="pt-BR" sz="3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Trabalho apresentado 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como requisito parcial de avaliação na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disciplina Lógica de Programação.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Profª. Dra. Fabrícia Py Tortelli Noronha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Porto Alegre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2025</a:t>
            </a: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37244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CustomShape 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807" name="Picture 2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08" name="Group 2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1809" name="CustomShape 3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0" name="CustomShape 4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1" name="CustomShape 5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2" name="CustomShape 6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3" name="CustomShape 7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4" name="CustomShape 8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5" name="CustomShape 9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6" name="CustomShape 10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7" name="CustomShape 11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8" name="CustomShape 12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19" name="CustomShape 13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0" name="Line 14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1" name="CustomShape 15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2" name="CustomShape 16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3" name="CustomShape 17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4" name="CustomShape 18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5" name="CustomShape 19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6" name="CustomShape 20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7" name="CustomShape 21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8" name="CustomShape 22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29" name="CustomShape 23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0" name="CustomShape 24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1" name="CustomShape 25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2" name="CustomShape 26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3" name="CustomShape 27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4" name="CustomShape 28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35" name="CustomShape 29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836" name="CustomShape 30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introdução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7" name="CustomShape 31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Com objetivo futuro de criar um aplicativo de rotas para transporte urbano, que visa acessibilidade e utiliza avisos sonoros, criamos o algoritmo.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Trata-se de uma versão simplificada, compatível com o estudado até o momento no primeiro semestre do curso.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38" name="Group 32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1839" name="CustomShape 33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0" name="CustomShape 34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1" name="CustomShape 35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2" name="CustomShape 36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3" name="CustomShape 37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4" name="CustomShape 38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5" name="CustomShape 39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6" name="CustomShape 40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7" name="CustomShape 41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48" name="CustomShape 42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CustomShape 14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850" name="Picture 1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51" name="Group 1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1852" name="CustomShape 44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3" name="CustomShape 45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4" name="CustomShape 46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5" name="CustomShape 47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6" name="CustomShape 48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7" name="CustomShape 49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8" name="CustomShape 50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59" name="CustomShape 51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0" name="CustomShape 52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1" name="CustomShape 53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2" name="CustomShape 54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3" name="Line 1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4" name="CustomShape 55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5" name="CustomShape 56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6" name="CustomShape 57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7" name="CustomShape 58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8" name="CustomShape 59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69" name="CustomShape 60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0" name="CustomShape 61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1" name="CustomShape 62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2" name="CustomShape 63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3" name="CustomShape 64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4" name="CustomShape 65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5" name="CustomShape 66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6" name="CustomShape 67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7" name="CustomShape 68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78" name="CustomShape 69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879" name="CustomShape 70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introdução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0" name="CustomShape 71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Um aplicativo de rotas, constantemente verifica a posição atual do veículo com relação ao destino, que no caso são os pontos de parada.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Pensando de uma forma simplificada, sempre haverá comparação entre dois pontos e será utilizada uma fórmula.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81" name="Group 3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1882" name="CustomShape 72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3" name="CustomShape 73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4" name="CustomShape 74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5" name="CustomShape 75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6" name="CustomShape 76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7" name="CustomShape 77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8" name="CustomShape 78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89" name="CustomShape 79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0" name="CustomShape 80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1" name="CustomShape 81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CustomShape 82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893" name="Picture 3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94" name="Group 4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1895" name="CustomShape 83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6" name="CustomShape 84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7" name="CustomShape 85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8" name="CustomShape 86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899" name="CustomShape 87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0" name="CustomShape 88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1" name="CustomShape 89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2" name="CustomShape 90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3" name="CustomShape 91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4" name="CustomShape 92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5" name="CustomShape 93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6" name="Line 2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7" name="CustomShape 94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8" name="CustomShape 95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09" name="CustomShape 96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0" name="CustomShape 97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1" name="CustomShape 98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2" name="CustomShape 99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3" name="CustomShape 100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4" name="CustomShape 101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5" name="CustomShape 102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6" name="CustomShape 103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7" name="CustomShape 104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8" name="CustomShape 105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19" name="CustomShape 106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0" name="CustomShape 107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1" name="CustomShape 108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922" name="CustomShape 109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introdução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3" name="CustomShape 110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 algoritmo criado permite o cadastro de dois pontos com longitude e latitude, e caso a distância entre os dois pontos seja menor que 100 metros emite um aviso sonoro. Ao final, o usuário tem a opção de sair ou continuar testando dois pontos.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24" name="Group 5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1925" name="CustomShape 111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6" name="CustomShape 112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7" name="CustomShape 113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8" name="CustomShape 114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29" name="CustomShape 115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0" name="CustomShape 116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1" name="CustomShape 117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2" name="CustomShape 118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3" name="CustomShape 119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4" name="CustomShape 120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CustomShape 121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936" name="Picture 4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937" name="Group 6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1938" name="CustomShape 122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39" name="CustomShape 123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0" name="CustomShape 124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1" name="CustomShape 125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2" name="CustomShape 126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3" name="CustomShape 127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4" name="CustomShape 128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5" name="CustomShape 129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6" name="CustomShape 130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7" name="CustomShape 131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8" name="CustomShape 132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49" name="Line 3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0" name="CustomShape 133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1" name="CustomShape 134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2" name="CustomShape 135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3" name="CustomShape 136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4" name="CustomShape 137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5" name="CustomShape 138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6" name="CustomShape 139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7" name="CustomShape 140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8" name="CustomShape 141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59" name="CustomShape 142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0" name="CustomShape 143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1" name="CustomShape 144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2" name="CustomShape 145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3" name="CustomShape 146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4" name="CustomShape 147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965" name="CustomShape 148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Fórmula euclidiana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6" name="CustomShape 149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Inicialmente pensamos em utilizar a fórmula Euclidiana. Porém, para utilizá-la, precisaríamos de medidas lineares.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67" name="Group 7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1968" name="CustomShape 150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69" name="CustomShape 151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0" name="CustomShape 152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1" name="CustomShape 153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2" name="CustomShape 154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3" name="CustomShape 155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4" name="CustomShape 156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5" name="CustomShape 157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6" name="CustomShape 158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77" name="CustomShape 159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1978" name="" descr=""/>
          <p:cNvPicPr/>
          <p:nvPr/>
        </p:nvPicPr>
        <p:blipFill>
          <a:blip r:embed="rId2"/>
          <a:stretch/>
        </p:blipFill>
        <p:spPr>
          <a:xfrm>
            <a:off x="2979000" y="4320000"/>
            <a:ext cx="5839920" cy="125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CustomShape 160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980" name="Picture 5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981" name="Group 8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1982" name="CustomShape 161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3" name="CustomShape 162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4" name="CustomShape 163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5" name="CustomShape 164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6" name="CustomShape 165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7" name="CustomShape 166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8" name="CustomShape 167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89" name="CustomShape 168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0" name="CustomShape 169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1" name="CustomShape 170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2" name="CustomShape 171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3" name="Line 4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4" name="CustomShape 172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5" name="CustomShape 173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6" name="CustomShape 174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7" name="CustomShape 175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8" name="CustomShape 176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999" name="CustomShape 177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0" name="CustomShape 178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1" name="CustomShape 179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2" name="CustomShape 180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3" name="CustomShape 181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4" name="CustomShape 182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5" name="CustomShape 183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6" name="CustomShape 184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7" name="CustomShape 185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08" name="CustomShape 186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009" name="CustomShape 187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Fórmula de haversine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0" name="CustomShape 188"/>
          <p:cNvSpPr/>
          <p:nvPr/>
        </p:nvSpPr>
        <p:spPr>
          <a:xfrm>
            <a:off x="1206360" y="2710440"/>
            <a:ext cx="983520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Descobrimos a fórmula de Haversine, utilizada por sistemas de navegação modernos (leva em consideração a curvatura da Terra).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11" name="Group 9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012" name="CustomShape 189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3" name="CustomShape 190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4" name="CustomShape 191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5" name="CustomShape 192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6" name="CustomShape 193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7" name="CustomShape 194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8" name="CustomShape 195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9" name="CustomShape 196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0" name="CustomShape 197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1" name="CustomShape 198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022" name="" descr=""/>
          <p:cNvPicPr/>
          <p:nvPr/>
        </p:nvPicPr>
        <p:blipFill>
          <a:blip r:embed="rId2"/>
          <a:stretch/>
        </p:blipFill>
        <p:spPr>
          <a:xfrm>
            <a:off x="1428120" y="3914280"/>
            <a:ext cx="3970440" cy="148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3" name="" descr=""/>
          <p:cNvPicPr/>
          <p:nvPr/>
        </p:nvPicPr>
        <p:blipFill>
          <a:blip r:embed="rId3"/>
          <a:stretch/>
        </p:blipFill>
        <p:spPr>
          <a:xfrm>
            <a:off x="5772600" y="3790440"/>
            <a:ext cx="4665960" cy="160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CustomShape 199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025" name="Picture 6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-19368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026" name="Group 10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027" name="CustomShape 200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8" name="CustomShape 201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9" name="CustomShape 202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0" name="CustomShape 203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1" name="CustomShape 204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2" name="CustomShape 205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3" name="CustomShape 206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4" name="CustomShape 207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5" name="CustomShape 208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6" name="CustomShape 209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7" name="CustomShape 210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8" name="Line 5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9" name="CustomShape 211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0" name="CustomShape 212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1" name="CustomShape 213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2" name="CustomShape 214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3" name="CustomShape 215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4" name="CustomShape 216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5" name="CustomShape 217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6" name="CustomShape 218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7" name="CustomShape 219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8" name="CustomShape 220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9" name="CustomShape 221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0" name="CustomShape 222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1" name="CustomShape 223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2" name="CustomShape 224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3" name="CustomShape 225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054" name="CustomShape 226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Fórmula em c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5" name="CustomShape 227"/>
          <p:cNvSpPr/>
          <p:nvPr/>
        </p:nvSpPr>
        <p:spPr>
          <a:xfrm>
            <a:off x="1206360" y="4680000"/>
            <a:ext cx="983520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0000" lnSpcReduction="19999"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Características: Usa </a:t>
            </a:r>
            <a:r>
              <a:rPr b="0" lang="pt-BR" sz="20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atan2f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 para calcular o arco tangente de                          , garantindo precisão.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Mantém a integridade da fórmula matemática, resultando em cálculos exatos para qualquer distância.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56" name="Group 11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057" name="CustomShape 228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8" name="CustomShape 229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59" name="CustomShape 230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0" name="CustomShape 231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1" name="CustomShape 232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2" name="CustomShape 233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3" name="CustomShape 234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4" name="CustomShape 235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5" name="CustomShape 236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66" name="CustomShape 237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067" name="" descr=""/>
          <p:cNvPicPr/>
          <p:nvPr/>
        </p:nvPicPr>
        <p:blipFill>
          <a:blip r:embed="rId2"/>
          <a:stretch/>
        </p:blipFill>
        <p:spPr>
          <a:xfrm>
            <a:off x="2700000" y="2160000"/>
            <a:ext cx="6298560" cy="2462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68" name="" descr=""/>
          <p:cNvPicPr/>
          <p:nvPr/>
        </p:nvPicPr>
        <p:blipFill>
          <a:blip r:embed="rId3"/>
          <a:stretch/>
        </p:blipFill>
        <p:spPr>
          <a:xfrm>
            <a:off x="6841440" y="5187960"/>
            <a:ext cx="1258560" cy="31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a7a7a7"/>
            </a:gs>
          </a:gsLst>
          <a:lin ang="50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CustomShape 238"/>
          <p:cNvSpPr/>
          <p:nvPr/>
        </p:nvSpPr>
        <p:spPr>
          <a:xfrm>
            <a:off x="0" y="0"/>
            <a:ext cx="12186360" cy="68522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7a7a7"/>
              </a:gs>
            </a:gsLst>
            <a:lin ang="50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070" name="Picture 7" descr="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-13680"/>
            <a:ext cx="12186360" cy="6852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071" name="Group 12"/>
          <p:cNvGrpSpPr/>
          <p:nvPr/>
        </p:nvGrpSpPr>
        <p:grpSpPr>
          <a:xfrm>
            <a:off x="0" y="0"/>
            <a:ext cx="1215360" cy="6852240"/>
            <a:chOff x="0" y="0"/>
            <a:chExt cx="1215360" cy="6852240"/>
          </a:xfrm>
        </p:grpSpPr>
        <p:sp>
          <p:nvSpPr>
            <p:cNvPr id="2072" name="CustomShape 239"/>
            <p:cNvSpPr/>
            <p:nvPr/>
          </p:nvSpPr>
          <p:spPr>
            <a:xfrm>
              <a:off x="128520" y="468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3" name="CustomShape 240"/>
            <p:cNvSpPr/>
            <p:nvPr/>
          </p:nvSpPr>
          <p:spPr>
            <a:xfrm>
              <a:off x="47520" y="217656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4" name="CustomShape 241"/>
            <p:cNvSpPr/>
            <p:nvPr/>
          </p:nvSpPr>
          <p:spPr>
            <a:xfrm>
              <a:off x="42840" y="4021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5" name="CustomShape 242"/>
            <p:cNvSpPr/>
            <p:nvPr/>
          </p:nvSpPr>
          <p:spPr>
            <a:xfrm>
              <a:off x="214200" y="4680"/>
              <a:ext cx="363960" cy="180540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805400"/>
                <a:gd name="textAreaBottom" fmla="*/ 1807200 h 1805400"/>
              </a:gdLst>
              <a:ahLst/>
              <a:cxnLst/>
              <a:rect l="textAreaLeft" t="textAreaTop" r="textAreaRight" b="textAreaBottom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6" name="CustomShape 243"/>
            <p:cNvSpPr/>
            <p:nvPr/>
          </p:nvSpPr>
          <p:spPr>
            <a:xfrm>
              <a:off x="517680" y="18018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7" name="CustomShape 244"/>
            <p:cNvSpPr/>
            <p:nvPr/>
          </p:nvSpPr>
          <p:spPr>
            <a:xfrm>
              <a:off x="299880" y="4680"/>
              <a:ext cx="363960" cy="142452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424520"/>
                <a:gd name="textAreaBottom" fmla="*/ 1426320 h 1424520"/>
              </a:gdLst>
              <a:ahLst/>
              <a:cxnLst/>
              <a:rect l="textAreaLeft" t="textAreaTop" r="textAreaRight" b="textAreaBottom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8" name="CustomShape 245"/>
            <p:cNvSpPr/>
            <p:nvPr/>
          </p:nvSpPr>
          <p:spPr>
            <a:xfrm>
              <a:off x="560520" y="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9" name="CustomShape 246"/>
            <p:cNvSpPr/>
            <p:nvPr/>
          </p:nvSpPr>
          <p:spPr>
            <a:xfrm>
              <a:off x="603360" y="14209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0" name="CustomShape 247"/>
            <p:cNvSpPr/>
            <p:nvPr/>
          </p:nvSpPr>
          <p:spPr>
            <a:xfrm>
              <a:off x="603360" y="9032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1" name="CustomShape 248"/>
            <p:cNvSpPr/>
            <p:nvPr/>
          </p:nvSpPr>
          <p:spPr>
            <a:xfrm>
              <a:off x="655560" y="0"/>
              <a:ext cx="416520" cy="521280"/>
            </a:xfrm>
            <a:custGeom>
              <a:avLst/>
              <a:gdLst>
                <a:gd name="textAreaLeft" fmla="*/ 0 w 416520"/>
                <a:gd name="textAreaRight" fmla="*/ 418320 w 416520"/>
                <a:gd name="textAreaTop" fmla="*/ 0 h 521280"/>
                <a:gd name="textAreaBottom" fmla="*/ 523080 h 521280"/>
              </a:gdLst>
              <a:ahLst/>
              <a:cxnLst/>
              <a:rect l="textAreaLeft" t="textAreaTop" r="textAreaRight" b="textAreaBottom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2" name="CustomShape 249"/>
            <p:cNvSpPr/>
            <p:nvPr/>
          </p:nvSpPr>
          <p:spPr>
            <a:xfrm>
              <a:off x="1035000" y="488880"/>
              <a:ext cx="156240" cy="141840"/>
            </a:xfrm>
            <a:custGeom>
              <a:avLst/>
              <a:gdLst>
                <a:gd name="textAreaLeft" fmla="*/ 0 w 156240"/>
                <a:gd name="textAreaRight" fmla="*/ 158040 w 15624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3" name="Line 6"/>
            <p:cNvSpPr/>
            <p:nvPr/>
          </p:nvSpPr>
          <p:spPr>
            <a:xfrm>
              <a:off x="9360" y="9360"/>
              <a:ext cx="360" cy="36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4" name="CustomShape 250"/>
            <p:cNvSpPr/>
            <p:nvPr/>
          </p:nvSpPr>
          <p:spPr>
            <a:xfrm>
              <a:off x="23760" y="1801800"/>
              <a:ext cx="118080" cy="121320"/>
            </a:xfrm>
            <a:custGeom>
              <a:avLst/>
              <a:gdLst>
                <a:gd name="textAreaLeft" fmla="*/ 0 w 118080"/>
                <a:gd name="textAreaRight" fmla="*/ 119880 w 118080"/>
                <a:gd name="textAreaTop" fmla="*/ 0 h 121320"/>
                <a:gd name="textAreaBottom" fmla="*/ 123120 h 121320"/>
              </a:gdLst>
              <a:ahLst/>
              <a:cxnLst/>
              <a:rect l="textAreaLeft" t="textAreaTop" r="textAreaRight" b="textAreaBottom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5" name="CustomShape 251"/>
            <p:cNvSpPr/>
            <p:nvPr/>
          </p:nvSpPr>
          <p:spPr>
            <a:xfrm>
              <a:off x="4680" y="3549600"/>
              <a:ext cx="141840" cy="475200"/>
            </a:xfrm>
            <a:custGeom>
              <a:avLst/>
              <a:gdLst>
                <a:gd name="textAreaLeft" fmla="*/ 0 w 141840"/>
                <a:gd name="textAreaRight" fmla="*/ 143640 w 141840"/>
                <a:gd name="textAreaTop" fmla="*/ 0 h 475200"/>
                <a:gd name="textAreaBottom" fmla="*/ 477000 h 475200"/>
              </a:gdLst>
              <a:ahLst/>
              <a:cxnLst/>
              <a:rect l="textAreaLeft" t="textAreaTop" r="textAreaRight" b="textAreaBottom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6" name="CustomShape 252"/>
            <p:cNvSpPr/>
            <p:nvPr/>
          </p:nvSpPr>
          <p:spPr>
            <a:xfrm>
              <a:off x="142920" y="1382760"/>
              <a:ext cx="137160" cy="470520"/>
            </a:xfrm>
            <a:custGeom>
              <a:avLst/>
              <a:gdLst>
                <a:gd name="textAreaLeft" fmla="*/ 0 w 137160"/>
                <a:gd name="textAreaRight" fmla="*/ 138960 w 137160"/>
                <a:gd name="textAreaTop" fmla="*/ 0 h 470520"/>
                <a:gd name="textAreaBottom" fmla="*/ 472320 h 4705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7" name="CustomShape 253"/>
            <p:cNvSpPr/>
            <p:nvPr/>
          </p:nvSpPr>
          <p:spPr>
            <a:xfrm>
              <a:off x="219240" y="1849320"/>
              <a:ext cx="108720" cy="102240"/>
            </a:xfrm>
            <a:custGeom>
              <a:avLst/>
              <a:gdLst>
                <a:gd name="textAreaLeft" fmla="*/ 0 w 108720"/>
                <a:gd name="textAreaRight" fmla="*/ 110520 w 108720"/>
                <a:gd name="textAreaTop" fmla="*/ 0 h 102240"/>
                <a:gd name="textAreaBottom" fmla="*/ 104040 h 10224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8" name="CustomShape 254"/>
            <p:cNvSpPr/>
            <p:nvPr/>
          </p:nvSpPr>
          <p:spPr>
            <a:xfrm>
              <a:off x="147600" y="4662360"/>
              <a:ext cx="18000" cy="217548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9" name="CustomShape 255"/>
            <p:cNvSpPr/>
            <p:nvPr/>
          </p:nvSpPr>
          <p:spPr>
            <a:xfrm>
              <a:off x="237960" y="5041800"/>
              <a:ext cx="363960" cy="1796040"/>
            </a:xfrm>
            <a:custGeom>
              <a:avLst/>
              <a:gdLst>
                <a:gd name="textAreaLeft" fmla="*/ 0 w 363960"/>
                <a:gd name="textAreaRight" fmla="*/ 365760 w 36396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0" name="CustomShape 256"/>
            <p:cNvSpPr/>
            <p:nvPr/>
          </p:nvSpPr>
          <p:spPr>
            <a:xfrm>
              <a:off x="66600" y="4481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1" name="CustomShape 257"/>
            <p:cNvSpPr/>
            <p:nvPr/>
          </p:nvSpPr>
          <p:spPr>
            <a:xfrm>
              <a:off x="0" y="5627520"/>
              <a:ext cx="79920" cy="1210320"/>
            </a:xfrm>
            <a:custGeom>
              <a:avLst/>
              <a:gdLst>
                <a:gd name="textAreaLeft" fmla="*/ 0 w 79920"/>
                <a:gd name="textAreaRight" fmla="*/ 81720 w 79920"/>
                <a:gd name="textAreaTop" fmla="*/ 0 h 1210320"/>
                <a:gd name="textAreaBottom" fmla="*/ 1212120 h 1210320"/>
              </a:gdLst>
              <a:ahLst/>
              <a:cxnLst/>
              <a:rect l="textAreaLeft" t="textAreaTop" r="textAreaRight" b="textAreaBottom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2" name="CustomShape 258"/>
            <p:cNvSpPr/>
            <p:nvPr/>
          </p:nvSpPr>
          <p:spPr>
            <a:xfrm>
              <a:off x="541440" y="486720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3" name="CustomShape 259"/>
            <p:cNvSpPr/>
            <p:nvPr/>
          </p:nvSpPr>
          <p:spPr>
            <a:xfrm>
              <a:off x="324000" y="5423040"/>
              <a:ext cx="369000" cy="1419840"/>
            </a:xfrm>
            <a:custGeom>
              <a:avLst/>
              <a:gdLst>
                <a:gd name="textAreaLeft" fmla="*/ 0 w 369000"/>
                <a:gd name="textAreaRight" fmla="*/ 370800 w 369000"/>
                <a:gd name="textAreaTop" fmla="*/ 0 h 1419840"/>
                <a:gd name="textAreaBottom" fmla="*/ 1421640 h 1419840"/>
              </a:gdLst>
              <a:ahLst/>
              <a:cxnLst/>
              <a:rect l="textAreaLeft" t="textAreaTop" r="textAreaRight" b="textAreaBottom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4" name="CustomShape 260"/>
            <p:cNvSpPr/>
            <p:nvPr/>
          </p:nvSpPr>
          <p:spPr>
            <a:xfrm>
              <a:off x="584280" y="5945040"/>
              <a:ext cx="146520" cy="907200"/>
            </a:xfrm>
            <a:custGeom>
              <a:avLst/>
              <a:gdLst>
                <a:gd name="textAreaLeft" fmla="*/ 0 w 146520"/>
                <a:gd name="textAreaRight" fmla="*/ 148320 w 146520"/>
                <a:gd name="textAreaTop" fmla="*/ 0 h 907200"/>
                <a:gd name="textAreaBottom" fmla="*/ 909000 h 9072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5" name="CustomShape 261"/>
            <p:cNvSpPr/>
            <p:nvPr/>
          </p:nvSpPr>
          <p:spPr>
            <a:xfrm>
              <a:off x="627120" y="524664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6" name="CustomShape 262"/>
            <p:cNvSpPr/>
            <p:nvPr/>
          </p:nvSpPr>
          <p:spPr>
            <a:xfrm>
              <a:off x="627120" y="5764320"/>
              <a:ext cx="184680" cy="18468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7" name="CustomShape 263"/>
            <p:cNvSpPr/>
            <p:nvPr/>
          </p:nvSpPr>
          <p:spPr>
            <a:xfrm>
              <a:off x="684360" y="6330960"/>
              <a:ext cx="411840" cy="51192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11920"/>
                <a:gd name="textAreaBottom" fmla="*/ 513720 h 511920"/>
              </a:gdLst>
              <a:ahLst/>
              <a:cxnLst/>
              <a:rect l="textAreaLeft" t="textAreaTop" r="textAreaRight" b="textAreaBottom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8" name="CustomShape 264"/>
            <p:cNvSpPr/>
            <p:nvPr/>
          </p:nvSpPr>
          <p:spPr>
            <a:xfrm>
              <a:off x="1063800" y="6221520"/>
              <a:ext cx="151560" cy="14184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1840"/>
                <a:gd name="textAreaBottom" fmla="*/ 143640 h 1418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2099" name="CustomShape 265"/>
          <p:cNvSpPr/>
          <p:nvPr/>
        </p:nvSpPr>
        <p:spPr>
          <a:xfrm>
            <a:off x="0" y="892440"/>
            <a:ext cx="121863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3000" strike="noStrike" u="none" cap="all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Fórmula em Portugol (simplificada)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0" name="CustomShape 266"/>
          <p:cNvSpPr/>
          <p:nvPr/>
        </p:nvSpPr>
        <p:spPr>
          <a:xfrm>
            <a:off x="1206360" y="4320000"/>
            <a:ext cx="9835200" cy="25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19999"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Principais Mudanças: Substituição de </a:t>
            </a:r>
            <a:r>
              <a:rPr b="0" lang="pt-BR" sz="13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atan2</a:t>
            </a: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 por uma aproximação linear: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Original: 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Adaptação: 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Motivo: A ausência de </a:t>
            </a:r>
            <a:r>
              <a:rPr b="0" lang="pt-BR" sz="13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atan2</a:t>
            </a: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 no Portugol obriga a usar uma simplificação válida para pequenos valores de       (distâncias curtas).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Raiz quadrada via potência:</a:t>
            </a:r>
            <a:r>
              <a:rPr b="0" lang="pt-BR" sz="1300" strike="noStrike" u="none">
                <a:solidFill>
                  <a:srgbClr val="000000"/>
                </a:solidFill>
                <a:effectLst/>
                <a:highlight>
                  <a:srgbClr val="999999"/>
                </a:highlight>
                <a:uFillTx/>
                <a:latin typeface="Tw Cen MT"/>
                <a:ea typeface="Tw Cen MT"/>
              </a:rPr>
              <a:t> mat.potencia(a, 0.5)</a:t>
            </a: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Tw Cen MT"/>
                <a:ea typeface="Tw Cen MT"/>
              </a:rPr>
              <a:t> substitui uma função dedicada de raiz quadrada.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01" name="Group 13"/>
          <p:cNvGrpSpPr/>
          <p:nvPr/>
        </p:nvGrpSpPr>
        <p:grpSpPr>
          <a:xfrm>
            <a:off x="11364840" y="0"/>
            <a:ext cx="668880" cy="6842880"/>
            <a:chOff x="11364840" y="0"/>
            <a:chExt cx="668880" cy="6842880"/>
          </a:xfrm>
        </p:grpSpPr>
        <p:sp>
          <p:nvSpPr>
            <p:cNvPr id="2102" name="CustomShape 267"/>
            <p:cNvSpPr/>
            <p:nvPr/>
          </p:nvSpPr>
          <p:spPr>
            <a:xfrm>
              <a:off x="11484000" y="0"/>
              <a:ext cx="411840" cy="506880"/>
            </a:xfrm>
            <a:custGeom>
              <a:avLst/>
              <a:gdLst>
                <a:gd name="textAreaLeft" fmla="*/ 0 w 411840"/>
                <a:gd name="textAreaRight" fmla="*/ 413640 w 411840"/>
                <a:gd name="textAreaTop" fmla="*/ 0 h 506880"/>
                <a:gd name="textAreaBottom" fmla="*/ 508680 h 506880"/>
              </a:gdLst>
              <a:ahLst/>
              <a:cxnLst/>
              <a:rect l="textAreaLeft" t="textAreaTop" r="textAreaRight" b="textAreaBottom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3" name="CustomShape 268"/>
            <p:cNvSpPr/>
            <p:nvPr/>
          </p:nvSpPr>
          <p:spPr>
            <a:xfrm>
              <a:off x="11364840" y="474840"/>
              <a:ext cx="151560" cy="14652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6520"/>
                <a:gd name="textAreaBottom" fmla="*/ 148320 h 146520"/>
              </a:gdLst>
              <a:ahLst/>
              <a:cxnLst/>
              <a:rect l="textAreaLeft" t="textAreaTop" r="textAreaRight" b="textAreaBottom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4" name="CustomShape 269"/>
            <p:cNvSpPr/>
            <p:nvPr/>
          </p:nvSpPr>
          <p:spPr>
            <a:xfrm>
              <a:off x="11631600" y="1539720"/>
              <a:ext cx="183240" cy="18468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4680"/>
                <a:gd name="textAreaBottom" fmla="*/ 186480 h 1846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5" name="CustomShape 270"/>
            <p:cNvSpPr/>
            <p:nvPr/>
          </p:nvSpPr>
          <p:spPr>
            <a:xfrm>
              <a:off x="11531520" y="5694480"/>
              <a:ext cx="292680" cy="1148400"/>
            </a:xfrm>
            <a:custGeom>
              <a:avLst/>
              <a:gdLst>
                <a:gd name="textAreaLeft" fmla="*/ 0 w 292680"/>
                <a:gd name="textAreaRight" fmla="*/ 294480 w 292680"/>
                <a:gd name="textAreaTop" fmla="*/ 0 h 1148400"/>
                <a:gd name="textAreaBottom" fmla="*/ 1150200 h 1148400"/>
              </a:gdLst>
              <a:ahLst/>
              <a:cxnLst/>
              <a:rect l="textAreaLeft" t="textAreaTop" r="textAreaRight" b="textAreaBottom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6" name="CustomShape 271"/>
            <p:cNvSpPr/>
            <p:nvPr/>
          </p:nvSpPr>
          <p:spPr>
            <a:xfrm>
              <a:off x="11773080" y="5551560"/>
              <a:ext cx="151560" cy="149760"/>
            </a:xfrm>
            <a:custGeom>
              <a:avLst/>
              <a:gdLst>
                <a:gd name="textAreaLeft" fmla="*/ 0 w 151560"/>
                <a:gd name="textAreaRight" fmla="*/ 153360 w 151560"/>
                <a:gd name="textAreaTop" fmla="*/ 0 h 149760"/>
                <a:gd name="textAreaBottom" fmla="*/ 151560 h 1497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7" name="CustomShape 272"/>
            <p:cNvSpPr/>
            <p:nvPr/>
          </p:nvSpPr>
          <p:spPr>
            <a:xfrm>
              <a:off x="11711160" y="4680"/>
              <a:ext cx="299160" cy="1539000"/>
            </a:xfrm>
            <a:custGeom>
              <a:avLst/>
              <a:gdLst>
                <a:gd name="textAreaLeft" fmla="*/ 0 w 299160"/>
                <a:gd name="textAreaRight" fmla="*/ 300960 w 299160"/>
                <a:gd name="textAreaTop" fmla="*/ 0 h 1539000"/>
                <a:gd name="textAreaBottom" fmla="*/ 1540800 h 1539000"/>
              </a:gdLst>
              <a:ahLst/>
              <a:cxnLst/>
              <a:rect l="textAreaLeft" t="textAreaTop" r="textAreaRight" b="textAreaBottom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8" name="CustomShape 273"/>
            <p:cNvSpPr/>
            <p:nvPr/>
          </p:nvSpPr>
          <p:spPr>
            <a:xfrm>
              <a:off x="11636280" y="4867200"/>
              <a:ext cx="183240" cy="183240"/>
            </a:xfrm>
            <a:custGeom>
              <a:avLst/>
              <a:gdLst>
                <a:gd name="textAreaLeft" fmla="*/ 0 w 183240"/>
                <a:gd name="textAreaRight" fmla="*/ 185040 w 18324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09" name="CustomShape 274"/>
            <p:cNvSpPr/>
            <p:nvPr/>
          </p:nvSpPr>
          <p:spPr>
            <a:xfrm>
              <a:off x="11441160" y="5046840"/>
              <a:ext cx="302040" cy="1796040"/>
            </a:xfrm>
            <a:custGeom>
              <a:avLst/>
              <a:gdLst>
                <a:gd name="textAreaLeft" fmla="*/ 0 w 302040"/>
                <a:gd name="textAreaRight" fmla="*/ 303840 w 302040"/>
                <a:gd name="textAreaTop" fmla="*/ 0 h 1796040"/>
                <a:gd name="textAreaBottom" fmla="*/ 1797840 h 1796040"/>
              </a:gdLst>
              <a:ahLst/>
              <a:cxnLst/>
              <a:rect l="textAreaLeft" t="textAreaTop" r="textAreaRight" b="textAreaBottom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10" name="CustomShape 275"/>
            <p:cNvSpPr/>
            <p:nvPr/>
          </p:nvSpPr>
          <p:spPr>
            <a:xfrm>
              <a:off x="11849040" y="6416640"/>
              <a:ext cx="184680" cy="183240"/>
            </a:xfrm>
            <a:custGeom>
              <a:avLst/>
              <a:gdLst>
                <a:gd name="textAreaLeft" fmla="*/ 0 w 184680"/>
                <a:gd name="textAreaRight" fmla="*/ 186480 w 184680"/>
                <a:gd name="textAreaTop" fmla="*/ 0 h 183240"/>
                <a:gd name="textAreaBottom" fmla="*/ 185040 h 1832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111" name="CustomShape 276"/>
            <p:cNvSpPr/>
            <p:nvPr/>
          </p:nvSpPr>
          <p:spPr>
            <a:xfrm>
              <a:off x="11939760" y="6595920"/>
              <a:ext cx="18000" cy="246600"/>
            </a:xfrm>
            <a:prstGeom prst="rect">
              <a:avLst/>
            </a:prstGeom>
            <a:solidFill>
              <a:schemeClr val="dk2">
                <a:alpha val="4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pic>
        <p:nvPicPr>
          <p:cNvPr id="2112" name="" descr=""/>
          <p:cNvPicPr/>
          <p:nvPr/>
        </p:nvPicPr>
        <p:blipFill>
          <a:blip r:embed="rId2"/>
          <a:stretch/>
        </p:blipFill>
        <p:spPr>
          <a:xfrm>
            <a:off x="2432160" y="2237400"/>
            <a:ext cx="6746400" cy="195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13" name="" descr=""/>
          <p:cNvPicPr/>
          <p:nvPr/>
        </p:nvPicPr>
        <p:blipFill>
          <a:blip r:embed="rId3"/>
          <a:stretch/>
        </p:blipFill>
        <p:spPr>
          <a:xfrm>
            <a:off x="1980000" y="4803840"/>
            <a:ext cx="2008080" cy="23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14" name="" descr=""/>
          <p:cNvPicPr/>
          <p:nvPr/>
        </p:nvPicPr>
        <p:blipFill>
          <a:blip r:embed="rId4"/>
          <a:stretch/>
        </p:blipFill>
        <p:spPr>
          <a:xfrm>
            <a:off x="2252160" y="5220000"/>
            <a:ext cx="807840" cy="26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15" name="" descr=""/>
          <p:cNvPicPr/>
          <p:nvPr/>
        </p:nvPicPr>
        <p:blipFill>
          <a:blip r:embed="rId5"/>
          <a:stretch/>
        </p:blipFill>
        <p:spPr>
          <a:xfrm>
            <a:off x="9473760" y="5581440"/>
            <a:ext cx="245880" cy="35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419</TotalTime>
  <Application>LibreOffice/25.2.2.2$Windows_X86_64 LibreOffice_project/7370d4be9e3cf6031a51beef54ff3bda878e3fac</Application>
  <AppVersion>15.0000</AppVersion>
  <Words>636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2023-09-11T00:15:17Z</dcterms:created>
  <dc:creator/>
  <dc:description/>
  <dc:language>pt-BR</dc:language>
  <cp:lastModifiedBy/>
  <dcterms:modified xsi:type="dcterms:W3CDTF">2025-04-21T23:43:36Z</dcterms:modified>
  <cp:revision>579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