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jpeg" ContentType="image/jpeg"/>
  <Override PartName="/ppt/media/image2.jpeg" ContentType="image/jpeg"/>
  <Override PartName="/ppt/media/image8.png" ContentType="image/png"/>
  <Override PartName="/ppt/media/image1.jpeg" ContentType="image/jpeg"/>
  <Override PartName="/ppt/media/image3.jpeg" ContentType="image/jpeg"/>
  <Override PartName="/ppt/media/image4.jpeg" ContentType="image/jpeg"/>
  <Override PartName="/ppt/media/image5.png" ContentType="image/png"/>
  <Override PartName="/ppt/media/image6.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33" name="PlaceHolder 4"/>
          <p:cNvSpPr>
            <a:spLocks noGrp="1"/>
          </p:cNvSpPr>
          <p:nvPr>
            <p:ph type="body"/>
          </p:nvPr>
        </p:nvSpPr>
        <p:spPr>
          <a:xfrm>
            <a:off x="457200" y="368208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34" name="PlaceHolder 5"/>
          <p:cNvSpPr>
            <a:spLocks noGrp="1"/>
          </p:cNvSpPr>
          <p:nvPr>
            <p:ph type="body"/>
          </p:nvPr>
        </p:nvSpPr>
        <p:spPr>
          <a:xfrm>
            <a:off x="4674240" y="368208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36" name="PlaceHolder 2"/>
          <p:cNvSpPr>
            <a:spLocks noGrp="1"/>
          </p:cNvSpPr>
          <p:nvPr>
            <p:ph type="body"/>
          </p:nvPr>
        </p:nvSpPr>
        <p:spPr>
          <a:xfrm>
            <a:off x="457200" y="1604520"/>
            <a:ext cx="26496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37" name="PlaceHolder 3"/>
          <p:cNvSpPr>
            <a:spLocks noGrp="1"/>
          </p:cNvSpPr>
          <p:nvPr>
            <p:ph type="body"/>
          </p:nvPr>
        </p:nvSpPr>
        <p:spPr>
          <a:xfrm>
            <a:off x="3239640" y="1604520"/>
            <a:ext cx="26496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38" name="PlaceHolder 4"/>
          <p:cNvSpPr>
            <a:spLocks noGrp="1"/>
          </p:cNvSpPr>
          <p:nvPr>
            <p:ph type="body"/>
          </p:nvPr>
        </p:nvSpPr>
        <p:spPr>
          <a:xfrm>
            <a:off x="6022080" y="1604520"/>
            <a:ext cx="26496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39" name="PlaceHolder 5"/>
          <p:cNvSpPr>
            <a:spLocks noGrp="1"/>
          </p:cNvSpPr>
          <p:nvPr>
            <p:ph type="body"/>
          </p:nvPr>
        </p:nvSpPr>
        <p:spPr>
          <a:xfrm>
            <a:off x="457200" y="3682080"/>
            <a:ext cx="26496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40" name="PlaceHolder 6"/>
          <p:cNvSpPr>
            <a:spLocks noGrp="1"/>
          </p:cNvSpPr>
          <p:nvPr>
            <p:ph type="body"/>
          </p:nvPr>
        </p:nvSpPr>
        <p:spPr>
          <a:xfrm>
            <a:off x="3239640" y="3682080"/>
            <a:ext cx="26496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41" name="PlaceHolder 7"/>
          <p:cNvSpPr>
            <a:spLocks noGrp="1"/>
          </p:cNvSpPr>
          <p:nvPr>
            <p:ph type="body"/>
          </p:nvPr>
        </p:nvSpPr>
        <p:spPr>
          <a:xfrm>
            <a:off x="6022080" y="3682080"/>
            <a:ext cx="2649600" cy="189684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4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51" name="PlaceHolder 2"/>
          <p:cNvSpPr>
            <a:spLocks noGrp="1"/>
          </p:cNvSpPr>
          <p:nvPr>
            <p:ph type="body"/>
          </p:nvPr>
        </p:nvSpPr>
        <p:spPr>
          <a:xfrm>
            <a:off x="457200" y="1604520"/>
            <a:ext cx="8229240" cy="397728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53" name="PlaceHolder 2"/>
          <p:cNvSpPr>
            <a:spLocks noGrp="1"/>
          </p:cNvSpPr>
          <p:nvPr>
            <p:ph type="body"/>
          </p:nvPr>
        </p:nvSpPr>
        <p:spPr>
          <a:xfrm>
            <a:off x="457200" y="1604520"/>
            <a:ext cx="4015800" cy="3977280"/>
          </a:xfrm>
          <a:prstGeom prst="rect">
            <a:avLst/>
          </a:prstGeom>
        </p:spPr>
        <p:txBody>
          <a:bodyPr lIns="0" rIns="0" tIns="0" bIns="0">
            <a:normAutofit/>
          </a:bodyPr>
          <a:p>
            <a:endParaRPr b="0" lang="es-PE" sz="1800" spc="-1" strike="noStrike">
              <a:solidFill>
                <a:srgbClr val="000000"/>
              </a:solidFill>
              <a:latin typeface="Calibri"/>
            </a:endParaRPr>
          </a:p>
        </p:txBody>
      </p:sp>
      <p:sp>
        <p:nvSpPr>
          <p:cNvPr id="54" name="PlaceHolder 3"/>
          <p:cNvSpPr>
            <a:spLocks noGrp="1"/>
          </p:cNvSpPr>
          <p:nvPr>
            <p:ph type="body"/>
          </p:nvPr>
        </p:nvSpPr>
        <p:spPr>
          <a:xfrm>
            <a:off x="4674240" y="1604520"/>
            <a:ext cx="4015800" cy="397728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59" name="PlaceHolder 3"/>
          <p:cNvSpPr>
            <a:spLocks noGrp="1"/>
          </p:cNvSpPr>
          <p:nvPr>
            <p:ph type="body"/>
          </p:nvPr>
        </p:nvSpPr>
        <p:spPr>
          <a:xfrm>
            <a:off x="4674240" y="1604520"/>
            <a:ext cx="4015800" cy="3977280"/>
          </a:xfrm>
          <a:prstGeom prst="rect">
            <a:avLst/>
          </a:prstGeom>
        </p:spPr>
        <p:txBody>
          <a:bodyPr lIns="0" rIns="0" tIns="0" bIns="0">
            <a:normAutofit/>
          </a:bodyPr>
          <a:p>
            <a:endParaRPr b="0" lang="es-PE" sz="1800" spc="-1" strike="noStrike">
              <a:solidFill>
                <a:srgbClr val="000000"/>
              </a:solidFill>
              <a:latin typeface="Calibri"/>
            </a:endParaRPr>
          </a:p>
        </p:txBody>
      </p:sp>
      <p:sp>
        <p:nvSpPr>
          <p:cNvPr id="60" name="PlaceHolder 4"/>
          <p:cNvSpPr>
            <a:spLocks noGrp="1"/>
          </p:cNvSpPr>
          <p:nvPr>
            <p:ph type="body"/>
          </p:nvPr>
        </p:nvSpPr>
        <p:spPr>
          <a:xfrm>
            <a:off x="457200" y="368208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62" name="PlaceHolder 2"/>
          <p:cNvSpPr>
            <a:spLocks noGrp="1"/>
          </p:cNvSpPr>
          <p:nvPr>
            <p:ph type="body"/>
          </p:nvPr>
        </p:nvSpPr>
        <p:spPr>
          <a:xfrm>
            <a:off x="457200" y="1604520"/>
            <a:ext cx="4015800" cy="3977280"/>
          </a:xfrm>
          <a:prstGeom prst="rect">
            <a:avLst/>
          </a:prstGeom>
        </p:spPr>
        <p:txBody>
          <a:bodyPr lIns="0" rIns="0" tIns="0" bIns="0">
            <a:normAutofit/>
          </a:bodyPr>
          <a:p>
            <a:endParaRPr b="0" lang="es-PE" sz="1800" spc="-1" strike="noStrike">
              <a:solidFill>
                <a:srgbClr val="000000"/>
              </a:solidFill>
              <a:latin typeface="Calibri"/>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64" name="PlaceHolder 4"/>
          <p:cNvSpPr>
            <a:spLocks noGrp="1"/>
          </p:cNvSpPr>
          <p:nvPr>
            <p:ph type="body"/>
          </p:nvPr>
        </p:nvSpPr>
        <p:spPr>
          <a:xfrm>
            <a:off x="4674240" y="368208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68" name="PlaceHolder 4"/>
          <p:cNvSpPr>
            <a:spLocks noGrp="1"/>
          </p:cNvSpPr>
          <p:nvPr>
            <p:ph type="body"/>
          </p:nvPr>
        </p:nvSpPr>
        <p:spPr>
          <a:xfrm>
            <a:off x="457200" y="3682080"/>
            <a:ext cx="8229240" cy="189684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70" name="PlaceHolder 2"/>
          <p:cNvSpPr>
            <a:spLocks noGrp="1"/>
          </p:cNvSpPr>
          <p:nvPr>
            <p:ph type="body"/>
          </p:nvPr>
        </p:nvSpPr>
        <p:spPr>
          <a:xfrm>
            <a:off x="457200" y="1604520"/>
            <a:ext cx="822924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71" name="PlaceHolder 3"/>
          <p:cNvSpPr>
            <a:spLocks noGrp="1"/>
          </p:cNvSpPr>
          <p:nvPr>
            <p:ph type="body"/>
          </p:nvPr>
        </p:nvSpPr>
        <p:spPr>
          <a:xfrm>
            <a:off x="457200" y="3682080"/>
            <a:ext cx="8229240" cy="189684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73" name="PlaceHolder 2"/>
          <p:cNvSpPr>
            <a:spLocks noGrp="1"/>
          </p:cNvSpPr>
          <p:nvPr>
            <p:ph type="body"/>
          </p:nvPr>
        </p:nvSpPr>
        <p:spPr>
          <a:xfrm>
            <a:off x="457200" y="160452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74" name="PlaceHolder 3"/>
          <p:cNvSpPr>
            <a:spLocks noGrp="1"/>
          </p:cNvSpPr>
          <p:nvPr>
            <p:ph type="body"/>
          </p:nvPr>
        </p:nvSpPr>
        <p:spPr>
          <a:xfrm>
            <a:off x="4674240" y="160452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75" name="PlaceHolder 4"/>
          <p:cNvSpPr>
            <a:spLocks noGrp="1"/>
          </p:cNvSpPr>
          <p:nvPr>
            <p:ph type="body"/>
          </p:nvPr>
        </p:nvSpPr>
        <p:spPr>
          <a:xfrm>
            <a:off x="457200" y="368208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76" name="PlaceHolder 5"/>
          <p:cNvSpPr>
            <a:spLocks noGrp="1"/>
          </p:cNvSpPr>
          <p:nvPr>
            <p:ph type="body"/>
          </p:nvPr>
        </p:nvSpPr>
        <p:spPr>
          <a:xfrm>
            <a:off x="4674240" y="368208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78" name="PlaceHolder 2"/>
          <p:cNvSpPr>
            <a:spLocks noGrp="1"/>
          </p:cNvSpPr>
          <p:nvPr>
            <p:ph type="body"/>
          </p:nvPr>
        </p:nvSpPr>
        <p:spPr>
          <a:xfrm>
            <a:off x="457200" y="1604520"/>
            <a:ext cx="26496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79" name="PlaceHolder 3"/>
          <p:cNvSpPr>
            <a:spLocks noGrp="1"/>
          </p:cNvSpPr>
          <p:nvPr>
            <p:ph type="body"/>
          </p:nvPr>
        </p:nvSpPr>
        <p:spPr>
          <a:xfrm>
            <a:off x="3239640" y="1604520"/>
            <a:ext cx="26496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80" name="PlaceHolder 4"/>
          <p:cNvSpPr>
            <a:spLocks noGrp="1"/>
          </p:cNvSpPr>
          <p:nvPr>
            <p:ph type="body"/>
          </p:nvPr>
        </p:nvSpPr>
        <p:spPr>
          <a:xfrm>
            <a:off x="6022080" y="1604520"/>
            <a:ext cx="26496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81" name="PlaceHolder 5"/>
          <p:cNvSpPr>
            <a:spLocks noGrp="1"/>
          </p:cNvSpPr>
          <p:nvPr>
            <p:ph type="body"/>
          </p:nvPr>
        </p:nvSpPr>
        <p:spPr>
          <a:xfrm>
            <a:off x="457200" y="3682080"/>
            <a:ext cx="26496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82" name="PlaceHolder 6"/>
          <p:cNvSpPr>
            <a:spLocks noGrp="1"/>
          </p:cNvSpPr>
          <p:nvPr>
            <p:ph type="body"/>
          </p:nvPr>
        </p:nvSpPr>
        <p:spPr>
          <a:xfrm>
            <a:off x="3239640" y="3682080"/>
            <a:ext cx="26496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83" name="PlaceHolder 7"/>
          <p:cNvSpPr>
            <a:spLocks noGrp="1"/>
          </p:cNvSpPr>
          <p:nvPr>
            <p:ph type="body"/>
          </p:nvPr>
        </p:nvSpPr>
        <p:spPr>
          <a:xfrm>
            <a:off x="6022080" y="3682080"/>
            <a:ext cx="2649600" cy="189684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9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93" name="PlaceHolder 2"/>
          <p:cNvSpPr>
            <a:spLocks noGrp="1"/>
          </p:cNvSpPr>
          <p:nvPr>
            <p:ph type="body"/>
          </p:nvPr>
        </p:nvSpPr>
        <p:spPr>
          <a:xfrm>
            <a:off x="457200" y="1604520"/>
            <a:ext cx="8229240" cy="397728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95" name="PlaceHolder 2"/>
          <p:cNvSpPr>
            <a:spLocks noGrp="1"/>
          </p:cNvSpPr>
          <p:nvPr>
            <p:ph type="body"/>
          </p:nvPr>
        </p:nvSpPr>
        <p:spPr>
          <a:xfrm>
            <a:off x="457200" y="1604520"/>
            <a:ext cx="4015800" cy="3977280"/>
          </a:xfrm>
          <a:prstGeom prst="rect">
            <a:avLst/>
          </a:prstGeom>
        </p:spPr>
        <p:txBody>
          <a:bodyPr lIns="0" rIns="0" tIns="0" bIns="0">
            <a:normAutofit/>
          </a:bodyPr>
          <a:p>
            <a:endParaRPr b="0" lang="es-PE" sz="1800" spc="-1" strike="noStrike">
              <a:solidFill>
                <a:srgbClr val="000000"/>
              </a:solidFill>
              <a:latin typeface="Calibri"/>
            </a:endParaRPr>
          </a:p>
        </p:txBody>
      </p:sp>
      <p:sp>
        <p:nvSpPr>
          <p:cNvPr id="96" name="PlaceHolder 3"/>
          <p:cNvSpPr>
            <a:spLocks noGrp="1"/>
          </p:cNvSpPr>
          <p:nvPr>
            <p:ph type="body"/>
          </p:nvPr>
        </p:nvSpPr>
        <p:spPr>
          <a:xfrm>
            <a:off x="4674240" y="1604520"/>
            <a:ext cx="4015800" cy="397728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100" name="PlaceHolder 2"/>
          <p:cNvSpPr>
            <a:spLocks noGrp="1"/>
          </p:cNvSpPr>
          <p:nvPr>
            <p:ph type="body"/>
          </p:nvPr>
        </p:nvSpPr>
        <p:spPr>
          <a:xfrm>
            <a:off x="457200" y="160452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101" name="PlaceHolder 3"/>
          <p:cNvSpPr>
            <a:spLocks noGrp="1"/>
          </p:cNvSpPr>
          <p:nvPr>
            <p:ph type="body"/>
          </p:nvPr>
        </p:nvSpPr>
        <p:spPr>
          <a:xfrm>
            <a:off x="4674240" y="1604520"/>
            <a:ext cx="4015800" cy="3977280"/>
          </a:xfrm>
          <a:prstGeom prst="rect">
            <a:avLst/>
          </a:prstGeom>
        </p:spPr>
        <p:txBody>
          <a:bodyPr lIns="0" rIns="0" tIns="0" bIns="0">
            <a:normAutofit/>
          </a:bodyPr>
          <a:p>
            <a:endParaRPr b="0" lang="es-PE" sz="1800" spc="-1" strike="noStrike">
              <a:solidFill>
                <a:srgbClr val="000000"/>
              </a:solidFill>
              <a:latin typeface="Calibri"/>
            </a:endParaRPr>
          </a:p>
        </p:txBody>
      </p:sp>
      <p:sp>
        <p:nvSpPr>
          <p:cNvPr id="102" name="PlaceHolder 4"/>
          <p:cNvSpPr>
            <a:spLocks noGrp="1"/>
          </p:cNvSpPr>
          <p:nvPr>
            <p:ph type="body"/>
          </p:nvPr>
        </p:nvSpPr>
        <p:spPr>
          <a:xfrm>
            <a:off x="457200" y="368208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104" name="PlaceHolder 2"/>
          <p:cNvSpPr>
            <a:spLocks noGrp="1"/>
          </p:cNvSpPr>
          <p:nvPr>
            <p:ph type="body"/>
          </p:nvPr>
        </p:nvSpPr>
        <p:spPr>
          <a:xfrm>
            <a:off x="457200" y="1604520"/>
            <a:ext cx="4015800" cy="3977280"/>
          </a:xfrm>
          <a:prstGeom prst="rect">
            <a:avLst/>
          </a:prstGeom>
        </p:spPr>
        <p:txBody>
          <a:bodyPr lIns="0" rIns="0" tIns="0" bIns="0">
            <a:normAutofit/>
          </a:bodyPr>
          <a:p>
            <a:endParaRPr b="0" lang="es-PE" sz="1800" spc="-1" strike="noStrike">
              <a:solidFill>
                <a:srgbClr val="000000"/>
              </a:solidFill>
              <a:latin typeface="Calibri"/>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106" name="PlaceHolder 4"/>
          <p:cNvSpPr>
            <a:spLocks noGrp="1"/>
          </p:cNvSpPr>
          <p:nvPr>
            <p:ph type="body"/>
          </p:nvPr>
        </p:nvSpPr>
        <p:spPr>
          <a:xfrm>
            <a:off x="4674240" y="368208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108" name="PlaceHolder 2"/>
          <p:cNvSpPr>
            <a:spLocks noGrp="1"/>
          </p:cNvSpPr>
          <p:nvPr>
            <p:ph type="body"/>
          </p:nvPr>
        </p:nvSpPr>
        <p:spPr>
          <a:xfrm>
            <a:off x="457200" y="160452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1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110" name="PlaceHolder 4"/>
          <p:cNvSpPr>
            <a:spLocks noGrp="1"/>
          </p:cNvSpPr>
          <p:nvPr>
            <p:ph type="body"/>
          </p:nvPr>
        </p:nvSpPr>
        <p:spPr>
          <a:xfrm>
            <a:off x="457200" y="3682080"/>
            <a:ext cx="8229240" cy="189684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112" name="PlaceHolder 2"/>
          <p:cNvSpPr>
            <a:spLocks noGrp="1"/>
          </p:cNvSpPr>
          <p:nvPr>
            <p:ph type="body"/>
          </p:nvPr>
        </p:nvSpPr>
        <p:spPr>
          <a:xfrm>
            <a:off x="457200" y="1604520"/>
            <a:ext cx="822924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113" name="PlaceHolder 3"/>
          <p:cNvSpPr>
            <a:spLocks noGrp="1"/>
          </p:cNvSpPr>
          <p:nvPr>
            <p:ph type="body"/>
          </p:nvPr>
        </p:nvSpPr>
        <p:spPr>
          <a:xfrm>
            <a:off x="457200" y="3682080"/>
            <a:ext cx="8229240" cy="189684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115" name="PlaceHolder 2"/>
          <p:cNvSpPr>
            <a:spLocks noGrp="1"/>
          </p:cNvSpPr>
          <p:nvPr>
            <p:ph type="body"/>
          </p:nvPr>
        </p:nvSpPr>
        <p:spPr>
          <a:xfrm>
            <a:off x="457200" y="160452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116" name="PlaceHolder 3"/>
          <p:cNvSpPr>
            <a:spLocks noGrp="1"/>
          </p:cNvSpPr>
          <p:nvPr>
            <p:ph type="body"/>
          </p:nvPr>
        </p:nvSpPr>
        <p:spPr>
          <a:xfrm>
            <a:off x="4674240" y="160452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117" name="PlaceHolder 4"/>
          <p:cNvSpPr>
            <a:spLocks noGrp="1"/>
          </p:cNvSpPr>
          <p:nvPr>
            <p:ph type="body"/>
          </p:nvPr>
        </p:nvSpPr>
        <p:spPr>
          <a:xfrm>
            <a:off x="457200" y="368208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118" name="PlaceHolder 5"/>
          <p:cNvSpPr>
            <a:spLocks noGrp="1"/>
          </p:cNvSpPr>
          <p:nvPr>
            <p:ph type="body"/>
          </p:nvPr>
        </p:nvSpPr>
        <p:spPr>
          <a:xfrm>
            <a:off x="4674240" y="368208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120" name="PlaceHolder 2"/>
          <p:cNvSpPr>
            <a:spLocks noGrp="1"/>
          </p:cNvSpPr>
          <p:nvPr>
            <p:ph type="body"/>
          </p:nvPr>
        </p:nvSpPr>
        <p:spPr>
          <a:xfrm>
            <a:off x="457200" y="1604520"/>
            <a:ext cx="26496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121" name="PlaceHolder 3"/>
          <p:cNvSpPr>
            <a:spLocks noGrp="1"/>
          </p:cNvSpPr>
          <p:nvPr>
            <p:ph type="body"/>
          </p:nvPr>
        </p:nvSpPr>
        <p:spPr>
          <a:xfrm>
            <a:off x="3239640" y="1604520"/>
            <a:ext cx="26496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122" name="PlaceHolder 4"/>
          <p:cNvSpPr>
            <a:spLocks noGrp="1"/>
          </p:cNvSpPr>
          <p:nvPr>
            <p:ph type="body"/>
          </p:nvPr>
        </p:nvSpPr>
        <p:spPr>
          <a:xfrm>
            <a:off x="6022080" y="1604520"/>
            <a:ext cx="26496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123" name="PlaceHolder 5"/>
          <p:cNvSpPr>
            <a:spLocks noGrp="1"/>
          </p:cNvSpPr>
          <p:nvPr>
            <p:ph type="body"/>
          </p:nvPr>
        </p:nvSpPr>
        <p:spPr>
          <a:xfrm>
            <a:off x="457200" y="3682080"/>
            <a:ext cx="26496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124" name="PlaceHolder 6"/>
          <p:cNvSpPr>
            <a:spLocks noGrp="1"/>
          </p:cNvSpPr>
          <p:nvPr>
            <p:ph type="body"/>
          </p:nvPr>
        </p:nvSpPr>
        <p:spPr>
          <a:xfrm>
            <a:off x="3239640" y="3682080"/>
            <a:ext cx="26496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125" name="PlaceHolder 7"/>
          <p:cNvSpPr>
            <a:spLocks noGrp="1"/>
          </p:cNvSpPr>
          <p:nvPr>
            <p:ph type="body"/>
          </p:nvPr>
        </p:nvSpPr>
        <p:spPr>
          <a:xfrm>
            <a:off x="6022080" y="3682080"/>
            <a:ext cx="2649600" cy="189684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normAutofit/>
          </a:bodyPr>
          <a:p>
            <a:endParaRPr b="0" lang="es-PE" sz="1800" spc="-1" strike="noStrike">
              <a:solidFill>
                <a:srgbClr val="000000"/>
              </a:solidFill>
              <a:latin typeface="Calibri"/>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s-PE" sz="1800" spc="-1" strike="noStrike">
              <a:solidFill>
                <a:srgbClr val="000000"/>
              </a:solidFill>
              <a:latin typeface="Calibri"/>
            </a:endParaRPr>
          </a:p>
        </p:txBody>
      </p:sp>
      <p:sp>
        <p:nvSpPr>
          <p:cNvPr id="18" name="PlaceHolder 4"/>
          <p:cNvSpPr>
            <a:spLocks noGrp="1"/>
          </p:cNvSpPr>
          <p:nvPr>
            <p:ph type="body"/>
          </p:nvPr>
        </p:nvSpPr>
        <p:spPr>
          <a:xfrm>
            <a:off x="457200" y="368208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normAutofit/>
          </a:bodyPr>
          <a:p>
            <a:endParaRPr b="0" lang="es-PE" sz="1800" spc="-1" strike="noStrike">
              <a:solidFill>
                <a:srgbClr val="000000"/>
              </a:solidFill>
              <a:latin typeface="Calibri"/>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endParaRPr b="0" lang="es-PE" sz="1800" spc="-1" strike="noStrike">
              <a:solidFill>
                <a:srgbClr val="000000"/>
              </a:solidFill>
              <a:latin typeface="Calibri"/>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s-PE" sz="1800" spc="-1" strike="noStrike">
              <a:solidFill>
                <a:srgbClr val="000000"/>
              </a:solidFill>
              <a:latin typeface="Calibri"/>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normAutofit/>
          </a:bodyPr>
          <a:p>
            <a:endParaRPr b="0" lang="es-PE" sz="1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9143640" cy="6834600"/>
          </a:xfrm>
          <a:prstGeom prst="rect">
            <a:avLst/>
          </a:prstGeom>
          <a:blipFill rotWithShape="0">
            <a:blip r:embed="rId2"/>
            <a:stretch>
              <a:fillRect/>
            </a:stretch>
          </a:blipFill>
          <a:ln>
            <a:noFill/>
          </a:ln>
        </p:spPr>
        <p:style>
          <a:lnRef idx="0"/>
          <a:fillRef idx="0"/>
          <a:effectRef idx="0"/>
          <a:fontRef idx="minor"/>
        </p:style>
      </p:sp>
      <p:sp>
        <p:nvSpPr>
          <p:cNvPr id="1" name="PlaceHolder 2"/>
          <p:cNvSpPr>
            <a:spLocks noGrp="1"/>
          </p:cNvSpPr>
          <p:nvPr>
            <p:ph type="title"/>
          </p:nvPr>
        </p:nvSpPr>
        <p:spPr>
          <a:xfrm>
            <a:off x="402120" y="1224000"/>
            <a:ext cx="7246800" cy="513360"/>
          </a:xfrm>
          <a:prstGeom prst="rect">
            <a:avLst/>
          </a:prstGeom>
        </p:spPr>
        <p:txBody>
          <a:bodyPr lIns="0" rIns="0" tIns="0" bIns="0"/>
          <a:p>
            <a:r>
              <a:rPr b="0" lang="es-PE" sz="3200" spc="-1" strike="noStrike">
                <a:solidFill>
                  <a:srgbClr val="000000"/>
                </a:solidFill>
                <a:latin typeface="Calibri"/>
              </a:rPr>
              <a:t>Click to edit the title text </a:t>
            </a:r>
            <a:r>
              <a:rPr b="0" lang="es-PE" sz="3200" spc="-1" strike="noStrike">
                <a:solidFill>
                  <a:srgbClr val="000000"/>
                </a:solidFill>
                <a:latin typeface="Calibri"/>
              </a:rPr>
              <a:t>format</a:t>
            </a:r>
            <a:endParaRPr b="0" lang="es-PE" sz="3200" spc="-1" strike="noStrike">
              <a:solidFill>
                <a:srgbClr val="000000"/>
              </a:solidFill>
              <a:latin typeface="Calibri"/>
            </a:endParaRPr>
          </a:p>
        </p:txBody>
      </p:sp>
      <p:sp>
        <p:nvSpPr>
          <p:cNvPr id="2" name="PlaceHolder 3"/>
          <p:cNvSpPr>
            <a:spLocks noGrp="1"/>
          </p:cNvSpPr>
          <p:nvPr>
            <p:ph type="body"/>
          </p:nvPr>
        </p:nvSpPr>
        <p:spPr>
          <a:xfrm>
            <a:off x="402120" y="1728360"/>
            <a:ext cx="8517600" cy="1670400"/>
          </a:xfrm>
          <a:prstGeom prst="rect">
            <a:avLst/>
          </a:prstGeom>
        </p:spPr>
        <p:txBody>
          <a:bodyPr lIns="0" rIns="0" tIns="0" bIns="0"/>
          <a:p>
            <a:pPr marL="432000" indent="-324000">
              <a:spcBef>
                <a:spcPts val="1417"/>
              </a:spcBef>
              <a:buClr>
                <a:srgbClr val="000000"/>
              </a:buClr>
              <a:buSzPct val="45000"/>
              <a:buFont typeface="Wingdings" charset="2"/>
              <a:buChar char=""/>
            </a:pPr>
            <a:r>
              <a:rPr b="0" lang="es-PE" sz="1800" spc="-1" strike="noStrike">
                <a:solidFill>
                  <a:srgbClr val="000000"/>
                </a:solidFill>
                <a:latin typeface="Calibri"/>
              </a:rPr>
              <a:t>Click to edit the outline text format</a:t>
            </a:r>
            <a:endParaRPr b="0" lang="es-PE"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s-PE" sz="1800" spc="-1" strike="noStrike">
                <a:solidFill>
                  <a:srgbClr val="000000"/>
                </a:solidFill>
                <a:latin typeface="Calibri"/>
              </a:rPr>
              <a:t>Second Outline Level</a:t>
            </a:r>
            <a:endParaRPr b="0" lang="es-PE"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s-PE" sz="1800" spc="-1" strike="noStrike">
                <a:solidFill>
                  <a:srgbClr val="000000"/>
                </a:solidFill>
                <a:latin typeface="Calibri"/>
              </a:rPr>
              <a:t>Third Outline Level</a:t>
            </a:r>
            <a:endParaRPr b="0" lang="es-PE"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s-PE" sz="1800" spc="-1" strike="noStrike">
                <a:solidFill>
                  <a:srgbClr val="000000"/>
                </a:solidFill>
                <a:latin typeface="Calibri"/>
              </a:rPr>
              <a:t>Fourth Outline Level</a:t>
            </a:r>
            <a:endParaRPr b="0" lang="es-PE"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s-PE" sz="1800" spc="-1" strike="noStrike">
                <a:solidFill>
                  <a:srgbClr val="000000"/>
                </a:solidFill>
                <a:latin typeface="Calibri"/>
              </a:rPr>
              <a:t>Fifth Outline Level</a:t>
            </a:r>
            <a:endParaRPr b="0" lang="es-PE" sz="18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s-PE" sz="1800" spc="-1" strike="noStrike">
                <a:solidFill>
                  <a:srgbClr val="000000"/>
                </a:solidFill>
                <a:latin typeface="Calibri"/>
              </a:rPr>
              <a:t>Sixth Outline Level</a:t>
            </a:r>
            <a:endParaRPr b="0" lang="es-PE" sz="18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s-PE" sz="1800" spc="-1" strike="noStrike">
                <a:solidFill>
                  <a:srgbClr val="000000"/>
                </a:solidFill>
                <a:latin typeface="Calibri"/>
              </a:rPr>
              <a:t>Seventh Outline Level</a:t>
            </a:r>
            <a:endParaRPr b="0" lang="es-PE" sz="1800" spc="-1" strike="noStrike">
              <a:solidFill>
                <a:srgbClr val="000000"/>
              </a:solidFill>
              <a:latin typeface="Calibri"/>
            </a:endParaRPr>
          </a:p>
        </p:txBody>
      </p:sp>
      <p:sp>
        <p:nvSpPr>
          <p:cNvPr id="3" name="PlaceHolder 4"/>
          <p:cNvSpPr>
            <a:spLocks noGrp="1"/>
          </p:cNvSpPr>
          <p:nvPr>
            <p:ph type="ftr"/>
          </p:nvPr>
        </p:nvSpPr>
        <p:spPr>
          <a:xfrm>
            <a:off x="3108960" y="6378120"/>
            <a:ext cx="2925720" cy="342720"/>
          </a:xfrm>
          <a:prstGeom prst="rect">
            <a:avLst/>
          </a:prstGeom>
        </p:spPr>
        <p:txBody>
          <a:bodyPr lIns="0" rIns="0" tIns="0" bIns="0"/>
          <a:p>
            <a:endParaRPr b="0" lang="en-US" sz="2400" spc="-1" strike="noStrike">
              <a:latin typeface="Times New Roman"/>
            </a:endParaRPr>
          </a:p>
        </p:txBody>
      </p:sp>
      <p:sp>
        <p:nvSpPr>
          <p:cNvPr id="4" name="PlaceHolder 5"/>
          <p:cNvSpPr>
            <a:spLocks noGrp="1"/>
          </p:cNvSpPr>
          <p:nvPr>
            <p:ph type="dt"/>
          </p:nvPr>
        </p:nvSpPr>
        <p:spPr>
          <a:xfrm>
            <a:off x="457200" y="6378120"/>
            <a:ext cx="2102760" cy="342720"/>
          </a:xfrm>
          <a:prstGeom prst="rect">
            <a:avLst/>
          </a:prstGeom>
        </p:spPr>
        <p:txBody>
          <a:bodyPr lIns="0" rIns="0" tIns="0" bIns="0"/>
          <a:p>
            <a:pPr>
              <a:lnSpc>
                <a:spcPct val="100000"/>
              </a:lnSpc>
            </a:pPr>
            <a:fld id="{066910CB-7EE2-4BB0-AD13-5440AADDE58E}" type="datetime">
              <a:rPr b="0" lang="en-US" sz="1800" spc="-1" strike="noStrike">
                <a:solidFill>
                  <a:srgbClr val="b2b2b2"/>
                </a:solidFill>
                <a:latin typeface="Calibri"/>
              </a:rPr>
              <a:t>1/11/22</a:t>
            </a:fld>
            <a:endParaRPr b="0" lang="en-US" sz="1800" spc="-1" strike="noStrike">
              <a:latin typeface="Times New Roman"/>
            </a:endParaRPr>
          </a:p>
        </p:txBody>
      </p:sp>
      <p:sp>
        <p:nvSpPr>
          <p:cNvPr id="5" name="PlaceHolder 6"/>
          <p:cNvSpPr>
            <a:spLocks noGrp="1"/>
          </p:cNvSpPr>
          <p:nvPr>
            <p:ph type="sldNum"/>
          </p:nvPr>
        </p:nvSpPr>
        <p:spPr>
          <a:xfrm>
            <a:off x="6583680" y="6378120"/>
            <a:ext cx="2102760" cy="342720"/>
          </a:xfrm>
          <a:prstGeom prst="rect">
            <a:avLst/>
          </a:prstGeom>
        </p:spPr>
        <p:txBody>
          <a:bodyPr lIns="0" rIns="0" tIns="0" bIns="0"/>
          <a:p>
            <a:pPr algn="r">
              <a:lnSpc>
                <a:spcPct val="100000"/>
              </a:lnSpc>
            </a:pPr>
            <a:fld id="{F2CCC53B-B367-4CB0-8206-E98E1C10C85D}" type="slidenum">
              <a:rPr b="0" lang="en-US" sz="1800" spc="-1" strike="noStrike">
                <a:solidFill>
                  <a:srgbClr val="b2b2b2"/>
                </a:solidFill>
                <a:latin typeface="Calibri"/>
              </a:rPr>
              <a:t>&lt;number&gt;</a:t>
            </a:fld>
            <a:endParaRPr b="0" lang="en-US"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0"/>
            <a:ext cx="9143640" cy="6834600"/>
          </a:xfrm>
          <a:prstGeom prst="rect">
            <a:avLst/>
          </a:prstGeom>
          <a:blipFill rotWithShape="0">
            <a:blip r:embed="rId2"/>
            <a:stretch>
              <a:fillRect/>
            </a:stretch>
          </a:blipFill>
          <a:ln>
            <a:noFill/>
          </a:ln>
        </p:spPr>
        <p:style>
          <a:lnRef idx="0"/>
          <a:fillRef idx="0"/>
          <a:effectRef idx="0"/>
          <a:fontRef idx="minor"/>
        </p:style>
      </p:sp>
      <p:sp>
        <p:nvSpPr>
          <p:cNvPr id="43" name="PlaceHolder 2"/>
          <p:cNvSpPr>
            <a:spLocks noGrp="1"/>
          </p:cNvSpPr>
          <p:nvPr>
            <p:ph type="title"/>
          </p:nvPr>
        </p:nvSpPr>
        <p:spPr>
          <a:xfrm>
            <a:off x="402120" y="1224000"/>
            <a:ext cx="7246800" cy="513360"/>
          </a:xfrm>
          <a:prstGeom prst="rect">
            <a:avLst/>
          </a:prstGeom>
        </p:spPr>
        <p:txBody>
          <a:bodyPr lIns="0" rIns="0" tIns="0" bIns="0"/>
          <a:p>
            <a:r>
              <a:rPr b="0" lang="es-PE" sz="3200" spc="-1" strike="noStrike">
                <a:solidFill>
                  <a:srgbClr val="000000"/>
                </a:solidFill>
                <a:latin typeface="Calibri"/>
              </a:rPr>
              <a:t>Click to edit </a:t>
            </a:r>
            <a:r>
              <a:rPr b="0" lang="es-PE" sz="3200" spc="-1" strike="noStrike">
                <a:solidFill>
                  <a:srgbClr val="000000"/>
                </a:solidFill>
                <a:latin typeface="Calibri"/>
              </a:rPr>
              <a:t>the title text </a:t>
            </a:r>
            <a:r>
              <a:rPr b="0" lang="es-PE" sz="3200" spc="-1" strike="noStrike">
                <a:solidFill>
                  <a:srgbClr val="000000"/>
                </a:solidFill>
                <a:latin typeface="Calibri"/>
              </a:rPr>
              <a:t>format</a:t>
            </a:r>
            <a:endParaRPr b="0" lang="es-PE" sz="3200" spc="-1" strike="noStrike">
              <a:solidFill>
                <a:srgbClr val="000000"/>
              </a:solidFill>
              <a:latin typeface="Calibri"/>
            </a:endParaRPr>
          </a:p>
        </p:txBody>
      </p:sp>
      <p:sp>
        <p:nvSpPr>
          <p:cNvPr id="44" name="PlaceHolder 3"/>
          <p:cNvSpPr>
            <a:spLocks noGrp="1"/>
          </p:cNvSpPr>
          <p:nvPr>
            <p:ph type="ftr"/>
          </p:nvPr>
        </p:nvSpPr>
        <p:spPr>
          <a:xfrm>
            <a:off x="3108960" y="6378120"/>
            <a:ext cx="2925720" cy="342720"/>
          </a:xfrm>
          <a:prstGeom prst="rect">
            <a:avLst/>
          </a:prstGeom>
        </p:spPr>
        <p:txBody>
          <a:bodyPr lIns="0" rIns="0" tIns="0" bIns="0"/>
          <a:p>
            <a:endParaRPr b="0" lang="en-US" sz="2400" spc="-1" strike="noStrike">
              <a:latin typeface="Times New Roman"/>
            </a:endParaRPr>
          </a:p>
        </p:txBody>
      </p:sp>
      <p:sp>
        <p:nvSpPr>
          <p:cNvPr id="45" name="PlaceHolder 4"/>
          <p:cNvSpPr>
            <a:spLocks noGrp="1"/>
          </p:cNvSpPr>
          <p:nvPr>
            <p:ph type="dt"/>
          </p:nvPr>
        </p:nvSpPr>
        <p:spPr>
          <a:xfrm>
            <a:off x="457200" y="6378120"/>
            <a:ext cx="2102760" cy="342720"/>
          </a:xfrm>
          <a:prstGeom prst="rect">
            <a:avLst/>
          </a:prstGeom>
        </p:spPr>
        <p:txBody>
          <a:bodyPr lIns="0" rIns="0" tIns="0" bIns="0"/>
          <a:p>
            <a:pPr>
              <a:lnSpc>
                <a:spcPct val="100000"/>
              </a:lnSpc>
            </a:pPr>
            <a:fld id="{EDED0D7E-A72D-498A-8B29-10648DC5B16D}" type="datetime">
              <a:rPr b="0" lang="en-US" sz="1800" spc="-1" strike="noStrike">
                <a:solidFill>
                  <a:srgbClr val="b2b2b2"/>
                </a:solidFill>
                <a:latin typeface="Calibri"/>
              </a:rPr>
              <a:t>1/11/22</a:t>
            </a:fld>
            <a:endParaRPr b="0" lang="en-US" sz="1800" spc="-1" strike="noStrike">
              <a:latin typeface="Times New Roman"/>
            </a:endParaRPr>
          </a:p>
        </p:txBody>
      </p:sp>
      <p:sp>
        <p:nvSpPr>
          <p:cNvPr id="46" name="PlaceHolder 5"/>
          <p:cNvSpPr>
            <a:spLocks noGrp="1"/>
          </p:cNvSpPr>
          <p:nvPr>
            <p:ph type="sldNum"/>
          </p:nvPr>
        </p:nvSpPr>
        <p:spPr>
          <a:xfrm>
            <a:off x="6583680" y="6378120"/>
            <a:ext cx="2102760" cy="342720"/>
          </a:xfrm>
          <a:prstGeom prst="rect">
            <a:avLst/>
          </a:prstGeom>
        </p:spPr>
        <p:txBody>
          <a:bodyPr lIns="0" rIns="0" tIns="0" bIns="0"/>
          <a:p>
            <a:pPr algn="r">
              <a:lnSpc>
                <a:spcPct val="100000"/>
              </a:lnSpc>
            </a:pPr>
            <a:fld id="{34EBD8ED-C521-42A9-BBA6-D1096E22A665}" type="slidenum">
              <a:rPr b="0" lang="en-US" sz="1800" spc="-1" strike="noStrike">
                <a:solidFill>
                  <a:srgbClr val="b2b2b2"/>
                </a:solidFill>
                <a:latin typeface="Calibri"/>
              </a:rPr>
              <a:t>&lt;number&gt;</a:t>
            </a:fld>
            <a:endParaRPr b="0" lang="en-US" sz="1800" spc="-1" strike="noStrike">
              <a:latin typeface="Times New Roman"/>
            </a:endParaRPr>
          </a:p>
        </p:txBody>
      </p:sp>
      <p:sp>
        <p:nvSpPr>
          <p:cNvPr id="47"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PE" sz="1800" spc="-1" strike="noStrike">
                <a:solidFill>
                  <a:srgbClr val="000000"/>
                </a:solidFill>
                <a:latin typeface="Calibri"/>
              </a:rPr>
              <a:t>Click to edit the outline text format</a:t>
            </a:r>
            <a:endParaRPr b="0" lang="es-PE"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s-PE" sz="1800" spc="-1" strike="noStrike">
                <a:solidFill>
                  <a:srgbClr val="000000"/>
                </a:solidFill>
                <a:latin typeface="Calibri"/>
              </a:rPr>
              <a:t>Second Outline Level</a:t>
            </a:r>
            <a:endParaRPr b="0" lang="es-PE"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s-PE" sz="1800" spc="-1" strike="noStrike">
                <a:solidFill>
                  <a:srgbClr val="000000"/>
                </a:solidFill>
                <a:latin typeface="Calibri"/>
              </a:rPr>
              <a:t>Third Outline Level</a:t>
            </a:r>
            <a:endParaRPr b="0" lang="es-PE"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s-PE" sz="1800" spc="-1" strike="noStrike">
                <a:solidFill>
                  <a:srgbClr val="000000"/>
                </a:solidFill>
                <a:latin typeface="Calibri"/>
              </a:rPr>
              <a:t>Fourth Outline Level</a:t>
            </a:r>
            <a:endParaRPr b="0" lang="es-PE"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s-PE" sz="2000" spc="-1" strike="noStrike">
                <a:solidFill>
                  <a:srgbClr val="000000"/>
                </a:solidFill>
                <a:latin typeface="Calibri"/>
              </a:rPr>
              <a:t>Fifth Outline Level</a:t>
            </a:r>
            <a:endParaRPr b="0" lang="es-PE"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s-PE" sz="2000" spc="-1" strike="noStrike">
                <a:solidFill>
                  <a:srgbClr val="000000"/>
                </a:solidFill>
                <a:latin typeface="Calibri"/>
              </a:rPr>
              <a:t>Sixth Outline Level</a:t>
            </a:r>
            <a:endParaRPr b="0" lang="es-PE"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s-PE" sz="2000" spc="-1" strike="noStrike">
                <a:solidFill>
                  <a:srgbClr val="000000"/>
                </a:solidFill>
                <a:latin typeface="Calibri"/>
              </a:rPr>
              <a:t>Seventh Outline Level</a:t>
            </a:r>
            <a:endParaRPr b="0" lang="es-P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CustomShape 1"/>
          <p:cNvSpPr/>
          <p:nvPr/>
        </p:nvSpPr>
        <p:spPr>
          <a:xfrm>
            <a:off x="0" y="0"/>
            <a:ext cx="9143640" cy="6834600"/>
          </a:xfrm>
          <a:prstGeom prst="rect">
            <a:avLst/>
          </a:prstGeom>
          <a:blipFill rotWithShape="0">
            <a:blip r:embed="rId2"/>
            <a:stretch>
              <a:fillRect/>
            </a:stretch>
          </a:blipFill>
          <a:ln>
            <a:noFill/>
          </a:ln>
        </p:spPr>
        <p:style>
          <a:lnRef idx="0"/>
          <a:fillRef idx="0"/>
          <a:effectRef idx="0"/>
          <a:fontRef idx="minor"/>
        </p:style>
      </p:sp>
      <p:sp>
        <p:nvSpPr>
          <p:cNvPr id="85" name="PlaceHolder 2"/>
          <p:cNvSpPr>
            <a:spLocks noGrp="1"/>
          </p:cNvSpPr>
          <p:nvPr>
            <p:ph type="ftr"/>
          </p:nvPr>
        </p:nvSpPr>
        <p:spPr>
          <a:xfrm>
            <a:off x="3108960" y="6378120"/>
            <a:ext cx="2925720" cy="342720"/>
          </a:xfrm>
          <a:prstGeom prst="rect">
            <a:avLst/>
          </a:prstGeom>
        </p:spPr>
        <p:txBody>
          <a:bodyPr lIns="0" rIns="0" tIns="0" bIns="0"/>
          <a:p>
            <a:endParaRPr b="0" lang="en-US" sz="2400" spc="-1" strike="noStrike">
              <a:latin typeface="Times New Roman"/>
            </a:endParaRPr>
          </a:p>
        </p:txBody>
      </p:sp>
      <p:sp>
        <p:nvSpPr>
          <p:cNvPr id="86" name="PlaceHolder 3"/>
          <p:cNvSpPr>
            <a:spLocks noGrp="1"/>
          </p:cNvSpPr>
          <p:nvPr>
            <p:ph type="dt"/>
          </p:nvPr>
        </p:nvSpPr>
        <p:spPr>
          <a:xfrm>
            <a:off x="457200" y="6378120"/>
            <a:ext cx="2102760" cy="342720"/>
          </a:xfrm>
          <a:prstGeom prst="rect">
            <a:avLst/>
          </a:prstGeom>
        </p:spPr>
        <p:txBody>
          <a:bodyPr lIns="0" rIns="0" tIns="0" bIns="0"/>
          <a:p>
            <a:pPr>
              <a:lnSpc>
                <a:spcPct val="100000"/>
              </a:lnSpc>
            </a:pPr>
            <a:fld id="{42CCC199-A4AE-4459-8F72-F665BC39118F}" type="datetime">
              <a:rPr b="0" lang="en-US" sz="1800" spc="-1" strike="noStrike">
                <a:solidFill>
                  <a:srgbClr val="b2b2b2"/>
                </a:solidFill>
                <a:latin typeface="Calibri"/>
              </a:rPr>
              <a:t>1/11/22</a:t>
            </a:fld>
            <a:endParaRPr b="0" lang="en-US" sz="1800" spc="-1" strike="noStrike">
              <a:latin typeface="Times New Roman"/>
            </a:endParaRPr>
          </a:p>
        </p:txBody>
      </p:sp>
      <p:sp>
        <p:nvSpPr>
          <p:cNvPr id="87" name="PlaceHolder 4"/>
          <p:cNvSpPr>
            <a:spLocks noGrp="1"/>
          </p:cNvSpPr>
          <p:nvPr>
            <p:ph type="sldNum"/>
          </p:nvPr>
        </p:nvSpPr>
        <p:spPr>
          <a:xfrm>
            <a:off x="6583680" y="6378120"/>
            <a:ext cx="2102760" cy="342720"/>
          </a:xfrm>
          <a:prstGeom prst="rect">
            <a:avLst/>
          </a:prstGeom>
        </p:spPr>
        <p:txBody>
          <a:bodyPr lIns="0" rIns="0" tIns="0" bIns="0"/>
          <a:p>
            <a:pPr algn="r">
              <a:lnSpc>
                <a:spcPct val="100000"/>
              </a:lnSpc>
            </a:pPr>
            <a:fld id="{770D3CBD-4064-4A91-A4D4-F4EC6A3193AF}" type="slidenum">
              <a:rPr b="0" lang="en-US" sz="1800" spc="-1" strike="noStrike">
                <a:solidFill>
                  <a:srgbClr val="b2b2b2"/>
                </a:solidFill>
                <a:latin typeface="Calibri"/>
              </a:rPr>
              <a:t>&lt;number&gt;</a:t>
            </a:fld>
            <a:endParaRPr b="0" lang="en-US" sz="1800" spc="-1" strike="noStrike">
              <a:latin typeface="Times New Roman"/>
            </a:endParaRPr>
          </a:p>
        </p:txBody>
      </p:sp>
      <p:sp>
        <p:nvSpPr>
          <p:cNvPr id="88" name="PlaceHolder 5"/>
          <p:cNvSpPr>
            <a:spLocks noGrp="1"/>
          </p:cNvSpPr>
          <p:nvPr>
            <p:ph type="title"/>
          </p:nvPr>
        </p:nvSpPr>
        <p:spPr>
          <a:xfrm>
            <a:off x="457200" y="273600"/>
            <a:ext cx="8229240" cy="1144800"/>
          </a:xfrm>
          <a:prstGeom prst="rect">
            <a:avLst/>
          </a:prstGeom>
        </p:spPr>
        <p:txBody>
          <a:bodyPr lIns="0" rIns="0" tIns="0" bIns="0" anchor="ctr"/>
          <a:p>
            <a:r>
              <a:rPr b="0" lang="es-PE" sz="1800" spc="-1" strike="noStrike">
                <a:solidFill>
                  <a:srgbClr val="000000"/>
                </a:solidFill>
                <a:latin typeface="Calibri"/>
              </a:rPr>
              <a:t>Click to edit the title text format</a:t>
            </a:r>
            <a:endParaRPr b="0" lang="es-PE" sz="1800" spc="-1" strike="noStrike">
              <a:solidFill>
                <a:srgbClr val="000000"/>
              </a:solidFill>
              <a:latin typeface="Calibri"/>
            </a:endParaRPr>
          </a:p>
        </p:txBody>
      </p:sp>
      <p:sp>
        <p:nvSpPr>
          <p:cNvPr id="89"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PE" sz="1800" spc="-1" strike="noStrike">
                <a:solidFill>
                  <a:srgbClr val="000000"/>
                </a:solidFill>
                <a:latin typeface="Calibri"/>
              </a:rPr>
              <a:t>Click to edit the outline text format</a:t>
            </a:r>
            <a:endParaRPr b="0" lang="es-PE"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s-PE" sz="1800" spc="-1" strike="noStrike">
                <a:solidFill>
                  <a:srgbClr val="000000"/>
                </a:solidFill>
                <a:latin typeface="Calibri"/>
              </a:rPr>
              <a:t>Second Outline Level</a:t>
            </a:r>
            <a:endParaRPr b="0" lang="es-PE"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s-PE" sz="1800" spc="-1" strike="noStrike">
                <a:solidFill>
                  <a:srgbClr val="000000"/>
                </a:solidFill>
                <a:latin typeface="Calibri"/>
              </a:rPr>
              <a:t>Third Outline Level</a:t>
            </a:r>
            <a:endParaRPr b="0" lang="es-PE"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s-PE" sz="1800" spc="-1" strike="noStrike">
                <a:solidFill>
                  <a:srgbClr val="000000"/>
                </a:solidFill>
                <a:latin typeface="Calibri"/>
              </a:rPr>
              <a:t>Fourth Outline Level</a:t>
            </a:r>
            <a:endParaRPr b="0" lang="es-PE"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s-PE" sz="2000" spc="-1" strike="noStrike">
                <a:solidFill>
                  <a:srgbClr val="000000"/>
                </a:solidFill>
                <a:latin typeface="Calibri"/>
              </a:rPr>
              <a:t>Fifth Outline Level</a:t>
            </a:r>
            <a:endParaRPr b="0" lang="es-PE"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s-PE" sz="2000" spc="-1" strike="noStrike">
                <a:solidFill>
                  <a:srgbClr val="000000"/>
                </a:solidFill>
                <a:latin typeface="Calibri"/>
              </a:rPr>
              <a:t>Sixth Outline Level</a:t>
            </a:r>
            <a:endParaRPr b="0" lang="es-PE"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s-PE" sz="2000" spc="-1" strike="noStrike">
                <a:solidFill>
                  <a:srgbClr val="000000"/>
                </a:solidFill>
                <a:latin typeface="Calibri"/>
              </a:rPr>
              <a:t>Seventh Outline Level</a:t>
            </a:r>
            <a:endParaRPr b="0" lang="es-P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0" y="0"/>
            <a:ext cx="9143640" cy="751320"/>
          </a:xfrm>
          <a:custGeom>
            <a:avLst/>
            <a:gdLst/>
            <a:ahLst/>
            <a:rect l="l" t="t" r="r" b="b"/>
            <a:pathLst>
              <a:path w="9144000" h="751840">
                <a:moveTo>
                  <a:pt x="9144000" y="0"/>
                </a:moveTo>
                <a:lnTo>
                  <a:pt x="0" y="0"/>
                </a:lnTo>
                <a:lnTo>
                  <a:pt x="0" y="751839"/>
                </a:lnTo>
                <a:lnTo>
                  <a:pt x="3529659" y="672806"/>
                </a:lnTo>
                <a:lnTo>
                  <a:pt x="9144000" y="664972"/>
                </a:lnTo>
                <a:lnTo>
                  <a:pt x="9144000" y="0"/>
                </a:lnTo>
                <a:close/>
                <a:moveTo>
                  <a:pt x="9144000" y="664972"/>
                </a:moveTo>
                <a:lnTo>
                  <a:pt x="4610100" y="664972"/>
                </a:lnTo>
                <a:lnTo>
                  <a:pt x="7168895" y="689847"/>
                </a:lnTo>
                <a:lnTo>
                  <a:pt x="9144000" y="751839"/>
                </a:lnTo>
                <a:lnTo>
                  <a:pt x="9144000" y="664972"/>
                </a:lnTo>
                <a:close/>
              </a:path>
            </a:pathLst>
          </a:custGeom>
          <a:solidFill>
            <a:srgbClr val="fb6300"/>
          </a:solidFill>
          <a:ln>
            <a:noFill/>
          </a:ln>
        </p:spPr>
        <p:style>
          <a:lnRef idx="0"/>
          <a:fillRef idx="0"/>
          <a:effectRef idx="0"/>
          <a:fontRef idx="minor"/>
        </p:style>
      </p:sp>
      <p:sp>
        <p:nvSpPr>
          <p:cNvPr id="127" name="CustomShape 2"/>
          <p:cNvSpPr/>
          <p:nvPr/>
        </p:nvSpPr>
        <p:spPr>
          <a:xfrm>
            <a:off x="2728080" y="824400"/>
            <a:ext cx="3714840" cy="1441080"/>
          </a:xfrm>
          <a:prstGeom prst="rect">
            <a:avLst/>
          </a:prstGeom>
          <a:blipFill rotWithShape="0">
            <a:blip r:embed="rId1"/>
            <a:stretch>
              <a:fillRect/>
            </a:stretch>
          </a:blipFill>
          <a:ln>
            <a:noFill/>
          </a:ln>
        </p:spPr>
        <p:style>
          <a:lnRef idx="0"/>
          <a:fillRef idx="0"/>
          <a:effectRef idx="0"/>
          <a:fontRef idx="minor"/>
        </p:style>
      </p:sp>
      <p:sp>
        <p:nvSpPr>
          <p:cNvPr id="128" name="CustomShape 3"/>
          <p:cNvSpPr/>
          <p:nvPr/>
        </p:nvSpPr>
        <p:spPr>
          <a:xfrm>
            <a:off x="0" y="6629400"/>
            <a:ext cx="9143640" cy="228240"/>
          </a:xfrm>
          <a:custGeom>
            <a:avLst/>
            <a:gdLst/>
            <a:ahLst/>
            <a:rect l="l" t="t" r="r" b="b"/>
            <a:pathLst>
              <a:path w="9144000" h="228600">
                <a:moveTo>
                  <a:pt x="9144000" y="0"/>
                </a:moveTo>
                <a:lnTo>
                  <a:pt x="0" y="0"/>
                </a:lnTo>
                <a:lnTo>
                  <a:pt x="0" y="228600"/>
                </a:lnTo>
                <a:lnTo>
                  <a:pt x="9144000" y="228600"/>
                </a:lnTo>
                <a:lnTo>
                  <a:pt x="9144000" y="0"/>
                </a:lnTo>
                <a:close/>
              </a:path>
            </a:pathLst>
          </a:custGeom>
          <a:solidFill>
            <a:srgbClr val="fb6300"/>
          </a:solidFill>
          <a:ln>
            <a:noFill/>
          </a:ln>
        </p:spPr>
        <p:style>
          <a:lnRef idx="0"/>
          <a:fillRef idx="0"/>
          <a:effectRef idx="0"/>
          <a:fontRef idx="minor"/>
        </p:style>
      </p:sp>
      <p:sp>
        <p:nvSpPr>
          <p:cNvPr id="129" name="TextShape 4"/>
          <p:cNvSpPr txBox="1"/>
          <p:nvPr/>
        </p:nvSpPr>
        <p:spPr>
          <a:xfrm>
            <a:off x="1641960" y="2344320"/>
            <a:ext cx="5860080" cy="1157760"/>
          </a:xfrm>
          <a:prstGeom prst="rect">
            <a:avLst/>
          </a:prstGeom>
          <a:noFill/>
          <a:ln>
            <a:noFill/>
          </a:ln>
        </p:spPr>
        <p:txBody>
          <a:bodyPr lIns="0" rIns="0" tIns="12600" bIns="0"/>
          <a:p>
            <a:pPr marL="12600">
              <a:lnSpc>
                <a:spcPct val="100000"/>
              </a:lnSpc>
              <a:spcBef>
                <a:spcPts val="99"/>
              </a:spcBef>
            </a:pPr>
            <a:r>
              <a:rPr b="1" lang="es-PE" sz="2400" spc="-12" strike="noStrike">
                <a:solidFill>
                  <a:srgbClr val="000000"/>
                </a:solidFill>
                <a:latin typeface="Calibri"/>
              </a:rPr>
              <a:t>Facultad </a:t>
            </a:r>
            <a:r>
              <a:rPr b="1" lang="es-PE" sz="2400" spc="-1" strike="noStrike">
                <a:solidFill>
                  <a:srgbClr val="000000"/>
                </a:solidFill>
                <a:latin typeface="Calibri"/>
              </a:rPr>
              <a:t>de </a:t>
            </a:r>
            <a:r>
              <a:rPr b="1" lang="es-PE" sz="2400" spc="-9" strike="noStrike">
                <a:solidFill>
                  <a:srgbClr val="000000"/>
                </a:solidFill>
                <a:latin typeface="Calibri"/>
              </a:rPr>
              <a:t>Ingeniería </a:t>
            </a:r>
            <a:r>
              <a:rPr b="1" lang="es-PE" sz="2400" spc="-4" strike="noStrike">
                <a:solidFill>
                  <a:srgbClr val="000000"/>
                </a:solidFill>
                <a:latin typeface="Calibri"/>
              </a:rPr>
              <a:t>Industrial </a:t>
            </a:r>
            <a:r>
              <a:rPr b="1" lang="es-PE" sz="2400" spc="-1" strike="noStrike">
                <a:solidFill>
                  <a:srgbClr val="000000"/>
                </a:solidFill>
                <a:latin typeface="Calibri"/>
              </a:rPr>
              <a:t>y de</a:t>
            </a:r>
            <a:r>
              <a:rPr b="1" lang="es-PE" sz="2400" spc="9" strike="noStrike">
                <a:solidFill>
                  <a:srgbClr val="000000"/>
                </a:solidFill>
                <a:latin typeface="Calibri"/>
              </a:rPr>
              <a:t> </a:t>
            </a:r>
            <a:r>
              <a:rPr b="1" lang="es-PE" sz="2400" spc="-12" strike="noStrike">
                <a:solidFill>
                  <a:srgbClr val="000000"/>
                </a:solidFill>
                <a:latin typeface="Calibri"/>
              </a:rPr>
              <a:t>Sistemas</a:t>
            </a:r>
            <a:endParaRPr b="0" lang="es-PE" sz="2400" spc="-1" strike="noStrike">
              <a:solidFill>
                <a:srgbClr val="000000"/>
              </a:solidFill>
              <a:latin typeface="Calibri"/>
            </a:endParaRPr>
          </a:p>
        </p:txBody>
      </p:sp>
      <p:sp>
        <p:nvSpPr>
          <p:cNvPr id="130" name="CustomShape 5"/>
          <p:cNvSpPr/>
          <p:nvPr/>
        </p:nvSpPr>
        <p:spPr>
          <a:xfrm>
            <a:off x="2590920" y="2830320"/>
            <a:ext cx="4221000" cy="5608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9" strike="noStrike">
                <a:solidFill>
                  <a:srgbClr val="fb6300"/>
                </a:solidFill>
                <a:latin typeface="Calibri"/>
              </a:rPr>
              <a:t>Carrera Profesional </a:t>
            </a:r>
            <a:r>
              <a:rPr b="0" lang="en-US" sz="1800" spc="-4" strike="noStrike">
                <a:solidFill>
                  <a:srgbClr val="fb6300"/>
                </a:solidFill>
                <a:latin typeface="Calibri"/>
              </a:rPr>
              <a:t>de Ingeniería de</a:t>
            </a:r>
            <a:r>
              <a:rPr b="0" lang="en-US" sz="1800" spc="43" strike="noStrike">
                <a:solidFill>
                  <a:srgbClr val="fb6300"/>
                </a:solidFill>
                <a:latin typeface="Calibri"/>
              </a:rPr>
              <a:t> </a:t>
            </a:r>
            <a:r>
              <a:rPr b="0" lang="en-US" sz="1800" spc="-9" strike="noStrike">
                <a:solidFill>
                  <a:srgbClr val="fb6300"/>
                </a:solidFill>
                <a:latin typeface="Calibri"/>
              </a:rPr>
              <a:t>Sistemas</a:t>
            </a:r>
            <a:endParaRPr b="0" lang="en-US" sz="1800" spc="-1" strike="noStrike">
              <a:latin typeface="Arial"/>
            </a:endParaRPr>
          </a:p>
        </p:txBody>
      </p:sp>
      <p:sp>
        <p:nvSpPr>
          <p:cNvPr id="131" name="CustomShape 6"/>
          <p:cNvSpPr/>
          <p:nvPr/>
        </p:nvSpPr>
        <p:spPr>
          <a:xfrm>
            <a:off x="8333640" y="6426000"/>
            <a:ext cx="102600" cy="1954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200" spc="-1" strike="noStrike">
                <a:solidFill>
                  <a:srgbClr val="888888"/>
                </a:solidFill>
                <a:latin typeface="Calibri"/>
              </a:rPr>
              <a:t>1</a:t>
            </a:r>
            <a:endParaRPr b="0" lang="en-US" sz="1200" spc="-1" strike="noStrike">
              <a:latin typeface="Arial"/>
            </a:endParaRPr>
          </a:p>
        </p:txBody>
      </p:sp>
      <p:sp>
        <p:nvSpPr>
          <p:cNvPr id="132" name="CustomShape 7"/>
          <p:cNvSpPr/>
          <p:nvPr/>
        </p:nvSpPr>
        <p:spPr>
          <a:xfrm>
            <a:off x="3108600" y="4401360"/>
            <a:ext cx="5596920" cy="131004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Arial"/>
              <a:buChar char="•"/>
            </a:pPr>
            <a:r>
              <a:rPr b="0" lang="en-US" sz="2000" spc="-1" strike="noStrike">
                <a:solidFill>
                  <a:srgbClr val="000000"/>
                </a:solidFill>
                <a:latin typeface="Roboto"/>
                <a:ea typeface="Roboto"/>
              </a:rPr>
              <a:t>Vásquez Méndez, José Luis</a:t>
            </a:r>
            <a:endParaRPr b="0" lang="en-US" sz="2000" spc="-1" strike="noStrike">
              <a:latin typeface="Arial"/>
            </a:endParaRPr>
          </a:p>
          <a:p>
            <a:pPr marL="343080" indent="-342720">
              <a:lnSpc>
                <a:spcPct val="100000"/>
              </a:lnSpc>
              <a:buClr>
                <a:srgbClr val="000000"/>
              </a:buClr>
              <a:buFont typeface="Arial"/>
              <a:buChar char="•"/>
            </a:pPr>
            <a:r>
              <a:rPr b="0" lang="en-US" sz="2000" spc="-1" strike="noStrike">
                <a:solidFill>
                  <a:srgbClr val="000000"/>
                </a:solidFill>
                <a:latin typeface="Roboto"/>
                <a:ea typeface="Roboto"/>
              </a:rPr>
              <a:t>Tejada Morales, Terry Manuel</a:t>
            </a:r>
            <a:endParaRPr b="0" lang="en-US" sz="2000" spc="-1" strike="noStrike">
              <a:latin typeface="Arial"/>
            </a:endParaRPr>
          </a:p>
          <a:p>
            <a:pPr marL="343080" indent="-342720">
              <a:lnSpc>
                <a:spcPct val="100000"/>
              </a:lnSpc>
              <a:buClr>
                <a:srgbClr val="000000"/>
              </a:buClr>
              <a:buFont typeface="Arial"/>
              <a:buChar char="•"/>
            </a:pPr>
            <a:r>
              <a:rPr b="0" lang="en-US" sz="2000" spc="-1" strike="noStrike">
                <a:solidFill>
                  <a:srgbClr val="000000"/>
                </a:solidFill>
                <a:latin typeface="Roboto"/>
                <a:ea typeface="Roboto"/>
              </a:rPr>
              <a:t>Terrazas Huamaní, Jorge Jesus</a:t>
            </a:r>
            <a:endParaRPr b="0" lang="en-US" sz="2000" spc="-1" strike="noStrike">
              <a:latin typeface="Arial"/>
            </a:endParaRPr>
          </a:p>
          <a:p>
            <a:pPr marL="343080" indent="-342720">
              <a:lnSpc>
                <a:spcPct val="100000"/>
              </a:lnSpc>
              <a:buClr>
                <a:srgbClr val="000000"/>
              </a:buClr>
              <a:buFont typeface="Arial"/>
              <a:buChar char="•"/>
            </a:pPr>
            <a:r>
              <a:rPr b="0" lang="en-US" sz="2000" spc="-1" strike="noStrike">
                <a:solidFill>
                  <a:srgbClr val="000000"/>
                </a:solidFill>
                <a:latin typeface="Roboto"/>
                <a:ea typeface="Roboto"/>
              </a:rPr>
              <a:t>Yarasca Castro, Juan Diego</a:t>
            </a:r>
            <a:endParaRPr b="0" lang="en-US" sz="2000" spc="-1" strike="noStrike">
              <a:latin typeface="Arial"/>
            </a:endParaRPr>
          </a:p>
        </p:txBody>
      </p:sp>
      <p:sp>
        <p:nvSpPr>
          <p:cNvPr id="133" name="CustomShape 8"/>
          <p:cNvSpPr/>
          <p:nvPr/>
        </p:nvSpPr>
        <p:spPr>
          <a:xfrm>
            <a:off x="1641960" y="3922560"/>
            <a:ext cx="4800240" cy="6994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Roboto"/>
                <a:ea typeface="Roboto"/>
              </a:rPr>
              <a:t>Docente:    Celso Concha Del Castillo</a:t>
            </a:r>
            <a:endParaRPr b="0" lang="en-US" sz="2000" spc="-1" strike="noStrike">
              <a:latin typeface="Arial"/>
            </a:endParaRPr>
          </a:p>
        </p:txBody>
      </p:sp>
      <p:sp>
        <p:nvSpPr>
          <p:cNvPr id="134" name="CustomShape 9"/>
          <p:cNvSpPr/>
          <p:nvPr/>
        </p:nvSpPr>
        <p:spPr>
          <a:xfrm>
            <a:off x="1641960" y="4446000"/>
            <a:ext cx="1192680" cy="6994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Roboto"/>
                <a:ea typeface="Roboto"/>
              </a:rPr>
              <a:t>Equipo 7</a:t>
            </a:r>
            <a:endParaRPr b="0" lang="en-US" sz="2000" spc="-1" strike="noStrike">
              <a:latin typeface="Arial"/>
            </a:endParaRPr>
          </a:p>
        </p:txBody>
      </p:sp>
      <p:sp>
        <p:nvSpPr>
          <p:cNvPr id="135" name="CustomShape 10"/>
          <p:cNvSpPr/>
          <p:nvPr/>
        </p:nvSpPr>
        <p:spPr>
          <a:xfrm>
            <a:off x="2209320" y="3174480"/>
            <a:ext cx="4800240" cy="698040"/>
          </a:xfrm>
          <a:prstGeom prst="rect">
            <a:avLst/>
          </a:prstGeom>
          <a:noFill/>
          <a:ln>
            <a:noFill/>
          </a:ln>
        </p:spPr>
        <p:style>
          <a:lnRef idx="0"/>
          <a:fillRef idx="0"/>
          <a:effectRef idx="0"/>
          <a:fontRef idx="minor"/>
        </p:style>
        <p:txBody>
          <a:bodyPr tIns="91440" bIns="91440" anchor="ctr"/>
          <a:p>
            <a:pPr>
              <a:lnSpc>
                <a:spcPct val="100000"/>
              </a:lnSpc>
            </a:pPr>
            <a:r>
              <a:rPr b="1" lang="en-US" sz="2800" spc="-1" strike="noStrike" u="sng">
                <a:solidFill>
                  <a:srgbClr val="c00000"/>
                </a:solidFill>
                <a:uFillTx/>
                <a:latin typeface="TeXGyreAdventor"/>
              </a:rPr>
              <a:t>Administración Financiera</a:t>
            </a: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822960" y="1097280"/>
            <a:ext cx="7246800" cy="531000"/>
          </a:xfrm>
          <a:prstGeom prst="rect">
            <a:avLst/>
          </a:prstGeom>
          <a:noFill/>
          <a:ln>
            <a:noFill/>
          </a:ln>
        </p:spPr>
        <p:txBody>
          <a:bodyPr lIns="0" rIns="0" tIns="0" bIns="0" anchor="ctr"/>
          <a:p>
            <a:r>
              <a:rPr b="0" lang="es-PE" sz="1800" spc="-1" strike="noStrike">
                <a:solidFill>
                  <a:srgbClr val="000000"/>
                </a:solidFill>
                <a:latin typeface="Calibri"/>
              </a:rPr>
              <a:t>Ejercicio 9:Prepare el estado de resultados de Virgina Slim Wear. Determinar las utilidades por accion</a:t>
            </a:r>
            <a:endParaRPr b="0" lang="es-PE" sz="1800" spc="-1" strike="noStrike">
              <a:solidFill>
                <a:srgbClr val="000000"/>
              </a:solidFill>
              <a:latin typeface="Calibri"/>
            </a:endParaRPr>
          </a:p>
        </p:txBody>
      </p:sp>
      <p:pic>
        <p:nvPicPr>
          <p:cNvPr id="169" name="" descr=""/>
          <p:cNvPicPr/>
          <p:nvPr/>
        </p:nvPicPr>
        <p:blipFill>
          <a:blip r:embed="rId1"/>
          <a:srcRect l="13200" t="10659" r="15132" b="22663"/>
          <a:stretch/>
        </p:blipFill>
        <p:spPr>
          <a:xfrm>
            <a:off x="2651760" y="1746360"/>
            <a:ext cx="3474000" cy="45716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80880" y="1523880"/>
            <a:ext cx="8381520" cy="3107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11.- En 2010, Stein Books, Inc., vendió 1 400 libros de texto de finanzas, a 195 dólares cada uno, a la Universidad High Tuition. La producción de los libros costó 150 dólares. La empresa gastó 12 000 dólares (gasto de ventas) para convencer a la universidad de que comprara sus libros. El gasto por depreciación del año fue de 15 000 dólares. Además, Stein Books contrató un préstamo por 100 000 dólares el 1 de enero de 2010 y la compañía pagó 10% de intereses sobre él. Los intereses y el principal del préstamo estaban totalmente pagados el 31 de diciembre de 2010. La tasa fiscal de la editorial es de 30 por ciento. ¿Stein Books registró utilidades en 2010? Por favor, compruebe con un estado de resultados. </a:t>
            </a:r>
            <a:endParaRPr b="0" lang="en-US"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402120" y="1224000"/>
            <a:ext cx="7246800" cy="492120"/>
          </a:xfrm>
          <a:prstGeom prst="rect">
            <a:avLst/>
          </a:prstGeom>
          <a:noFill/>
          <a:ln>
            <a:noFill/>
          </a:ln>
        </p:spPr>
        <p:txBody>
          <a:bodyPr lIns="0" rIns="0" tIns="0" bIns="0"/>
          <a:p>
            <a:pPr>
              <a:lnSpc>
                <a:spcPct val="100000"/>
              </a:lnSpc>
            </a:pPr>
            <a:r>
              <a:rPr b="1" lang="es-PE" sz="3200" spc="-1" strike="noStrike">
                <a:solidFill>
                  <a:srgbClr val="e36c09"/>
                </a:solidFill>
                <a:latin typeface="TeXGyreAdventor"/>
              </a:rPr>
              <a:t>solucìon</a:t>
            </a:r>
            <a:endParaRPr b="0" lang="es-PE" sz="3200" spc="-1" strike="noStrike">
              <a:solidFill>
                <a:srgbClr val="000000"/>
              </a:solidFill>
              <a:latin typeface="Calibri"/>
            </a:endParaRPr>
          </a:p>
        </p:txBody>
      </p:sp>
      <p:graphicFrame>
        <p:nvGraphicFramePr>
          <p:cNvPr id="172" name="Table 2"/>
          <p:cNvGraphicFramePr/>
          <p:nvPr/>
        </p:nvGraphicFramePr>
        <p:xfrm>
          <a:off x="2286000" y="2438280"/>
          <a:ext cx="4266720" cy="3344040"/>
        </p:xfrm>
        <a:graphic>
          <a:graphicData uri="http://schemas.openxmlformats.org/drawingml/2006/table">
            <a:tbl>
              <a:tblPr/>
              <a:tblGrid>
                <a:gridCol w="3003120"/>
                <a:gridCol w="1263960"/>
              </a:tblGrid>
              <a:tr h="384480">
                <a:tc>
                  <a:txBody>
                    <a:bodyPr lIns="0" rIns="0" tIns="0" bIns="0"/>
                    <a:p>
                      <a:pPr marL="68040">
                        <a:lnSpc>
                          <a:spcPts val="1239"/>
                        </a:lnSpc>
                      </a:pPr>
                      <a:endParaRPr b="0" lang="en-US" sz="1800" spc="-1" strike="noStrike">
                        <a:latin typeface="Arial"/>
                      </a:endParaRPr>
                    </a:p>
                    <a:p>
                      <a:pPr marL="68040">
                        <a:lnSpc>
                          <a:spcPts val="1239"/>
                        </a:lnSpc>
                      </a:pPr>
                      <a:r>
                        <a:rPr b="1" lang="en-US" sz="2000" spc="-1" strike="noStrike">
                          <a:solidFill>
                            <a:srgbClr val="ffffff"/>
                          </a:solidFill>
                          <a:latin typeface="Calibri"/>
                        </a:rPr>
                        <a:t>Libros</a:t>
                      </a:r>
                      <a:r>
                        <a:rPr b="1" lang="en-US" sz="2000" spc="-12" strike="noStrike">
                          <a:solidFill>
                            <a:srgbClr val="ffffff"/>
                          </a:solidFill>
                          <a:latin typeface="Calibri"/>
                        </a:rPr>
                        <a:t> </a:t>
                      </a:r>
                      <a:r>
                        <a:rPr b="1" lang="en-US" sz="2000" spc="-1" strike="noStrike">
                          <a:solidFill>
                            <a:srgbClr val="ffffff"/>
                          </a:solidFill>
                          <a:latin typeface="Calibri"/>
                        </a:rPr>
                        <a:t>vendidos</a:t>
                      </a:r>
                      <a:endParaRPr b="0" lang="en-US" sz="2000" spc="-1" strike="noStrike">
                        <a:latin typeface="Arial"/>
                      </a:endParaRPr>
                    </a:p>
                  </a:txBody>
                  <a:tcPr>
                    <a:lnL w="9360">
                      <a:solidFill>
                        <a:srgbClr val="bcc7dd"/>
                      </a:solidFill>
                    </a:lnL>
                    <a:lnR w="25200">
                      <a:solidFill>
                        <a:srgbClr val="ffffff"/>
                      </a:solidFill>
                    </a:lnR>
                    <a:lnT w="9360">
                      <a:solidFill>
                        <a:srgbClr val="bcc7dd"/>
                      </a:solidFill>
                    </a:lnT>
                    <a:lnB w="38160">
                      <a:solidFill>
                        <a:srgbClr val="ffffff"/>
                      </a:solidFill>
                    </a:lnB>
                    <a:solidFill>
                      <a:srgbClr val="3c7ac7"/>
                    </a:solidFill>
                  </a:tcPr>
                </a:tc>
                <a:tc>
                  <a:txBody>
                    <a:bodyPr lIns="0" rIns="0" tIns="0" bIns="0"/>
                    <a:p>
                      <a:pPr marL="68040" algn="r">
                        <a:lnSpc>
                          <a:spcPts val="1239"/>
                        </a:lnSpc>
                      </a:pPr>
                      <a:endParaRPr b="0" lang="en-US" sz="1800" spc="-1" strike="noStrike">
                        <a:latin typeface="Arial"/>
                      </a:endParaRPr>
                    </a:p>
                    <a:p>
                      <a:pPr marL="68040" algn="r">
                        <a:lnSpc>
                          <a:spcPts val="1239"/>
                        </a:lnSpc>
                      </a:pPr>
                      <a:r>
                        <a:rPr b="1" lang="en-US" sz="2000" spc="-1" strike="noStrike">
                          <a:solidFill>
                            <a:srgbClr val="ffffff"/>
                          </a:solidFill>
                          <a:latin typeface="Calibri"/>
                        </a:rPr>
                        <a:t>1.400</a:t>
                      </a:r>
                      <a:endParaRPr b="0" lang="en-US" sz="2000" spc="-1" strike="noStrike">
                        <a:latin typeface="Arial"/>
                      </a:endParaRPr>
                    </a:p>
                  </a:txBody>
                  <a:tcPr>
                    <a:lnL w="25200">
                      <a:solidFill>
                        <a:srgbClr val="ffffff"/>
                      </a:solidFill>
                    </a:lnL>
                    <a:lnR w="9360">
                      <a:solidFill>
                        <a:srgbClr val="bcc7dd"/>
                      </a:solidFill>
                    </a:lnR>
                    <a:lnT w="9360">
                      <a:solidFill>
                        <a:srgbClr val="bcc7dd"/>
                      </a:solidFill>
                    </a:lnT>
                    <a:lnB w="38160">
                      <a:noFill/>
                    </a:lnB>
                    <a:solidFill>
                      <a:srgbClr val="3c7ac7"/>
                    </a:solidFill>
                  </a:tcPr>
                </a:tc>
              </a:tr>
              <a:tr h="384480">
                <a:tc>
                  <a:txBody>
                    <a:bodyPr lIns="0" rIns="0" tIns="0" bIns="0"/>
                    <a:p>
                      <a:pPr marL="68040">
                        <a:lnSpc>
                          <a:spcPts val="1239"/>
                        </a:lnSpc>
                      </a:pPr>
                      <a:endParaRPr b="0" lang="en-US" sz="1800" spc="-1" strike="noStrike">
                        <a:latin typeface="Arial"/>
                      </a:endParaRPr>
                    </a:p>
                    <a:p>
                      <a:pPr marL="68040">
                        <a:lnSpc>
                          <a:spcPts val="1239"/>
                        </a:lnSpc>
                      </a:pPr>
                      <a:r>
                        <a:rPr b="1" lang="en-US" sz="2000" spc="-1" strike="noStrike">
                          <a:solidFill>
                            <a:srgbClr val="ffffff"/>
                          </a:solidFill>
                          <a:latin typeface="Calibri"/>
                        </a:rPr>
                        <a:t>Precio de</a:t>
                      </a:r>
                      <a:r>
                        <a:rPr b="1" lang="en-US" sz="2000" spc="-12" strike="noStrike">
                          <a:solidFill>
                            <a:srgbClr val="ffffff"/>
                          </a:solidFill>
                          <a:latin typeface="Calibri"/>
                        </a:rPr>
                        <a:t> </a:t>
                      </a:r>
                      <a:r>
                        <a:rPr b="1" lang="en-US" sz="2000" spc="-1" strike="noStrike">
                          <a:solidFill>
                            <a:srgbClr val="ffffff"/>
                          </a:solidFill>
                          <a:latin typeface="Calibri"/>
                        </a:rPr>
                        <a:t>libros</a:t>
                      </a:r>
                      <a:endParaRPr b="0" lang="en-US" sz="2000" spc="-1" strike="noStrike">
                        <a:latin typeface="Arial"/>
                      </a:endParaRPr>
                    </a:p>
                  </a:txBody>
                  <a:tcPr>
                    <a:lnL w="9360">
                      <a:solidFill>
                        <a:srgbClr val="bcc7dd"/>
                      </a:solidFill>
                    </a:lnL>
                    <a:lnR w="25200">
                      <a:solidFill>
                        <a:srgbClr val="ffffff"/>
                      </a:solidFill>
                    </a:lnR>
                    <a:lnT w="9360">
                      <a:solidFill>
                        <a:srgbClr val="bcc7dd"/>
                      </a:solidFill>
                    </a:lnT>
                    <a:lnB w="9360">
                      <a:solidFill>
                        <a:srgbClr val="bcc7dd"/>
                      </a:solidFill>
                    </a:lnB>
                    <a:solidFill>
                      <a:srgbClr val="3c7ac7"/>
                    </a:solidFill>
                  </a:tcPr>
                </a:tc>
                <a:tc>
                  <a:txBody>
                    <a:bodyPr lIns="0" rIns="0" tIns="0" bIns="0"/>
                    <a:p>
                      <a:pPr marL="68040" algn="r">
                        <a:lnSpc>
                          <a:spcPts val="1239"/>
                        </a:lnSpc>
                      </a:pPr>
                      <a:endParaRPr b="0" lang="en-US" sz="1800" spc="-1" strike="noStrike">
                        <a:latin typeface="Arial"/>
                      </a:endParaRPr>
                    </a:p>
                    <a:p>
                      <a:pPr marL="68040" algn="r">
                        <a:lnSpc>
                          <a:spcPts val="1239"/>
                        </a:lnSpc>
                      </a:pPr>
                      <a:r>
                        <a:rPr b="1" lang="en-US" sz="2000" spc="-1" strike="noStrike">
                          <a:solidFill>
                            <a:srgbClr val="ffffff"/>
                          </a:solidFill>
                          <a:latin typeface="Calibri"/>
                        </a:rPr>
                        <a:t>$195</a:t>
                      </a:r>
                      <a:endParaRPr b="0" lang="en-US" sz="2000" spc="-1" strike="noStrike">
                        <a:latin typeface="Arial"/>
                      </a:endParaRPr>
                    </a:p>
                  </a:txBody>
                  <a:tcPr>
                    <a:lnL w="25200">
                      <a:solidFill>
                        <a:srgbClr val="ffffff"/>
                      </a:solidFill>
                    </a:lnL>
                    <a:lnR w="9360">
                      <a:solidFill>
                        <a:srgbClr val="bcc7dd"/>
                      </a:solidFill>
                    </a:lnR>
                    <a:lnT w="9360">
                      <a:solidFill>
                        <a:srgbClr val="bcc7dd"/>
                      </a:solidFill>
                    </a:lnT>
                    <a:lnB w="9360">
                      <a:solidFill>
                        <a:srgbClr val="bcc7dd"/>
                      </a:solidFill>
                    </a:lnB>
                    <a:solidFill>
                      <a:srgbClr val="3c7ac7"/>
                    </a:solidFill>
                  </a:tcPr>
                </a:tc>
              </a:tr>
              <a:tr h="384480">
                <a:tc>
                  <a:txBody>
                    <a:bodyPr lIns="0" rIns="0" tIns="0" bIns="0"/>
                    <a:p>
                      <a:pPr marL="68040">
                        <a:lnSpc>
                          <a:spcPts val="1239"/>
                        </a:lnSpc>
                      </a:pPr>
                      <a:endParaRPr b="0" lang="en-US" sz="1800" spc="-1" strike="noStrike">
                        <a:latin typeface="Arial"/>
                      </a:endParaRPr>
                    </a:p>
                    <a:p>
                      <a:pPr marL="68040">
                        <a:lnSpc>
                          <a:spcPts val="1239"/>
                        </a:lnSpc>
                      </a:pPr>
                      <a:r>
                        <a:rPr b="1" lang="en-US" sz="2000" spc="-1" strike="noStrike">
                          <a:solidFill>
                            <a:srgbClr val="ffffff"/>
                          </a:solidFill>
                          <a:latin typeface="Calibri"/>
                        </a:rPr>
                        <a:t>Costo de</a:t>
                      </a:r>
                      <a:r>
                        <a:rPr b="1" lang="en-US" sz="2000" spc="-18" strike="noStrike">
                          <a:solidFill>
                            <a:srgbClr val="ffffff"/>
                          </a:solidFill>
                          <a:latin typeface="Calibri"/>
                        </a:rPr>
                        <a:t> </a:t>
                      </a:r>
                      <a:r>
                        <a:rPr b="1" lang="en-US" sz="2000" spc="-1" strike="noStrike">
                          <a:solidFill>
                            <a:srgbClr val="ffffff"/>
                          </a:solidFill>
                          <a:latin typeface="Calibri"/>
                        </a:rPr>
                        <a:t>libros</a:t>
                      </a:r>
                      <a:endParaRPr b="0" lang="en-US" sz="2000" spc="-1" strike="noStrike">
                        <a:latin typeface="Arial"/>
                      </a:endParaRPr>
                    </a:p>
                  </a:txBody>
                  <a:tcPr>
                    <a:lnL w="9360">
                      <a:solidFill>
                        <a:srgbClr val="bcc7dd"/>
                      </a:solidFill>
                    </a:lnL>
                    <a:lnR w="25200">
                      <a:solidFill>
                        <a:srgbClr val="ffffff"/>
                      </a:solidFill>
                    </a:lnR>
                    <a:lnT w="9360">
                      <a:solidFill>
                        <a:srgbClr val="bcc7dd"/>
                      </a:solidFill>
                    </a:lnT>
                    <a:lnB w="9360">
                      <a:solidFill>
                        <a:srgbClr val="bcc7dd"/>
                      </a:solidFill>
                    </a:lnB>
                    <a:solidFill>
                      <a:srgbClr val="3c7ac7"/>
                    </a:solidFill>
                  </a:tcPr>
                </a:tc>
                <a:tc>
                  <a:txBody>
                    <a:bodyPr lIns="0" rIns="0" tIns="0" bIns="0"/>
                    <a:p>
                      <a:pPr marL="68040" algn="r">
                        <a:lnSpc>
                          <a:spcPts val="1239"/>
                        </a:lnSpc>
                      </a:pPr>
                      <a:endParaRPr b="0" lang="en-US" sz="1800" spc="-1" strike="noStrike">
                        <a:latin typeface="Arial"/>
                      </a:endParaRPr>
                    </a:p>
                    <a:p>
                      <a:pPr marL="68040" algn="r">
                        <a:lnSpc>
                          <a:spcPts val="1239"/>
                        </a:lnSpc>
                      </a:pPr>
                      <a:r>
                        <a:rPr b="1" lang="en-US" sz="2000" spc="-1" strike="noStrike">
                          <a:solidFill>
                            <a:srgbClr val="ffffff"/>
                          </a:solidFill>
                          <a:latin typeface="Calibri"/>
                        </a:rPr>
                        <a:t>$150</a:t>
                      </a:r>
                      <a:endParaRPr b="0" lang="en-US" sz="2000" spc="-1" strike="noStrike">
                        <a:latin typeface="Arial"/>
                      </a:endParaRPr>
                    </a:p>
                  </a:txBody>
                  <a:tcPr>
                    <a:lnL w="25200">
                      <a:solidFill>
                        <a:srgbClr val="ffffff"/>
                      </a:solidFill>
                    </a:lnL>
                    <a:lnR w="9360">
                      <a:solidFill>
                        <a:srgbClr val="bcc7dd"/>
                      </a:solidFill>
                    </a:lnR>
                    <a:lnT w="9360">
                      <a:solidFill>
                        <a:srgbClr val="bcc7dd"/>
                      </a:solidFill>
                    </a:lnT>
                    <a:lnB w="9360">
                      <a:solidFill>
                        <a:srgbClr val="bcc7dd"/>
                      </a:solidFill>
                    </a:lnB>
                    <a:solidFill>
                      <a:srgbClr val="3c7ac7"/>
                    </a:solidFill>
                  </a:tcPr>
                </a:tc>
              </a:tr>
              <a:tr h="387720">
                <a:tc>
                  <a:txBody>
                    <a:bodyPr lIns="0" rIns="0" tIns="0" bIns="0"/>
                    <a:p>
                      <a:pPr marL="68040">
                        <a:lnSpc>
                          <a:spcPts val="1256"/>
                        </a:lnSpc>
                      </a:pPr>
                      <a:endParaRPr b="0" lang="en-US" sz="1800" spc="-1" strike="noStrike">
                        <a:latin typeface="Arial"/>
                      </a:endParaRPr>
                    </a:p>
                    <a:p>
                      <a:pPr marL="68040">
                        <a:lnSpc>
                          <a:spcPts val="1256"/>
                        </a:lnSpc>
                      </a:pPr>
                      <a:r>
                        <a:rPr b="1" lang="en-US" sz="2000" spc="-1" strike="noStrike">
                          <a:solidFill>
                            <a:srgbClr val="ffffff"/>
                          </a:solidFill>
                          <a:latin typeface="Calibri"/>
                        </a:rPr>
                        <a:t>Gastos</a:t>
                      </a:r>
                      <a:r>
                        <a:rPr b="1" lang="en-US" sz="2000" spc="-12" strike="noStrike">
                          <a:solidFill>
                            <a:srgbClr val="ffffff"/>
                          </a:solidFill>
                          <a:latin typeface="Calibri"/>
                        </a:rPr>
                        <a:t> </a:t>
                      </a:r>
                      <a:r>
                        <a:rPr b="1" lang="en-US" sz="2000" spc="-1" strike="noStrike">
                          <a:solidFill>
                            <a:srgbClr val="ffffff"/>
                          </a:solidFill>
                          <a:latin typeface="Calibri"/>
                        </a:rPr>
                        <a:t>de libros</a:t>
                      </a:r>
                      <a:endParaRPr b="0" lang="en-US" sz="2000" spc="-1" strike="noStrike">
                        <a:latin typeface="Arial"/>
                      </a:endParaRPr>
                    </a:p>
                  </a:txBody>
                  <a:tcPr>
                    <a:lnL w="9360">
                      <a:solidFill>
                        <a:srgbClr val="bcc7dd"/>
                      </a:solidFill>
                    </a:lnL>
                    <a:lnR w="25200">
                      <a:solidFill>
                        <a:srgbClr val="ffffff"/>
                      </a:solidFill>
                    </a:lnR>
                    <a:lnT w="9360">
                      <a:solidFill>
                        <a:srgbClr val="bcc7dd"/>
                      </a:solidFill>
                    </a:lnT>
                    <a:lnB w="9360">
                      <a:solidFill>
                        <a:srgbClr val="bcc7dd"/>
                      </a:solidFill>
                    </a:lnB>
                    <a:solidFill>
                      <a:srgbClr val="3c7ac7"/>
                    </a:solidFill>
                  </a:tcPr>
                </a:tc>
                <a:tc>
                  <a:txBody>
                    <a:bodyPr lIns="0" rIns="0" tIns="0" bIns="0"/>
                    <a:p>
                      <a:pPr marL="68040" algn="r">
                        <a:lnSpc>
                          <a:spcPts val="1256"/>
                        </a:lnSpc>
                      </a:pPr>
                      <a:r>
                        <a:rPr b="1" lang="en-US" sz="2000" spc="-1" strike="noStrike">
                          <a:solidFill>
                            <a:srgbClr val="ffffff"/>
                          </a:solidFill>
                          <a:latin typeface="Calibri"/>
                        </a:rPr>
                        <a:t>$12.000</a:t>
                      </a:r>
                      <a:endParaRPr b="0" lang="en-US" sz="2000" spc="-1" strike="noStrike">
                        <a:latin typeface="Arial"/>
                      </a:endParaRPr>
                    </a:p>
                  </a:txBody>
                  <a:tcPr>
                    <a:lnL w="25200">
                      <a:solidFill>
                        <a:srgbClr val="ffffff"/>
                      </a:solidFill>
                    </a:lnL>
                    <a:lnR w="9360">
                      <a:solidFill>
                        <a:srgbClr val="bcc7dd"/>
                      </a:solidFill>
                    </a:lnR>
                    <a:lnT w="9360">
                      <a:solidFill>
                        <a:srgbClr val="bcc7dd"/>
                      </a:solidFill>
                    </a:lnT>
                    <a:lnB w="9360">
                      <a:solidFill>
                        <a:srgbClr val="bcc7dd"/>
                      </a:solidFill>
                    </a:lnB>
                    <a:solidFill>
                      <a:srgbClr val="3c7ac7"/>
                    </a:solidFill>
                  </a:tcPr>
                </a:tc>
              </a:tr>
              <a:tr h="472320">
                <a:tc>
                  <a:txBody>
                    <a:bodyPr lIns="0" rIns="0" tIns="0" bIns="0"/>
                    <a:p>
                      <a:pPr marL="68040">
                        <a:lnSpc>
                          <a:spcPts val="1239"/>
                        </a:lnSpc>
                      </a:pPr>
                      <a:endParaRPr b="0" lang="en-US" sz="1800" spc="-1" strike="noStrike">
                        <a:latin typeface="Arial"/>
                      </a:endParaRPr>
                    </a:p>
                    <a:p>
                      <a:pPr marL="68040">
                        <a:lnSpc>
                          <a:spcPts val="1239"/>
                        </a:lnSpc>
                      </a:pPr>
                      <a:r>
                        <a:rPr b="1" lang="en-US" sz="2000" spc="-1" strike="noStrike">
                          <a:solidFill>
                            <a:srgbClr val="ffffff"/>
                          </a:solidFill>
                          <a:latin typeface="Calibri"/>
                        </a:rPr>
                        <a:t>Gasto</a:t>
                      </a:r>
                      <a:r>
                        <a:rPr b="1" lang="en-US" sz="2000" spc="-9" strike="noStrike">
                          <a:solidFill>
                            <a:srgbClr val="ffffff"/>
                          </a:solidFill>
                          <a:latin typeface="Calibri"/>
                        </a:rPr>
                        <a:t> </a:t>
                      </a:r>
                      <a:r>
                        <a:rPr b="1" lang="en-US" sz="2000" spc="-1" strike="noStrike">
                          <a:solidFill>
                            <a:srgbClr val="ffffff"/>
                          </a:solidFill>
                          <a:latin typeface="Calibri"/>
                        </a:rPr>
                        <a:t>de depreciación</a:t>
                      </a:r>
                      <a:endParaRPr b="0" lang="en-US" sz="2000" spc="-1" strike="noStrike">
                        <a:latin typeface="Arial"/>
                      </a:endParaRPr>
                    </a:p>
                  </a:txBody>
                  <a:tcPr>
                    <a:lnL w="9360">
                      <a:solidFill>
                        <a:srgbClr val="bcc7dd"/>
                      </a:solidFill>
                    </a:lnL>
                    <a:lnR w="25200">
                      <a:solidFill>
                        <a:srgbClr val="ffffff"/>
                      </a:solidFill>
                    </a:lnR>
                    <a:lnT w="9360">
                      <a:solidFill>
                        <a:srgbClr val="bcc7dd"/>
                      </a:solidFill>
                    </a:lnT>
                    <a:lnB w="9360">
                      <a:solidFill>
                        <a:srgbClr val="bcc7dd"/>
                      </a:solidFill>
                    </a:lnB>
                    <a:solidFill>
                      <a:srgbClr val="3c7ac7"/>
                    </a:solidFill>
                  </a:tcPr>
                </a:tc>
                <a:tc>
                  <a:txBody>
                    <a:bodyPr lIns="0" rIns="0" tIns="0" bIns="0"/>
                    <a:p>
                      <a:pPr marL="68040" algn="r">
                        <a:lnSpc>
                          <a:spcPts val="1239"/>
                        </a:lnSpc>
                      </a:pPr>
                      <a:endParaRPr b="0" lang="en-US" sz="1800" spc="-1" strike="noStrike">
                        <a:latin typeface="Arial"/>
                      </a:endParaRPr>
                    </a:p>
                    <a:p>
                      <a:pPr marL="68040" algn="r">
                        <a:lnSpc>
                          <a:spcPts val="1239"/>
                        </a:lnSpc>
                      </a:pPr>
                      <a:r>
                        <a:rPr b="1" lang="en-US" sz="2000" spc="-1" strike="noStrike">
                          <a:solidFill>
                            <a:srgbClr val="ffffff"/>
                          </a:solidFill>
                          <a:latin typeface="Calibri"/>
                        </a:rPr>
                        <a:t>$15.000</a:t>
                      </a:r>
                      <a:endParaRPr b="0" lang="en-US" sz="2000" spc="-1" strike="noStrike">
                        <a:latin typeface="Arial"/>
                      </a:endParaRPr>
                    </a:p>
                  </a:txBody>
                  <a:tcPr>
                    <a:lnL w="25200">
                      <a:solidFill>
                        <a:srgbClr val="ffffff"/>
                      </a:solidFill>
                    </a:lnL>
                    <a:lnR w="9360">
                      <a:solidFill>
                        <a:srgbClr val="bcc7dd"/>
                      </a:solidFill>
                    </a:lnR>
                    <a:lnT w="9360">
                      <a:solidFill>
                        <a:srgbClr val="bcc7dd"/>
                      </a:solidFill>
                    </a:lnT>
                    <a:lnB w="9360">
                      <a:solidFill>
                        <a:srgbClr val="bcc7dd"/>
                      </a:solidFill>
                    </a:lnB>
                    <a:solidFill>
                      <a:srgbClr val="3c7ac7"/>
                    </a:solidFill>
                  </a:tcPr>
                </a:tc>
              </a:tr>
              <a:tr h="472320">
                <a:tc>
                  <a:txBody>
                    <a:bodyPr lIns="0" rIns="0" tIns="0" bIns="0"/>
                    <a:p>
                      <a:pPr marL="68040">
                        <a:lnSpc>
                          <a:spcPts val="1239"/>
                        </a:lnSpc>
                      </a:pPr>
                      <a:endParaRPr b="0" lang="en-US" sz="1800" spc="-1" strike="noStrike">
                        <a:latin typeface="Arial"/>
                      </a:endParaRPr>
                    </a:p>
                    <a:p>
                      <a:pPr marL="68040">
                        <a:lnSpc>
                          <a:spcPts val="1239"/>
                        </a:lnSpc>
                      </a:pPr>
                      <a:r>
                        <a:rPr b="1" lang="en-US" sz="2000" spc="-1" strike="noStrike">
                          <a:solidFill>
                            <a:srgbClr val="ffffff"/>
                          </a:solidFill>
                          <a:latin typeface="Calibri"/>
                        </a:rPr>
                        <a:t>Préstamo</a:t>
                      </a:r>
                      <a:endParaRPr b="0" lang="en-US" sz="2000" spc="-1" strike="noStrike">
                        <a:latin typeface="Arial"/>
                      </a:endParaRPr>
                    </a:p>
                  </a:txBody>
                  <a:tcPr>
                    <a:lnL w="9360">
                      <a:solidFill>
                        <a:srgbClr val="bcc7dd"/>
                      </a:solidFill>
                    </a:lnL>
                    <a:lnR w="25200">
                      <a:solidFill>
                        <a:srgbClr val="ffffff"/>
                      </a:solidFill>
                    </a:lnR>
                    <a:lnT w="9360">
                      <a:solidFill>
                        <a:srgbClr val="bcc7dd"/>
                      </a:solidFill>
                    </a:lnT>
                    <a:lnB w="9360">
                      <a:solidFill>
                        <a:srgbClr val="bcc7dd"/>
                      </a:solidFill>
                    </a:lnB>
                    <a:solidFill>
                      <a:srgbClr val="3c7ac7"/>
                    </a:solidFill>
                  </a:tcPr>
                </a:tc>
                <a:tc>
                  <a:txBody>
                    <a:bodyPr lIns="0" rIns="0" tIns="0" bIns="0"/>
                    <a:p>
                      <a:pPr marL="68040" algn="r">
                        <a:lnSpc>
                          <a:spcPts val="1239"/>
                        </a:lnSpc>
                      </a:pPr>
                      <a:endParaRPr b="0" lang="en-US" sz="1800" spc="-1" strike="noStrike">
                        <a:latin typeface="Arial"/>
                      </a:endParaRPr>
                    </a:p>
                    <a:p>
                      <a:pPr marL="68040" algn="r">
                        <a:lnSpc>
                          <a:spcPts val="1239"/>
                        </a:lnSpc>
                      </a:pPr>
                      <a:r>
                        <a:rPr b="1" lang="en-US" sz="2000" spc="-1" strike="noStrike">
                          <a:solidFill>
                            <a:srgbClr val="ffffff"/>
                          </a:solidFill>
                          <a:latin typeface="Calibri"/>
                        </a:rPr>
                        <a:t>$100.000</a:t>
                      </a:r>
                      <a:endParaRPr b="0" lang="en-US" sz="2000" spc="-1" strike="noStrike">
                        <a:latin typeface="Arial"/>
                      </a:endParaRPr>
                    </a:p>
                  </a:txBody>
                  <a:tcPr>
                    <a:lnL w="25200">
                      <a:solidFill>
                        <a:srgbClr val="ffffff"/>
                      </a:solidFill>
                    </a:lnL>
                    <a:lnR w="9360">
                      <a:solidFill>
                        <a:srgbClr val="bcc7dd"/>
                      </a:solidFill>
                    </a:lnR>
                    <a:lnT w="9360">
                      <a:solidFill>
                        <a:srgbClr val="bcc7dd"/>
                      </a:solidFill>
                    </a:lnT>
                    <a:lnB w="9360">
                      <a:solidFill>
                        <a:srgbClr val="bcc7dd"/>
                      </a:solidFill>
                    </a:lnB>
                    <a:solidFill>
                      <a:srgbClr val="3c7ac7"/>
                    </a:solidFill>
                  </a:tcPr>
                </a:tc>
              </a:tr>
              <a:tr h="474480">
                <a:tc>
                  <a:txBody>
                    <a:bodyPr lIns="0" rIns="0" tIns="0" bIns="0"/>
                    <a:p>
                      <a:pPr marL="68040">
                        <a:lnSpc>
                          <a:spcPts val="1244"/>
                        </a:lnSpc>
                      </a:pPr>
                      <a:endParaRPr b="0" lang="en-US" sz="1800" spc="-1" strike="noStrike">
                        <a:latin typeface="Arial"/>
                      </a:endParaRPr>
                    </a:p>
                    <a:p>
                      <a:pPr marL="68040">
                        <a:lnSpc>
                          <a:spcPts val="1244"/>
                        </a:lnSpc>
                      </a:pPr>
                      <a:r>
                        <a:rPr b="1" lang="en-US" sz="2000" spc="-1" strike="noStrike">
                          <a:solidFill>
                            <a:srgbClr val="ffffff"/>
                          </a:solidFill>
                          <a:latin typeface="Calibri"/>
                        </a:rPr>
                        <a:t>Intereses</a:t>
                      </a:r>
                      <a:r>
                        <a:rPr b="1" lang="en-US" sz="2000" spc="-9" strike="noStrike">
                          <a:solidFill>
                            <a:srgbClr val="ffffff"/>
                          </a:solidFill>
                          <a:latin typeface="Calibri"/>
                        </a:rPr>
                        <a:t> </a:t>
                      </a:r>
                      <a:r>
                        <a:rPr b="1" lang="en-US" sz="2000" spc="-1" strike="noStrike">
                          <a:solidFill>
                            <a:srgbClr val="ffffff"/>
                          </a:solidFill>
                          <a:latin typeface="Calibri"/>
                        </a:rPr>
                        <a:t>de</a:t>
                      </a:r>
                      <a:r>
                        <a:rPr b="1" lang="en-US" sz="2000" spc="-9" strike="noStrike">
                          <a:solidFill>
                            <a:srgbClr val="ffffff"/>
                          </a:solidFill>
                          <a:latin typeface="Calibri"/>
                        </a:rPr>
                        <a:t> </a:t>
                      </a:r>
                      <a:r>
                        <a:rPr b="1" lang="en-US" sz="2000" spc="-1" strike="noStrike">
                          <a:solidFill>
                            <a:srgbClr val="ffffff"/>
                          </a:solidFill>
                          <a:latin typeface="Calibri"/>
                        </a:rPr>
                        <a:t>prestamos</a:t>
                      </a:r>
                      <a:endParaRPr b="0" lang="en-US" sz="2000" spc="-1" strike="noStrike">
                        <a:latin typeface="Arial"/>
                      </a:endParaRPr>
                    </a:p>
                  </a:txBody>
                  <a:tcPr>
                    <a:lnL w="9360">
                      <a:solidFill>
                        <a:srgbClr val="bcc7dd"/>
                      </a:solidFill>
                    </a:lnL>
                    <a:lnR w="25200">
                      <a:solidFill>
                        <a:srgbClr val="ffffff"/>
                      </a:solidFill>
                    </a:lnR>
                    <a:lnT w="9360">
                      <a:solidFill>
                        <a:srgbClr val="bcc7dd"/>
                      </a:solidFill>
                    </a:lnT>
                    <a:lnB w="9360">
                      <a:solidFill>
                        <a:srgbClr val="bcc7dd"/>
                      </a:solidFill>
                    </a:lnB>
                    <a:solidFill>
                      <a:srgbClr val="3c7ac7"/>
                    </a:solidFill>
                  </a:tcPr>
                </a:tc>
                <a:tc>
                  <a:txBody>
                    <a:bodyPr lIns="0" rIns="0" tIns="0" bIns="0"/>
                    <a:p>
                      <a:pPr marL="68040" algn="r">
                        <a:lnSpc>
                          <a:spcPts val="1244"/>
                        </a:lnSpc>
                      </a:pPr>
                      <a:endParaRPr b="0" lang="en-US" sz="1800" spc="-1" strike="noStrike">
                        <a:latin typeface="Arial"/>
                      </a:endParaRPr>
                    </a:p>
                    <a:p>
                      <a:pPr marL="68040" algn="r">
                        <a:lnSpc>
                          <a:spcPts val="1244"/>
                        </a:lnSpc>
                      </a:pPr>
                      <a:r>
                        <a:rPr b="1" lang="en-US" sz="2000" spc="-1" strike="noStrike">
                          <a:solidFill>
                            <a:srgbClr val="ffffff"/>
                          </a:solidFill>
                          <a:latin typeface="Calibri"/>
                        </a:rPr>
                        <a:t>10%</a:t>
                      </a:r>
                      <a:endParaRPr b="0" lang="en-US" sz="2000" spc="-1" strike="noStrike">
                        <a:latin typeface="Arial"/>
                      </a:endParaRPr>
                    </a:p>
                  </a:txBody>
                  <a:tcPr>
                    <a:lnL w="25200">
                      <a:solidFill>
                        <a:srgbClr val="ffffff"/>
                      </a:solidFill>
                    </a:lnL>
                    <a:lnR w="9360">
                      <a:solidFill>
                        <a:srgbClr val="bcc7dd"/>
                      </a:solidFill>
                    </a:lnR>
                    <a:lnT w="9360">
                      <a:solidFill>
                        <a:srgbClr val="bcc7dd"/>
                      </a:solidFill>
                    </a:lnT>
                    <a:lnB w="9360">
                      <a:solidFill>
                        <a:srgbClr val="bcc7dd"/>
                      </a:solidFill>
                    </a:lnB>
                    <a:solidFill>
                      <a:srgbClr val="3c7ac7"/>
                    </a:solidFill>
                  </a:tcPr>
                </a:tc>
              </a:tr>
              <a:tr h="383760">
                <a:tc>
                  <a:txBody>
                    <a:bodyPr lIns="0" rIns="0" tIns="0" bIns="0"/>
                    <a:p>
                      <a:pPr marL="68040">
                        <a:lnSpc>
                          <a:spcPts val="1239"/>
                        </a:lnSpc>
                      </a:pPr>
                      <a:endParaRPr b="0" lang="en-US" sz="1800" spc="-1" strike="noStrike">
                        <a:latin typeface="Arial"/>
                      </a:endParaRPr>
                    </a:p>
                    <a:p>
                      <a:pPr marL="68040">
                        <a:lnSpc>
                          <a:spcPts val="1239"/>
                        </a:lnSpc>
                      </a:pPr>
                      <a:r>
                        <a:rPr b="1" lang="en-US" sz="2000" spc="-1" strike="noStrike">
                          <a:solidFill>
                            <a:srgbClr val="ffffff"/>
                          </a:solidFill>
                          <a:latin typeface="Calibri"/>
                        </a:rPr>
                        <a:t>Tasa</a:t>
                      </a:r>
                      <a:r>
                        <a:rPr b="1" lang="en-US" sz="2000" spc="-9" strike="noStrike">
                          <a:solidFill>
                            <a:srgbClr val="ffffff"/>
                          </a:solidFill>
                          <a:latin typeface="Calibri"/>
                        </a:rPr>
                        <a:t> </a:t>
                      </a:r>
                      <a:r>
                        <a:rPr b="1" lang="en-US" sz="2000" spc="-1" strike="noStrike">
                          <a:solidFill>
                            <a:srgbClr val="ffffff"/>
                          </a:solidFill>
                          <a:latin typeface="Calibri"/>
                        </a:rPr>
                        <a:t>de impuestos</a:t>
                      </a:r>
                      <a:endParaRPr b="0" lang="en-US" sz="2000" spc="-1" strike="noStrike">
                        <a:latin typeface="Arial"/>
                      </a:endParaRPr>
                    </a:p>
                  </a:txBody>
                  <a:tcPr>
                    <a:lnL w="9360">
                      <a:solidFill>
                        <a:srgbClr val="bcc7dd"/>
                      </a:solidFill>
                    </a:lnL>
                    <a:lnR w="25200">
                      <a:noFill/>
                    </a:lnR>
                    <a:lnT w="25200">
                      <a:noFill/>
                    </a:lnT>
                    <a:lnB w="9360">
                      <a:solidFill>
                        <a:srgbClr val="bcc7dd"/>
                      </a:solidFill>
                    </a:lnB>
                    <a:solidFill>
                      <a:srgbClr val="3c7ac7"/>
                    </a:solidFill>
                  </a:tcPr>
                </a:tc>
                <a:tc>
                  <a:txBody>
                    <a:bodyPr lIns="0" rIns="0" tIns="0" bIns="0"/>
                    <a:p>
                      <a:pPr marL="68040" algn="r">
                        <a:lnSpc>
                          <a:spcPts val="1239"/>
                        </a:lnSpc>
                      </a:pPr>
                      <a:endParaRPr b="0" lang="en-US" sz="1800" spc="-1" strike="noStrike">
                        <a:latin typeface="Arial"/>
                      </a:endParaRPr>
                    </a:p>
                    <a:p>
                      <a:pPr marL="68040" algn="r">
                        <a:lnSpc>
                          <a:spcPts val="1239"/>
                        </a:lnSpc>
                      </a:pPr>
                      <a:r>
                        <a:rPr b="1" lang="en-US" sz="2000" spc="-1" strike="noStrike">
                          <a:solidFill>
                            <a:srgbClr val="ffffff"/>
                          </a:solidFill>
                          <a:latin typeface="Calibri"/>
                        </a:rPr>
                        <a:t>30%</a:t>
                      </a:r>
                      <a:endParaRPr b="0" lang="en-US" sz="2000" spc="-1" strike="noStrike">
                        <a:latin typeface="Arial"/>
                      </a:endParaRPr>
                    </a:p>
                  </a:txBody>
                  <a:tcPr>
                    <a:lnL w="25200">
                      <a:noFill/>
                    </a:lnL>
                    <a:lnR w="9360">
                      <a:solidFill>
                        <a:srgbClr val="bcc7dd"/>
                      </a:solidFill>
                    </a:lnR>
                    <a:lnT w="25200">
                      <a:noFill/>
                    </a:lnT>
                    <a:lnB w="9360">
                      <a:solidFill>
                        <a:srgbClr val="bcc7dd"/>
                      </a:solidFill>
                    </a:lnB>
                    <a:solidFill>
                      <a:srgbClr val="3c7ac7"/>
                    </a:solidFill>
                  </a:tcPr>
                </a:tc>
              </a:tr>
            </a:tbl>
          </a:graphicData>
        </a:graphic>
      </p:graphicFrame>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73" name="Table 1"/>
          <p:cNvGraphicFramePr/>
          <p:nvPr/>
        </p:nvGraphicFramePr>
        <p:xfrm>
          <a:off x="1676520" y="1752480"/>
          <a:ext cx="5943240" cy="4138200"/>
        </p:xfrm>
        <a:graphic>
          <a:graphicData uri="http://schemas.openxmlformats.org/drawingml/2006/table">
            <a:tbl>
              <a:tblPr/>
              <a:tblGrid>
                <a:gridCol w="4452480"/>
                <a:gridCol w="1490760"/>
              </a:tblGrid>
              <a:tr h="354600">
                <a:tc>
                  <a:txBody>
                    <a:bodyPr lIns="0" rIns="0" tIns="0" bIns="0"/>
                    <a:p>
                      <a:pPr marL="322560">
                        <a:lnSpc>
                          <a:spcPts val="1239"/>
                        </a:lnSpc>
                      </a:pPr>
                      <a:endParaRPr b="0" lang="en-US" sz="1800" spc="-1" strike="noStrike">
                        <a:latin typeface="Arial"/>
                      </a:endParaRPr>
                    </a:p>
                    <a:p>
                      <a:pPr marL="322560">
                        <a:lnSpc>
                          <a:spcPts val="1239"/>
                        </a:lnSpc>
                      </a:pPr>
                      <a:r>
                        <a:rPr b="1" lang="en-US" sz="2000" spc="-1" strike="noStrike">
                          <a:solidFill>
                            <a:srgbClr val="ffffff"/>
                          </a:solidFill>
                          <a:latin typeface="Calibri"/>
                        </a:rPr>
                        <a:t>Ventas</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0" rIns="0" tIns="0" bIns="0"/>
                    <a:p>
                      <a:pPr marL="68040" algn="r">
                        <a:lnSpc>
                          <a:spcPts val="1239"/>
                        </a:lnSpc>
                      </a:pPr>
                      <a:endParaRPr b="0" lang="en-US" sz="1800" spc="-1" strike="noStrike">
                        <a:latin typeface="Arial"/>
                      </a:endParaRPr>
                    </a:p>
                    <a:p>
                      <a:pPr marL="68040" algn="r">
                        <a:lnSpc>
                          <a:spcPts val="1239"/>
                        </a:lnSpc>
                      </a:pPr>
                      <a:r>
                        <a:rPr b="1" lang="en-US" sz="2000" spc="-1" strike="noStrike">
                          <a:solidFill>
                            <a:srgbClr val="ffffff"/>
                          </a:solidFill>
                          <a:latin typeface="Calibri"/>
                        </a:rPr>
                        <a:t>$273.000</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72320">
                <a:tc>
                  <a:txBody>
                    <a:bodyPr lIns="0" rIns="0" tIns="0" bIns="0"/>
                    <a:p>
                      <a:pPr marL="68040">
                        <a:lnSpc>
                          <a:spcPts val="1239"/>
                        </a:lnSpc>
                      </a:pPr>
                      <a:endParaRPr b="0" lang="en-US" sz="1800" spc="-1" strike="noStrike">
                        <a:latin typeface="Arial"/>
                      </a:endParaRPr>
                    </a:p>
                    <a:p>
                      <a:pPr marL="68040">
                        <a:lnSpc>
                          <a:spcPts val="1239"/>
                        </a:lnSpc>
                      </a:pPr>
                      <a:r>
                        <a:rPr b="1" lang="en-US" sz="2000" spc="-1" strike="noStrike">
                          <a:solidFill>
                            <a:srgbClr val="ffffff"/>
                          </a:solidFill>
                          <a:latin typeface="Calibri"/>
                        </a:rPr>
                        <a:t>(-)</a:t>
                      </a:r>
                      <a:r>
                        <a:rPr b="1" lang="en-US" sz="2000" spc="483" strike="noStrike">
                          <a:solidFill>
                            <a:srgbClr val="ffffff"/>
                          </a:solidFill>
                          <a:latin typeface="Calibri"/>
                        </a:rPr>
                        <a:t> </a:t>
                      </a:r>
                      <a:r>
                        <a:rPr b="1" lang="en-US" sz="2000" spc="-1" strike="noStrike">
                          <a:solidFill>
                            <a:srgbClr val="ffffff"/>
                          </a:solidFill>
                          <a:latin typeface="Calibri"/>
                        </a:rPr>
                        <a:t>Costo</a:t>
                      </a:r>
                      <a:r>
                        <a:rPr b="1" lang="en-US" sz="2000" spc="-9" strike="noStrike">
                          <a:solidFill>
                            <a:srgbClr val="ffffff"/>
                          </a:solidFill>
                          <a:latin typeface="Calibri"/>
                        </a:rPr>
                        <a:t> </a:t>
                      </a:r>
                      <a:r>
                        <a:rPr b="1" lang="en-US" sz="2000" spc="-1" strike="noStrike">
                          <a:solidFill>
                            <a:srgbClr val="ffffff"/>
                          </a:solidFill>
                          <a:latin typeface="Calibri"/>
                        </a:rPr>
                        <a:t>de</a:t>
                      </a:r>
                      <a:r>
                        <a:rPr b="1" lang="en-US" sz="2000" spc="-4" strike="noStrike">
                          <a:solidFill>
                            <a:srgbClr val="ffffff"/>
                          </a:solidFill>
                          <a:latin typeface="Calibri"/>
                        </a:rPr>
                        <a:t> </a:t>
                      </a:r>
                      <a:r>
                        <a:rPr b="1" lang="en-US" sz="2000" spc="-1" strike="noStrike">
                          <a:solidFill>
                            <a:srgbClr val="ffffff"/>
                          </a:solidFill>
                          <a:latin typeface="Calibri"/>
                        </a:rPr>
                        <a:t>bienes</a:t>
                      </a:r>
                      <a:r>
                        <a:rPr b="1" lang="en-US" sz="2000" spc="-9" strike="noStrike">
                          <a:solidFill>
                            <a:srgbClr val="ffffff"/>
                          </a:solidFill>
                          <a:latin typeface="Calibri"/>
                        </a:rPr>
                        <a:t> </a:t>
                      </a:r>
                      <a:r>
                        <a:rPr b="1" lang="en-US" sz="2000" spc="-1" strike="noStrike">
                          <a:solidFill>
                            <a:srgbClr val="ffffff"/>
                          </a:solidFill>
                          <a:latin typeface="Calibri"/>
                        </a:rPr>
                        <a:t>vendidos</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0" rIns="0" tIns="0" bIns="0"/>
                    <a:p>
                      <a:pPr marL="68040" algn="r">
                        <a:lnSpc>
                          <a:spcPts val="1239"/>
                        </a:lnSpc>
                      </a:pPr>
                      <a:endParaRPr b="0" lang="en-US" sz="1800" spc="-1" strike="noStrike">
                        <a:latin typeface="Arial"/>
                      </a:endParaRPr>
                    </a:p>
                    <a:p>
                      <a:pPr marL="68040" algn="r">
                        <a:lnSpc>
                          <a:spcPts val="1239"/>
                        </a:lnSpc>
                      </a:pPr>
                      <a:r>
                        <a:rPr b="1" lang="en-US" sz="2000" spc="-1" strike="noStrike">
                          <a:solidFill>
                            <a:srgbClr val="ffffff"/>
                          </a:solidFill>
                          <a:latin typeface="Calibri"/>
                        </a:rPr>
                        <a:t>($210.000)</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r>
              <a:tr h="354600">
                <a:tc>
                  <a:txBody>
                    <a:bodyPr lIns="0" rIns="0" tIns="0" bIns="0"/>
                    <a:p>
                      <a:pPr marL="68040">
                        <a:lnSpc>
                          <a:spcPts val="1239"/>
                        </a:lnSpc>
                      </a:pPr>
                      <a:endParaRPr b="0" lang="en-US" sz="1800" spc="-1" strike="noStrike">
                        <a:latin typeface="Arial"/>
                      </a:endParaRPr>
                    </a:p>
                    <a:p>
                      <a:pPr marL="68040">
                        <a:lnSpc>
                          <a:spcPts val="1239"/>
                        </a:lnSpc>
                      </a:pPr>
                      <a:r>
                        <a:rPr b="1" lang="en-US" sz="2000" spc="-1" strike="noStrike">
                          <a:solidFill>
                            <a:srgbClr val="ffffff"/>
                          </a:solidFill>
                          <a:latin typeface="Calibri"/>
                        </a:rPr>
                        <a:t>=</a:t>
                      </a:r>
                      <a:r>
                        <a:rPr b="1" lang="en-US" sz="2000" spc="-1" strike="noStrike">
                          <a:solidFill>
                            <a:srgbClr val="ffffff"/>
                          </a:solidFill>
                          <a:latin typeface="Calibri"/>
                        </a:rPr>
                        <a:t>	</a:t>
                      </a:r>
                      <a:r>
                        <a:rPr b="1" lang="en-US" sz="2000" spc="-1" strike="noStrike">
                          <a:solidFill>
                            <a:srgbClr val="ffffff"/>
                          </a:solidFill>
                          <a:latin typeface="Calibri"/>
                        </a:rPr>
                        <a:t>Utilidad</a:t>
                      </a:r>
                      <a:r>
                        <a:rPr b="1" lang="en-US" sz="2000" spc="-4" strike="noStrike">
                          <a:solidFill>
                            <a:srgbClr val="ffffff"/>
                          </a:solidFill>
                          <a:latin typeface="Calibri"/>
                        </a:rPr>
                        <a:t> </a:t>
                      </a:r>
                      <a:r>
                        <a:rPr b="1" lang="en-US" sz="2000" spc="-1" strike="noStrike">
                          <a:solidFill>
                            <a:srgbClr val="ffffff"/>
                          </a:solidFill>
                          <a:latin typeface="Calibri"/>
                        </a:rPr>
                        <a:t>bruta</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0" rIns="0" tIns="0" bIns="0"/>
                    <a:p>
                      <a:pPr marL="68040" algn="r">
                        <a:lnSpc>
                          <a:spcPts val="1239"/>
                        </a:lnSpc>
                      </a:pPr>
                      <a:endParaRPr b="0" lang="en-US" sz="1800" spc="-1" strike="noStrike">
                        <a:latin typeface="Arial"/>
                      </a:endParaRPr>
                    </a:p>
                    <a:p>
                      <a:pPr marL="68040" algn="r">
                        <a:lnSpc>
                          <a:spcPts val="1239"/>
                        </a:lnSpc>
                      </a:pPr>
                      <a:r>
                        <a:rPr b="1" lang="en-US" sz="2000" spc="-1" strike="noStrike">
                          <a:solidFill>
                            <a:srgbClr val="ffffff"/>
                          </a:solidFill>
                          <a:latin typeface="Calibri"/>
                        </a:rPr>
                        <a:t>$63.000</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r>
              <a:tr h="472320">
                <a:tc>
                  <a:txBody>
                    <a:bodyPr lIns="0" rIns="0" tIns="0" bIns="0"/>
                    <a:p>
                      <a:pPr marL="68040">
                        <a:lnSpc>
                          <a:spcPts val="1239"/>
                        </a:lnSpc>
                      </a:pPr>
                      <a:endParaRPr b="0" lang="en-US" sz="1800" spc="-1" strike="noStrike">
                        <a:latin typeface="Arial"/>
                      </a:endParaRPr>
                    </a:p>
                    <a:p>
                      <a:pPr marL="68040">
                        <a:lnSpc>
                          <a:spcPts val="1239"/>
                        </a:lnSpc>
                      </a:pPr>
                      <a:r>
                        <a:rPr b="1" lang="en-US" sz="2000" spc="-1" strike="noStrike">
                          <a:solidFill>
                            <a:srgbClr val="ffffff"/>
                          </a:solidFill>
                          <a:latin typeface="Calibri"/>
                        </a:rPr>
                        <a:t>(-)</a:t>
                      </a:r>
                      <a:r>
                        <a:rPr b="1" lang="en-US" sz="2000" spc="248" strike="noStrike">
                          <a:solidFill>
                            <a:srgbClr val="ffffff"/>
                          </a:solidFill>
                          <a:latin typeface="Calibri"/>
                        </a:rPr>
                        <a:t> </a:t>
                      </a:r>
                      <a:r>
                        <a:rPr b="1" lang="en-US" sz="2000" spc="-1" strike="noStrike">
                          <a:solidFill>
                            <a:srgbClr val="ffffff"/>
                          </a:solidFill>
                          <a:latin typeface="Calibri"/>
                        </a:rPr>
                        <a:t>Gastos</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0" rIns="0" tIns="0" bIns="0"/>
                    <a:p>
                      <a:pPr marL="68040" algn="r">
                        <a:lnSpc>
                          <a:spcPts val="1239"/>
                        </a:lnSpc>
                      </a:pPr>
                      <a:endParaRPr b="0" lang="en-US" sz="1800" spc="-1" strike="noStrike">
                        <a:latin typeface="Arial"/>
                      </a:endParaRPr>
                    </a:p>
                    <a:p>
                      <a:pPr marL="68040" algn="r">
                        <a:lnSpc>
                          <a:spcPts val="1239"/>
                        </a:lnSpc>
                      </a:pPr>
                      <a:r>
                        <a:rPr b="1" lang="en-US" sz="2000" spc="-1" strike="noStrike">
                          <a:solidFill>
                            <a:srgbClr val="ffffff"/>
                          </a:solidFill>
                          <a:latin typeface="Calibri"/>
                        </a:rPr>
                        <a:t>($12.000)</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r>
              <a:tr h="474480">
                <a:tc>
                  <a:txBody>
                    <a:bodyPr lIns="0" rIns="0" tIns="0" bIns="0"/>
                    <a:p>
                      <a:pPr marL="68040">
                        <a:lnSpc>
                          <a:spcPts val="1244"/>
                        </a:lnSpc>
                      </a:pPr>
                      <a:endParaRPr b="0" lang="en-US" sz="1800" spc="-1" strike="noStrike">
                        <a:latin typeface="Arial"/>
                      </a:endParaRPr>
                    </a:p>
                    <a:p>
                      <a:pPr marL="68040">
                        <a:lnSpc>
                          <a:spcPts val="1244"/>
                        </a:lnSpc>
                      </a:pPr>
                      <a:r>
                        <a:rPr b="1" lang="en-US" sz="2000" spc="-1" strike="noStrike">
                          <a:solidFill>
                            <a:srgbClr val="ffffff"/>
                          </a:solidFill>
                          <a:latin typeface="Calibri"/>
                        </a:rPr>
                        <a:t>(-)</a:t>
                      </a:r>
                      <a:r>
                        <a:rPr b="1" lang="en-US" sz="2000" spc="248" strike="noStrike">
                          <a:solidFill>
                            <a:srgbClr val="ffffff"/>
                          </a:solidFill>
                          <a:latin typeface="Calibri"/>
                        </a:rPr>
                        <a:t> </a:t>
                      </a:r>
                      <a:r>
                        <a:rPr b="1" lang="en-US" sz="2000" spc="-1" strike="noStrike">
                          <a:solidFill>
                            <a:srgbClr val="ffffff"/>
                          </a:solidFill>
                          <a:latin typeface="Calibri"/>
                        </a:rPr>
                        <a:t>Gastos</a:t>
                      </a:r>
                      <a:r>
                        <a:rPr b="1" lang="en-US" sz="2000" spc="-4" strike="noStrike">
                          <a:solidFill>
                            <a:srgbClr val="ffffff"/>
                          </a:solidFill>
                          <a:latin typeface="Calibri"/>
                        </a:rPr>
                        <a:t> </a:t>
                      </a:r>
                      <a:r>
                        <a:rPr b="1" lang="en-US" sz="2000" spc="-1" strike="noStrike">
                          <a:solidFill>
                            <a:srgbClr val="ffffff"/>
                          </a:solidFill>
                          <a:latin typeface="Calibri"/>
                        </a:rPr>
                        <a:t>de</a:t>
                      </a:r>
                      <a:r>
                        <a:rPr b="1" lang="en-US" sz="2000" spc="-4" strike="noStrike">
                          <a:solidFill>
                            <a:srgbClr val="ffffff"/>
                          </a:solidFill>
                          <a:latin typeface="Calibri"/>
                        </a:rPr>
                        <a:t> </a:t>
                      </a:r>
                      <a:r>
                        <a:rPr b="1" lang="en-US" sz="2000" spc="-1" strike="noStrike">
                          <a:solidFill>
                            <a:srgbClr val="ffffff"/>
                          </a:solidFill>
                          <a:latin typeface="Calibri"/>
                        </a:rPr>
                        <a:t>depreciación</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0" rIns="0" tIns="0" bIns="0"/>
                    <a:p>
                      <a:pPr marL="68040" algn="r">
                        <a:lnSpc>
                          <a:spcPts val="1244"/>
                        </a:lnSpc>
                      </a:pPr>
                      <a:endParaRPr b="0" lang="en-US" sz="1800" spc="-1" strike="noStrike">
                        <a:latin typeface="Arial"/>
                      </a:endParaRPr>
                    </a:p>
                    <a:p>
                      <a:pPr marL="68040" algn="r">
                        <a:lnSpc>
                          <a:spcPts val="1244"/>
                        </a:lnSpc>
                      </a:pPr>
                      <a:r>
                        <a:rPr b="1" lang="en-US" sz="2000" spc="-1" strike="noStrike">
                          <a:solidFill>
                            <a:srgbClr val="ffffff"/>
                          </a:solidFill>
                          <a:latin typeface="Calibri"/>
                        </a:rPr>
                        <a:t>($15.000)</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r>
              <a:tr h="354600">
                <a:tc>
                  <a:txBody>
                    <a:bodyPr lIns="0" rIns="0" tIns="0" bIns="0"/>
                    <a:p>
                      <a:pPr marL="68040">
                        <a:lnSpc>
                          <a:spcPts val="1239"/>
                        </a:lnSpc>
                      </a:pPr>
                      <a:endParaRPr b="0" lang="en-US" sz="1800" spc="-1" strike="noStrike">
                        <a:latin typeface="Arial"/>
                      </a:endParaRPr>
                    </a:p>
                    <a:p>
                      <a:pPr marL="68040">
                        <a:lnSpc>
                          <a:spcPts val="1239"/>
                        </a:lnSpc>
                      </a:pPr>
                      <a:r>
                        <a:rPr b="1" lang="en-US" sz="2000" spc="-1" strike="noStrike">
                          <a:solidFill>
                            <a:srgbClr val="ffffff"/>
                          </a:solidFill>
                          <a:latin typeface="Calibri"/>
                        </a:rPr>
                        <a:t>=</a:t>
                      </a:r>
                      <a:r>
                        <a:rPr b="1" lang="en-US" sz="2000" spc="-1" strike="noStrike">
                          <a:solidFill>
                            <a:srgbClr val="ffffff"/>
                          </a:solidFill>
                          <a:latin typeface="Calibri"/>
                        </a:rPr>
                        <a:t>	</a:t>
                      </a:r>
                      <a:r>
                        <a:rPr b="1" lang="en-US" sz="2000" spc="-1" strike="noStrike">
                          <a:solidFill>
                            <a:srgbClr val="ffffff"/>
                          </a:solidFill>
                          <a:latin typeface="Calibri"/>
                        </a:rPr>
                        <a:t>Utilidad</a:t>
                      </a:r>
                      <a:r>
                        <a:rPr b="1" lang="en-US" sz="2000" spc="-12" strike="noStrike">
                          <a:solidFill>
                            <a:srgbClr val="ffffff"/>
                          </a:solidFill>
                          <a:latin typeface="Calibri"/>
                        </a:rPr>
                        <a:t> </a:t>
                      </a:r>
                      <a:r>
                        <a:rPr b="1" lang="en-US" sz="2000" spc="-1" strike="noStrike">
                          <a:solidFill>
                            <a:srgbClr val="ffffff"/>
                          </a:solidFill>
                          <a:latin typeface="Calibri"/>
                        </a:rPr>
                        <a:t>operativa</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0" rIns="0" tIns="0" bIns="0"/>
                    <a:p>
                      <a:pPr marL="68040" algn="r">
                        <a:lnSpc>
                          <a:spcPts val="1239"/>
                        </a:lnSpc>
                      </a:pPr>
                      <a:endParaRPr b="0" lang="en-US" sz="1800" spc="-1" strike="noStrike">
                        <a:latin typeface="Arial"/>
                      </a:endParaRPr>
                    </a:p>
                    <a:p>
                      <a:pPr marL="68040" algn="r">
                        <a:lnSpc>
                          <a:spcPts val="1239"/>
                        </a:lnSpc>
                      </a:pPr>
                      <a:r>
                        <a:rPr b="1" lang="en-US" sz="2000" spc="-1" strike="noStrike">
                          <a:solidFill>
                            <a:srgbClr val="ffffff"/>
                          </a:solidFill>
                          <a:latin typeface="Calibri"/>
                        </a:rPr>
                        <a:t>$36.000</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r>
              <a:tr h="472320">
                <a:tc>
                  <a:txBody>
                    <a:bodyPr lIns="0" rIns="0" tIns="0" bIns="0"/>
                    <a:p>
                      <a:pPr marL="68040">
                        <a:lnSpc>
                          <a:spcPts val="1239"/>
                        </a:lnSpc>
                      </a:pPr>
                      <a:endParaRPr b="0" lang="en-US" sz="1800" spc="-1" strike="noStrike">
                        <a:latin typeface="Arial"/>
                      </a:endParaRPr>
                    </a:p>
                    <a:p>
                      <a:pPr marL="68040">
                        <a:lnSpc>
                          <a:spcPts val="1239"/>
                        </a:lnSpc>
                      </a:pPr>
                      <a:r>
                        <a:rPr b="1" lang="en-US" sz="2000" spc="-1" strike="noStrike">
                          <a:solidFill>
                            <a:srgbClr val="ffffff"/>
                          </a:solidFill>
                          <a:latin typeface="Calibri"/>
                        </a:rPr>
                        <a:t>(-)</a:t>
                      </a:r>
                      <a:r>
                        <a:rPr b="1" lang="en-US" sz="2000" spc="242" strike="noStrike">
                          <a:solidFill>
                            <a:srgbClr val="ffffff"/>
                          </a:solidFill>
                          <a:latin typeface="Calibri"/>
                        </a:rPr>
                        <a:t> </a:t>
                      </a:r>
                      <a:r>
                        <a:rPr b="1" lang="en-US" sz="2000" spc="-1" strike="noStrike">
                          <a:solidFill>
                            <a:srgbClr val="ffffff"/>
                          </a:solidFill>
                          <a:latin typeface="Calibri"/>
                        </a:rPr>
                        <a:t>Gasto de</a:t>
                      </a:r>
                      <a:r>
                        <a:rPr b="1" lang="en-US" sz="2000" spc="-4" strike="noStrike">
                          <a:solidFill>
                            <a:srgbClr val="ffffff"/>
                          </a:solidFill>
                          <a:latin typeface="Calibri"/>
                        </a:rPr>
                        <a:t> </a:t>
                      </a:r>
                      <a:r>
                        <a:rPr b="1" lang="en-US" sz="2000" spc="-1" strike="noStrike">
                          <a:solidFill>
                            <a:srgbClr val="ffffff"/>
                          </a:solidFill>
                          <a:latin typeface="Calibri"/>
                        </a:rPr>
                        <a:t>interés</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0" rIns="0" tIns="0" bIns="0"/>
                    <a:p>
                      <a:pPr marL="68040" algn="r">
                        <a:lnSpc>
                          <a:spcPts val="1239"/>
                        </a:lnSpc>
                      </a:pPr>
                      <a:endParaRPr b="0" lang="en-US" sz="1800" spc="-1" strike="noStrike">
                        <a:latin typeface="Arial"/>
                      </a:endParaRPr>
                    </a:p>
                    <a:p>
                      <a:pPr marL="68040" algn="r">
                        <a:lnSpc>
                          <a:spcPts val="1239"/>
                        </a:lnSpc>
                      </a:pPr>
                      <a:r>
                        <a:rPr b="1" lang="en-US" sz="2000" spc="-1" strike="noStrike">
                          <a:solidFill>
                            <a:srgbClr val="ffffff"/>
                          </a:solidFill>
                          <a:latin typeface="Calibri"/>
                        </a:rPr>
                        <a:t>($10.000)</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r>
              <a:tr h="357120">
                <a:tc>
                  <a:txBody>
                    <a:bodyPr lIns="0" rIns="0" tIns="0" bIns="0"/>
                    <a:p>
                      <a:pPr marL="68040">
                        <a:lnSpc>
                          <a:spcPts val="1256"/>
                        </a:lnSpc>
                      </a:pPr>
                      <a:endParaRPr b="0" lang="en-US" sz="1800" spc="-1" strike="noStrike">
                        <a:latin typeface="Arial"/>
                      </a:endParaRPr>
                    </a:p>
                    <a:p>
                      <a:pPr marL="68040">
                        <a:lnSpc>
                          <a:spcPts val="1256"/>
                        </a:lnSpc>
                      </a:pPr>
                      <a:r>
                        <a:rPr b="1" lang="en-US" sz="2000" spc="-1" strike="noStrike">
                          <a:solidFill>
                            <a:srgbClr val="ffffff"/>
                          </a:solidFill>
                          <a:latin typeface="Calibri"/>
                        </a:rPr>
                        <a:t>=</a:t>
                      </a:r>
                      <a:r>
                        <a:rPr b="1" lang="en-US" sz="2000" spc="-1" strike="noStrike">
                          <a:solidFill>
                            <a:srgbClr val="ffffff"/>
                          </a:solidFill>
                          <a:latin typeface="Calibri"/>
                        </a:rPr>
                        <a:t>	</a:t>
                      </a:r>
                      <a:r>
                        <a:rPr b="1" lang="en-US" sz="2000" spc="-1" strike="noStrike">
                          <a:solidFill>
                            <a:srgbClr val="ffffff"/>
                          </a:solidFill>
                          <a:latin typeface="Calibri"/>
                        </a:rPr>
                        <a:t>Utilidad</a:t>
                      </a:r>
                      <a:r>
                        <a:rPr b="1" lang="en-US" sz="2000" spc="-9" strike="noStrike">
                          <a:solidFill>
                            <a:srgbClr val="ffffff"/>
                          </a:solidFill>
                          <a:latin typeface="Calibri"/>
                        </a:rPr>
                        <a:t> </a:t>
                      </a:r>
                      <a:r>
                        <a:rPr b="1" lang="en-US" sz="2000" spc="-1" strike="noStrike">
                          <a:solidFill>
                            <a:srgbClr val="ffffff"/>
                          </a:solidFill>
                          <a:latin typeface="Calibri"/>
                        </a:rPr>
                        <a:t>antes impuestos</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0" rIns="0" tIns="0" bIns="0"/>
                    <a:p>
                      <a:pPr marL="68040" algn="r">
                        <a:lnSpc>
                          <a:spcPts val="1256"/>
                        </a:lnSpc>
                      </a:pPr>
                      <a:endParaRPr b="0" lang="en-US" sz="1800" spc="-1" strike="noStrike">
                        <a:latin typeface="Arial"/>
                      </a:endParaRPr>
                    </a:p>
                    <a:p>
                      <a:pPr marL="68040" algn="r">
                        <a:lnSpc>
                          <a:spcPts val="1256"/>
                        </a:lnSpc>
                      </a:pPr>
                      <a:r>
                        <a:rPr b="1" lang="en-US" sz="2000" spc="-1" strike="noStrike">
                          <a:solidFill>
                            <a:srgbClr val="ffffff"/>
                          </a:solidFill>
                          <a:latin typeface="Calibri"/>
                        </a:rPr>
                        <a:t>$26.000</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r>
              <a:tr h="354600">
                <a:tc>
                  <a:txBody>
                    <a:bodyPr lIns="0" rIns="0" tIns="0" bIns="0"/>
                    <a:p>
                      <a:pPr marL="68040">
                        <a:lnSpc>
                          <a:spcPts val="1239"/>
                        </a:lnSpc>
                      </a:pPr>
                      <a:endParaRPr b="0" lang="en-US" sz="1800" spc="-1" strike="noStrike">
                        <a:latin typeface="Arial"/>
                      </a:endParaRPr>
                    </a:p>
                    <a:p>
                      <a:pPr marL="68040">
                        <a:lnSpc>
                          <a:spcPts val="1239"/>
                        </a:lnSpc>
                      </a:pPr>
                      <a:r>
                        <a:rPr b="1" lang="en-US" sz="2000" spc="-1" strike="noStrike">
                          <a:solidFill>
                            <a:srgbClr val="ffffff"/>
                          </a:solidFill>
                          <a:latin typeface="Calibri"/>
                        </a:rPr>
                        <a:t>(-)</a:t>
                      </a:r>
                      <a:r>
                        <a:rPr b="1" lang="en-US" sz="2000" spc="242" strike="noStrike">
                          <a:solidFill>
                            <a:srgbClr val="ffffff"/>
                          </a:solidFill>
                          <a:latin typeface="Calibri"/>
                        </a:rPr>
                        <a:t> </a:t>
                      </a:r>
                      <a:r>
                        <a:rPr b="1" lang="en-US" sz="2000" spc="-1" strike="noStrike">
                          <a:solidFill>
                            <a:srgbClr val="ffffff"/>
                          </a:solidFill>
                          <a:latin typeface="Calibri"/>
                        </a:rPr>
                        <a:t>Impuestas</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0" rIns="0" tIns="0" bIns="0"/>
                    <a:p>
                      <a:pPr marL="68040" algn="r">
                        <a:lnSpc>
                          <a:spcPts val="1239"/>
                        </a:lnSpc>
                      </a:pPr>
                      <a:endParaRPr b="0" lang="en-US" sz="1800" spc="-1" strike="noStrike">
                        <a:latin typeface="Arial"/>
                      </a:endParaRPr>
                    </a:p>
                    <a:p>
                      <a:pPr marL="68040" algn="r">
                        <a:lnSpc>
                          <a:spcPts val="1239"/>
                        </a:lnSpc>
                      </a:pPr>
                      <a:r>
                        <a:rPr b="1" lang="en-US" sz="2000" spc="-1" strike="noStrike">
                          <a:solidFill>
                            <a:srgbClr val="ffffff"/>
                          </a:solidFill>
                          <a:latin typeface="Calibri"/>
                        </a:rPr>
                        <a:t>($7.800)</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r>
              <a:tr h="472320">
                <a:tc>
                  <a:txBody>
                    <a:bodyPr lIns="0" rIns="0" tIns="0" bIns="0"/>
                    <a:p>
                      <a:pPr marL="68040">
                        <a:lnSpc>
                          <a:spcPts val="1239"/>
                        </a:lnSpc>
                      </a:pPr>
                      <a:endParaRPr b="0" lang="en-US" sz="1800" spc="-1" strike="noStrike">
                        <a:latin typeface="Arial"/>
                      </a:endParaRPr>
                    </a:p>
                    <a:p>
                      <a:pPr marL="68040">
                        <a:lnSpc>
                          <a:spcPts val="1239"/>
                        </a:lnSpc>
                      </a:pPr>
                      <a:r>
                        <a:rPr b="1" lang="en-US" sz="2000" spc="-1" strike="noStrike">
                          <a:solidFill>
                            <a:srgbClr val="ffffff"/>
                          </a:solidFill>
                          <a:latin typeface="Calibri"/>
                        </a:rPr>
                        <a:t>=</a:t>
                      </a:r>
                      <a:r>
                        <a:rPr b="1" lang="en-US" sz="2000" spc="469" strike="noStrike">
                          <a:solidFill>
                            <a:srgbClr val="ffffff"/>
                          </a:solidFill>
                          <a:latin typeface="Calibri"/>
                        </a:rPr>
                        <a:t> </a:t>
                      </a:r>
                      <a:r>
                        <a:rPr b="1" lang="en-US" sz="2000" spc="-1" strike="noStrike">
                          <a:solidFill>
                            <a:srgbClr val="ffffff"/>
                          </a:solidFill>
                          <a:latin typeface="Calibri"/>
                        </a:rPr>
                        <a:t>UTILIDAD</a:t>
                      </a:r>
                      <a:r>
                        <a:rPr b="1" lang="en-US" sz="2000" spc="-24" strike="noStrike">
                          <a:solidFill>
                            <a:srgbClr val="ffffff"/>
                          </a:solidFill>
                          <a:latin typeface="Calibri"/>
                        </a:rPr>
                        <a:t> </a:t>
                      </a:r>
                      <a:r>
                        <a:rPr b="1" lang="en-US" sz="2000" spc="-1" strike="noStrike">
                          <a:solidFill>
                            <a:srgbClr val="ffffff"/>
                          </a:solidFill>
                          <a:latin typeface="Calibri"/>
                        </a:rPr>
                        <a:t>DESPUES</a:t>
                      </a:r>
                      <a:r>
                        <a:rPr b="1" lang="en-US" sz="2000" spc="-12" strike="noStrike">
                          <a:solidFill>
                            <a:srgbClr val="ffffff"/>
                          </a:solidFill>
                          <a:latin typeface="Calibri"/>
                        </a:rPr>
                        <a:t> </a:t>
                      </a:r>
                      <a:r>
                        <a:rPr b="1" lang="en-US" sz="2000" spc="-1" strike="noStrike">
                          <a:solidFill>
                            <a:srgbClr val="ffffff"/>
                          </a:solidFill>
                          <a:latin typeface="Calibri"/>
                        </a:rPr>
                        <a:t>IMPUESTOS</a:t>
                      </a:r>
                      <a:endParaRPr b="0" lang="en-US" sz="2000" spc="-1" strike="noStrike">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4f81bd"/>
                    </a:solidFill>
                  </a:tcPr>
                </a:tc>
                <a:tc>
                  <a:txBody>
                    <a:bodyPr lIns="0" rIns="0" tIns="0" bIns="0"/>
                    <a:p>
                      <a:pPr marL="68040" algn="r">
                        <a:lnSpc>
                          <a:spcPts val="1239"/>
                        </a:lnSpc>
                      </a:pPr>
                      <a:endParaRPr b="0" lang="en-US" sz="1800" spc="-1" strike="noStrike">
                        <a:latin typeface="Arial"/>
                      </a:endParaRPr>
                    </a:p>
                    <a:p>
                      <a:pPr marL="68040" algn="r">
                        <a:lnSpc>
                          <a:spcPts val="1239"/>
                        </a:lnSpc>
                      </a:pPr>
                      <a:r>
                        <a:rPr b="1" lang="en-US" sz="2000" spc="-1" strike="noStrike">
                          <a:solidFill>
                            <a:srgbClr val="ffffff"/>
                          </a:solidFill>
                          <a:latin typeface="Calibri"/>
                        </a:rPr>
                        <a:t>$18.200</a:t>
                      </a:r>
                      <a:endParaRPr b="0" lang="en-US" sz="2000" spc="-1" strike="noStrike">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4f81bd"/>
                    </a:solidFill>
                  </a:tcPr>
                </a:tc>
              </a:tr>
            </a:tbl>
          </a:graphicData>
        </a:graphic>
      </p:graphicFrame>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286000" y="2274840"/>
            <a:ext cx="4571640" cy="2284920"/>
          </a:xfrm>
          <a:prstGeom prst="rect">
            <a:avLst/>
          </a:prstGeom>
          <a:ln>
            <a:round/>
          </a:ln>
          <a:effectLst>
            <a:outerShdw blurRad="40000" dir="5400000" dist="2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p>
            <a:pPr>
              <a:lnSpc>
                <a:spcPct val="100000"/>
              </a:lnSpc>
            </a:pPr>
            <a:r>
              <a:rPr b="0" lang="en-US" sz="1800" spc="-1" strike="noStrike">
                <a:solidFill>
                  <a:srgbClr val="ffffff"/>
                </a:solidFill>
                <a:latin typeface="Calibri"/>
              </a:rPr>
              <a:t>ventas</a:t>
            </a:r>
            <a:endParaRPr b="0" lang="en-US" sz="1800" spc="-1" strike="noStrike">
              <a:latin typeface="Arial"/>
            </a:endParaRPr>
          </a:p>
          <a:p>
            <a:pPr>
              <a:lnSpc>
                <a:spcPct val="100000"/>
              </a:lnSpc>
            </a:pPr>
            <a:r>
              <a:rPr b="0" lang="en-US" sz="1800" spc="-1" strike="noStrike">
                <a:solidFill>
                  <a:srgbClr val="ffffff"/>
                </a:solidFill>
                <a:latin typeface="Calibri"/>
              </a:rPr>
              <a:t>1.400 libros * $195 = $273.000</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Calibri"/>
              </a:rPr>
              <a:t>Costo de vienes vendidos</a:t>
            </a:r>
            <a:endParaRPr b="0" lang="en-US" sz="1800" spc="-1" strike="noStrike">
              <a:latin typeface="Arial"/>
            </a:endParaRPr>
          </a:p>
          <a:p>
            <a:pPr>
              <a:lnSpc>
                <a:spcPct val="100000"/>
              </a:lnSpc>
            </a:pPr>
            <a:r>
              <a:rPr b="0" lang="en-US" sz="1800" spc="-1" strike="noStrike">
                <a:solidFill>
                  <a:srgbClr val="ffffff"/>
                </a:solidFill>
                <a:latin typeface="Calibri"/>
              </a:rPr>
              <a:t>1.400 libros * $150 = $210.000</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Calibri"/>
              </a:rPr>
              <a:t>Impuestos</a:t>
            </a:r>
            <a:endParaRPr b="0" lang="en-US" sz="1800" spc="-1" strike="noStrike">
              <a:latin typeface="Arial"/>
            </a:endParaRPr>
          </a:p>
          <a:p>
            <a:pPr>
              <a:lnSpc>
                <a:spcPct val="100000"/>
              </a:lnSpc>
            </a:pPr>
            <a:r>
              <a:rPr b="0" lang="en-US" sz="1800" spc="-1" strike="noStrike">
                <a:solidFill>
                  <a:srgbClr val="ffffff"/>
                </a:solidFill>
                <a:latin typeface="Calibri"/>
              </a:rPr>
              <a:t>$26.000 * 30% = $7.800</a:t>
            </a:r>
            <a:endParaRPr b="0" lang="en-US"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5" name="Group 1"/>
          <p:cNvGrpSpPr/>
          <p:nvPr/>
        </p:nvGrpSpPr>
        <p:grpSpPr>
          <a:xfrm>
            <a:off x="54720" y="2061360"/>
            <a:ext cx="9088920" cy="4793760"/>
            <a:chOff x="54720" y="2061360"/>
            <a:chExt cx="9088920" cy="4793760"/>
          </a:xfrm>
        </p:grpSpPr>
        <p:sp>
          <p:nvSpPr>
            <p:cNvPr id="176" name="CustomShape 2"/>
            <p:cNvSpPr/>
            <p:nvPr/>
          </p:nvSpPr>
          <p:spPr>
            <a:xfrm>
              <a:off x="54720" y="2061360"/>
              <a:ext cx="9088920" cy="4793760"/>
            </a:xfrm>
            <a:prstGeom prst="rect">
              <a:avLst/>
            </a:prstGeom>
            <a:blipFill rotWithShape="0">
              <a:blip r:embed="rId1"/>
              <a:stretch>
                <a:fillRect/>
              </a:stretch>
            </a:blipFill>
            <a:ln>
              <a:noFill/>
            </a:ln>
          </p:spPr>
          <p:style>
            <a:lnRef idx="0"/>
            <a:fillRef idx="0"/>
            <a:effectRef idx="0"/>
            <a:fontRef idx="minor"/>
          </p:style>
        </p:sp>
        <p:sp>
          <p:nvSpPr>
            <p:cNvPr id="177" name="CustomShape 3"/>
            <p:cNvSpPr/>
            <p:nvPr/>
          </p:nvSpPr>
          <p:spPr>
            <a:xfrm>
              <a:off x="1099800" y="4398120"/>
              <a:ext cx="4781520" cy="896400"/>
            </a:xfrm>
            <a:prstGeom prst="rect">
              <a:avLst/>
            </a:prstGeom>
            <a:blipFill rotWithShape="0">
              <a:blip r:embed="rId2"/>
              <a:stretch>
                <a:fillRect/>
              </a:stretch>
            </a:blipFill>
            <a:ln>
              <a:noFill/>
            </a:ln>
          </p:spPr>
          <p:style>
            <a:lnRef idx="0"/>
            <a:fillRef idx="0"/>
            <a:effectRef idx="0"/>
            <a:fontRef idx="minor"/>
          </p:style>
        </p:sp>
      </p:gr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28600" y="990720"/>
            <a:ext cx="8381520" cy="2494080"/>
          </a:xfrm>
          <a:prstGeom prst="rect">
            <a:avLst/>
          </a:prstGeom>
          <a:solidFill>
            <a:schemeClr val="bg1">
              <a:lumMod val="95000"/>
            </a:schemeClr>
          </a:solidFill>
          <a:ln>
            <a:solidFill>
              <a:schemeClr val="tx1">
                <a:lumMod val="50000"/>
                <a:lumOff val="50000"/>
              </a:schemeClr>
            </a:solidFill>
          </a:ln>
        </p:spPr>
        <p:style>
          <a:lnRef idx="0"/>
          <a:fillRef idx="0"/>
          <a:effectRef idx="0"/>
          <a:fontRef idx="minor"/>
        </p:style>
        <p:txBody>
          <a:bodyPr lIns="180000" rIns="180000" tIns="180000" bIns="180000"/>
          <a:p>
            <a:pPr algn="just">
              <a:lnSpc>
                <a:spcPct val="100000"/>
              </a:lnSpc>
            </a:pPr>
            <a:r>
              <a:rPr b="0" lang="en-US" sz="2000" spc="-1" strike="noStrike">
                <a:solidFill>
                  <a:srgbClr val="000000"/>
                </a:solidFill>
                <a:latin typeface="Calibri"/>
              </a:rPr>
              <a:t>1. </a:t>
            </a:r>
            <a:endParaRPr b="0" lang="en-US" sz="2000" spc="-1" strike="noStrike">
              <a:latin typeface="Arial"/>
            </a:endParaRPr>
          </a:p>
          <a:p>
            <a:pPr algn="just">
              <a:lnSpc>
                <a:spcPct val="100000"/>
              </a:lnSpc>
            </a:pPr>
            <a:r>
              <a:rPr b="0" lang="en-US" sz="2000" spc="-1" strike="noStrike">
                <a:solidFill>
                  <a:srgbClr val="000000"/>
                </a:solidFill>
                <a:latin typeface="Calibri"/>
              </a:rPr>
              <a:t>Frantic Fast Foods registro utilidades después de impuestos por 390.000 dólares en el año 2009 con 300 000 acciones en circulación. El 1 de enero de 2010, la empresa emitió 25 000 nuevas acciones. Debido a los fondos provenientes de estas nuevas acciones y de otras mejoras operativas, las utilidades después de impuestos aumentan 20%.</a:t>
            </a:r>
            <a:endParaRPr b="0" lang="en-US" sz="2000" spc="-1" strike="noStrike">
              <a:latin typeface="Arial"/>
            </a:endParaRPr>
          </a:p>
        </p:txBody>
      </p:sp>
      <p:graphicFrame>
        <p:nvGraphicFramePr>
          <p:cNvPr id="137" name="Table 2"/>
          <p:cNvGraphicFramePr/>
          <p:nvPr/>
        </p:nvGraphicFramePr>
        <p:xfrm>
          <a:off x="1562040" y="3879720"/>
          <a:ext cx="6095520" cy="2224800"/>
        </p:xfrm>
        <a:graphic>
          <a:graphicData uri="http://schemas.openxmlformats.org/drawingml/2006/table">
            <a:tbl>
              <a:tblPr/>
              <a:tblGrid>
                <a:gridCol w="4190760"/>
                <a:gridCol w="1904760"/>
              </a:tblGrid>
              <a:tr h="370800">
                <a:tc>
                  <a:txBody>
                    <a:bodyPr/>
                    <a:p>
                      <a:pPr>
                        <a:lnSpc>
                          <a:spcPct val="100000"/>
                        </a:lnSpc>
                      </a:pPr>
                      <a:r>
                        <a:rPr b="1" lang="en-US" sz="1800" spc="-1" strike="noStrike">
                          <a:solidFill>
                            <a:srgbClr val="000000"/>
                          </a:solidFill>
                          <a:latin typeface="Calibri"/>
                        </a:rPr>
                        <a:t>Utilidad después de impuestos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25200">
                      <a:solidFill>
                        <a:srgbClr val="000000"/>
                      </a:solidFill>
                    </a:lnB>
                    <a:noFill/>
                  </a:tcPr>
                </a:tc>
                <a:tc>
                  <a:txBody>
                    <a:bodyPr/>
                    <a:p>
                      <a:pPr>
                        <a:lnSpc>
                          <a:spcPct val="100000"/>
                        </a:lnSpc>
                      </a:pPr>
                      <a:r>
                        <a:rPr b="1" lang="en-US" sz="1800" spc="-1" strike="noStrike">
                          <a:solidFill>
                            <a:srgbClr val="000000"/>
                          </a:solidFill>
                          <a:latin typeface="Calibri"/>
                        </a:rPr>
                        <a:t>$390,000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25200">
                      <a:solidFill>
                        <a:srgbClr val="000000"/>
                      </a:solidFill>
                    </a:lnB>
                    <a:noFill/>
                  </a:tcPr>
                </a:tc>
              </a:tr>
              <a:tr h="370800">
                <a:tc>
                  <a:txBody>
                    <a:bodyPr/>
                    <a:p>
                      <a:pPr>
                        <a:lnSpc>
                          <a:spcPct val="100000"/>
                        </a:lnSpc>
                      </a:pPr>
                      <a:r>
                        <a:rPr b="0" lang="en-US" sz="1800" spc="-1" strike="noStrike">
                          <a:solidFill>
                            <a:srgbClr val="000000"/>
                          </a:solidFill>
                          <a:latin typeface="Calibri"/>
                        </a:rPr>
                        <a:t>Acciones en circulación</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0000">
                        <a:alpha val="20000"/>
                      </a:srgbClr>
                    </a:solidFill>
                  </a:tcPr>
                </a:tc>
                <a:tc>
                  <a:txBody>
                    <a:bodyPr/>
                    <a:p>
                      <a:pPr>
                        <a:lnSpc>
                          <a:spcPct val="100000"/>
                        </a:lnSpc>
                      </a:pPr>
                      <a:r>
                        <a:rPr b="0" lang="en-US" sz="1800" spc="-1" strike="noStrike">
                          <a:solidFill>
                            <a:srgbClr val="000000"/>
                          </a:solidFill>
                          <a:latin typeface="Calibri"/>
                        </a:rPr>
                        <a:t>300,000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0000">
                        <a:alpha val="20000"/>
                      </a:srgbClr>
                    </a:solidFill>
                  </a:tcPr>
                </a:tc>
              </a:tr>
              <a:tr h="370800">
                <a:tc>
                  <a:txBody>
                    <a:bodyPr/>
                    <a:p>
                      <a:pPr>
                        <a:lnSpc>
                          <a:spcPct val="100000"/>
                        </a:lnSpc>
                      </a:pPr>
                      <a:r>
                        <a:rPr b="0" lang="en-US" sz="1800" spc="-1" strike="noStrike">
                          <a:solidFill>
                            <a:srgbClr val="000000"/>
                          </a:solidFill>
                          <a:latin typeface="Calibri"/>
                        </a:rPr>
                        <a:t>Utilidades antes de aumento</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$390,000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p>
                      <a:pPr>
                        <a:lnSpc>
                          <a:spcPct val="100000"/>
                        </a:lnSpc>
                      </a:pPr>
                      <a:r>
                        <a:rPr b="0" lang="en-US" sz="1800" spc="-1" strike="noStrike">
                          <a:solidFill>
                            <a:srgbClr val="000000"/>
                          </a:solidFill>
                          <a:latin typeface="Calibri"/>
                        </a:rPr>
                        <a:t>Aumento en utilidad</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0000">
                        <a:alpha val="20000"/>
                      </a:srgbClr>
                    </a:solidFill>
                  </a:tcPr>
                </a:tc>
                <a:tc>
                  <a:txBody>
                    <a:bodyPr/>
                    <a:p>
                      <a:pPr>
                        <a:lnSpc>
                          <a:spcPct val="100000"/>
                        </a:lnSpc>
                      </a:pPr>
                      <a:r>
                        <a:rPr b="0" lang="en-US" sz="1800" spc="-1" strike="noStrike">
                          <a:solidFill>
                            <a:srgbClr val="000000"/>
                          </a:solidFill>
                          <a:latin typeface="Calibri"/>
                        </a:rPr>
                        <a:t>20%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0000">
                        <a:alpha val="20000"/>
                      </a:srgbClr>
                    </a:solidFill>
                  </a:tcPr>
                </a:tc>
              </a:tr>
              <a:tr h="370800">
                <a:tc>
                  <a:txBody>
                    <a:bodyPr/>
                    <a:p>
                      <a:pPr>
                        <a:lnSpc>
                          <a:spcPct val="100000"/>
                        </a:lnSpc>
                      </a:pPr>
                      <a:r>
                        <a:rPr b="0" lang="en-US" sz="1800" spc="-1" strike="noStrike">
                          <a:solidFill>
                            <a:srgbClr val="000000"/>
                          </a:solidFill>
                          <a:latin typeface="Calibri"/>
                        </a:rPr>
                        <a:t>Acciones en circulación</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300,000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p>
                      <a:pPr>
                        <a:lnSpc>
                          <a:spcPct val="100000"/>
                        </a:lnSpc>
                      </a:pPr>
                      <a:r>
                        <a:rPr b="0" lang="en-US" sz="1800" spc="-1" strike="noStrike">
                          <a:solidFill>
                            <a:srgbClr val="000000"/>
                          </a:solidFill>
                          <a:latin typeface="Calibri"/>
                        </a:rPr>
                        <a:t>Nuevas acciones emitidas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0000">
                        <a:alpha val="20000"/>
                      </a:srgbClr>
                    </a:solidFill>
                  </a:tcPr>
                </a:tc>
                <a:tc>
                  <a:txBody>
                    <a:bodyPr/>
                    <a:p>
                      <a:pPr>
                        <a:lnSpc>
                          <a:spcPct val="100000"/>
                        </a:lnSpc>
                      </a:pPr>
                      <a:r>
                        <a:rPr b="0" lang="en-US" sz="1800" spc="-1" strike="noStrike">
                          <a:solidFill>
                            <a:srgbClr val="000000"/>
                          </a:solidFill>
                          <a:latin typeface="Calibri"/>
                        </a:rPr>
                        <a:t>25,000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0000">
                        <a:alpha val="20000"/>
                      </a:srgbClr>
                    </a:solidFill>
                  </a:tcPr>
                </a:tc>
              </a:tr>
            </a:tbl>
          </a:graphicData>
        </a:graphic>
      </p:graphicFrame>
      <p:sp>
        <p:nvSpPr>
          <p:cNvPr id="138" name="CustomShape 3"/>
          <p:cNvSpPr/>
          <p:nvPr/>
        </p:nvSpPr>
        <p:spPr>
          <a:xfrm>
            <a:off x="3505320" y="3355560"/>
            <a:ext cx="2209320" cy="6382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rPr>
              <a:t>Frantic Fast Foods </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28320" y="1341360"/>
            <a:ext cx="411444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2060"/>
                </a:solidFill>
                <a:latin typeface="Calibri"/>
              </a:rPr>
              <a:t>a) Utilidad por acciones</a:t>
            </a:r>
            <a:endParaRPr b="0" lang="en-US" sz="1800" spc="-1" strike="noStrike">
              <a:latin typeface="Arial"/>
            </a:endParaRPr>
          </a:p>
        </p:txBody>
      </p:sp>
      <p:sp>
        <p:nvSpPr>
          <p:cNvPr id="140" name="Line 2"/>
          <p:cNvSpPr/>
          <p:nvPr/>
        </p:nvSpPr>
        <p:spPr>
          <a:xfrm>
            <a:off x="796320" y="2397240"/>
            <a:ext cx="3124080" cy="360"/>
          </a:xfrm>
          <a:prstGeom prst="line">
            <a:avLst/>
          </a:prstGeom>
          <a:ln w="12600">
            <a:solidFill>
              <a:schemeClr val="tx1"/>
            </a:solidFill>
            <a:round/>
          </a:ln>
        </p:spPr>
        <p:style>
          <a:lnRef idx="1">
            <a:schemeClr val="accent1"/>
          </a:lnRef>
          <a:fillRef idx="0">
            <a:schemeClr val="accent1"/>
          </a:fillRef>
          <a:effectRef idx="0">
            <a:schemeClr val="accent1"/>
          </a:effectRef>
          <a:fontRef idx="minor"/>
        </p:style>
      </p:sp>
      <p:sp>
        <p:nvSpPr>
          <p:cNvPr id="141" name="CustomShape 3"/>
          <p:cNvSpPr/>
          <p:nvPr/>
        </p:nvSpPr>
        <p:spPr>
          <a:xfrm>
            <a:off x="796320" y="2028240"/>
            <a:ext cx="38095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Utilidad después de impuestos      =</a:t>
            </a:r>
            <a:endParaRPr b="0" lang="en-US" sz="1800" spc="-1" strike="noStrike">
              <a:latin typeface="Arial"/>
            </a:endParaRPr>
          </a:p>
        </p:txBody>
      </p:sp>
      <p:sp>
        <p:nvSpPr>
          <p:cNvPr id="142" name="CustomShape 4"/>
          <p:cNvSpPr/>
          <p:nvPr/>
        </p:nvSpPr>
        <p:spPr>
          <a:xfrm>
            <a:off x="1177560" y="2383560"/>
            <a:ext cx="38095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Acciones sen circulación</a:t>
            </a:r>
            <a:endParaRPr b="0" lang="en-US" sz="1800" spc="-1" strike="noStrike">
              <a:latin typeface="Arial"/>
            </a:endParaRPr>
          </a:p>
        </p:txBody>
      </p:sp>
      <p:sp>
        <p:nvSpPr>
          <p:cNvPr id="143" name="Line 5"/>
          <p:cNvSpPr/>
          <p:nvPr/>
        </p:nvSpPr>
        <p:spPr>
          <a:xfrm>
            <a:off x="4453920" y="2397240"/>
            <a:ext cx="1066680" cy="360"/>
          </a:xfrm>
          <a:prstGeom prst="line">
            <a:avLst/>
          </a:prstGeom>
          <a:ln w="12600">
            <a:solidFill>
              <a:schemeClr val="tx1"/>
            </a:solidFill>
            <a:round/>
          </a:ln>
        </p:spPr>
        <p:style>
          <a:lnRef idx="1">
            <a:schemeClr val="accent1"/>
          </a:lnRef>
          <a:fillRef idx="0">
            <a:schemeClr val="accent1"/>
          </a:fillRef>
          <a:effectRef idx="0">
            <a:schemeClr val="accent1"/>
          </a:effectRef>
          <a:fontRef idx="minor"/>
        </p:style>
      </p:sp>
      <p:sp>
        <p:nvSpPr>
          <p:cNvPr id="144" name="CustomShape 6"/>
          <p:cNvSpPr/>
          <p:nvPr/>
        </p:nvSpPr>
        <p:spPr>
          <a:xfrm>
            <a:off x="4515480" y="1970640"/>
            <a:ext cx="257076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390,000          =     $1.30</a:t>
            </a:r>
            <a:endParaRPr b="0" lang="en-US" sz="1800" spc="-1" strike="noStrike">
              <a:latin typeface="Arial"/>
            </a:endParaRPr>
          </a:p>
        </p:txBody>
      </p:sp>
      <p:sp>
        <p:nvSpPr>
          <p:cNvPr id="145" name="CustomShape 7"/>
          <p:cNvSpPr/>
          <p:nvPr/>
        </p:nvSpPr>
        <p:spPr>
          <a:xfrm>
            <a:off x="4515480" y="2441160"/>
            <a:ext cx="10663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300,000</a:t>
            </a:r>
            <a:endParaRPr b="0" lang="en-US" sz="1800" spc="-1" strike="noStrike">
              <a:latin typeface="Arial"/>
            </a:endParaRPr>
          </a:p>
        </p:txBody>
      </p:sp>
      <p:sp>
        <p:nvSpPr>
          <p:cNvPr id="146" name="CustomShape 8"/>
          <p:cNvSpPr/>
          <p:nvPr/>
        </p:nvSpPr>
        <p:spPr>
          <a:xfrm>
            <a:off x="362520" y="3074760"/>
            <a:ext cx="4114440" cy="6382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2060"/>
                </a:solidFill>
                <a:latin typeface="Calibri"/>
              </a:rPr>
              <a:t>b) Utilidad después de impuestos</a:t>
            </a:r>
            <a:endParaRPr b="0" lang="en-US" sz="1800" spc="-1" strike="noStrike">
              <a:latin typeface="Arial"/>
            </a:endParaRPr>
          </a:p>
        </p:txBody>
      </p:sp>
      <p:sp>
        <p:nvSpPr>
          <p:cNvPr id="147" name="CustomShape 9"/>
          <p:cNvSpPr/>
          <p:nvPr/>
        </p:nvSpPr>
        <p:spPr>
          <a:xfrm>
            <a:off x="796320" y="3678120"/>
            <a:ext cx="822924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Utilidad después de impuestos      =  $390,000 x 20% = 78,000 + 390,000 = $468,000</a:t>
            </a:r>
            <a:endParaRPr b="0" lang="en-US" sz="1800" spc="-1" strike="noStrike">
              <a:latin typeface="Arial"/>
            </a:endParaRPr>
          </a:p>
        </p:txBody>
      </p:sp>
      <p:sp>
        <p:nvSpPr>
          <p:cNvPr id="148" name="CustomShape 10"/>
          <p:cNvSpPr/>
          <p:nvPr/>
        </p:nvSpPr>
        <p:spPr>
          <a:xfrm>
            <a:off x="362520" y="4201920"/>
            <a:ext cx="8792280" cy="17362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1" lang="en-US" sz="1800" spc="-1" strike="noStrike">
                <a:solidFill>
                  <a:srgbClr val="000000"/>
                </a:solidFill>
                <a:latin typeface="Calibri"/>
              </a:rPr>
              <a:t>Acciones en circulación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Acciones en circulación + nuevas acciones emitidas = 300,000 + 25,000 = 325,000 acciones</a:t>
            </a:r>
            <a:endParaRPr b="0" lang="en-US" sz="1800" spc="-1" strike="noStrike">
              <a:latin typeface="Arial"/>
            </a:endParaRPr>
          </a:p>
          <a:p>
            <a:pPr marL="285840" indent="-285480">
              <a:lnSpc>
                <a:spcPct val="100000"/>
              </a:lnSpc>
              <a:buClr>
                <a:srgbClr val="000000"/>
              </a:buClr>
              <a:buFont typeface="Arial"/>
              <a:buChar char="•"/>
            </a:pPr>
            <a:r>
              <a:rPr b="1" lang="en-US" sz="1800" spc="-1" strike="noStrike">
                <a:solidFill>
                  <a:srgbClr val="000000"/>
                </a:solidFill>
                <a:latin typeface="Calibri"/>
              </a:rPr>
              <a:t>Utilidades por acción</a:t>
            </a:r>
            <a:endParaRPr b="0" lang="en-US" sz="1800" spc="-1" strike="noStrike">
              <a:latin typeface="Arial"/>
            </a:endParaRPr>
          </a:p>
          <a:p>
            <a:pPr>
              <a:lnSpc>
                <a:spcPct val="100000"/>
              </a:lnSpc>
            </a:pPr>
            <a:endParaRPr b="0" lang="en-US" sz="1800" spc="-1" strike="noStrike">
              <a:latin typeface="Arial"/>
            </a:endParaRPr>
          </a:p>
        </p:txBody>
      </p:sp>
      <p:sp>
        <p:nvSpPr>
          <p:cNvPr id="149" name="Line 11"/>
          <p:cNvSpPr/>
          <p:nvPr/>
        </p:nvSpPr>
        <p:spPr>
          <a:xfrm>
            <a:off x="796320" y="6110640"/>
            <a:ext cx="3124080" cy="360"/>
          </a:xfrm>
          <a:prstGeom prst="line">
            <a:avLst/>
          </a:prstGeom>
          <a:ln w="12600">
            <a:solidFill>
              <a:schemeClr val="tx1"/>
            </a:solidFill>
            <a:round/>
          </a:ln>
        </p:spPr>
        <p:style>
          <a:lnRef idx="1">
            <a:schemeClr val="accent1"/>
          </a:lnRef>
          <a:fillRef idx="0">
            <a:schemeClr val="accent1"/>
          </a:fillRef>
          <a:effectRef idx="0">
            <a:schemeClr val="accent1"/>
          </a:effectRef>
          <a:fontRef idx="minor"/>
        </p:style>
      </p:sp>
      <p:sp>
        <p:nvSpPr>
          <p:cNvPr id="150" name="CustomShape 12"/>
          <p:cNvSpPr/>
          <p:nvPr/>
        </p:nvSpPr>
        <p:spPr>
          <a:xfrm>
            <a:off x="796320" y="5741640"/>
            <a:ext cx="38095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Utilidad después de impuestos      =</a:t>
            </a:r>
            <a:endParaRPr b="0" lang="en-US" sz="1800" spc="-1" strike="noStrike">
              <a:latin typeface="Arial"/>
            </a:endParaRPr>
          </a:p>
        </p:txBody>
      </p:sp>
      <p:sp>
        <p:nvSpPr>
          <p:cNvPr id="151" name="CustomShape 13"/>
          <p:cNvSpPr/>
          <p:nvPr/>
        </p:nvSpPr>
        <p:spPr>
          <a:xfrm>
            <a:off x="1177560" y="6096600"/>
            <a:ext cx="38095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Acciones sen circulación</a:t>
            </a:r>
            <a:endParaRPr b="0" lang="en-US" sz="1800" spc="-1" strike="noStrike">
              <a:latin typeface="Arial"/>
            </a:endParaRPr>
          </a:p>
        </p:txBody>
      </p:sp>
      <p:sp>
        <p:nvSpPr>
          <p:cNvPr id="152" name="Line 14"/>
          <p:cNvSpPr/>
          <p:nvPr/>
        </p:nvSpPr>
        <p:spPr>
          <a:xfrm>
            <a:off x="4453920" y="6110640"/>
            <a:ext cx="1066680" cy="360"/>
          </a:xfrm>
          <a:prstGeom prst="line">
            <a:avLst/>
          </a:prstGeom>
          <a:ln w="12600">
            <a:solidFill>
              <a:schemeClr val="tx1"/>
            </a:solidFill>
            <a:round/>
          </a:ln>
        </p:spPr>
        <p:style>
          <a:lnRef idx="1">
            <a:schemeClr val="accent1"/>
          </a:lnRef>
          <a:fillRef idx="0">
            <a:schemeClr val="accent1"/>
          </a:fillRef>
          <a:effectRef idx="0">
            <a:schemeClr val="accent1"/>
          </a:effectRef>
          <a:fontRef idx="minor"/>
        </p:style>
      </p:sp>
      <p:sp>
        <p:nvSpPr>
          <p:cNvPr id="153" name="CustomShape 15"/>
          <p:cNvSpPr/>
          <p:nvPr/>
        </p:nvSpPr>
        <p:spPr>
          <a:xfrm>
            <a:off x="4515480" y="5683680"/>
            <a:ext cx="257076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468,000          =     $1.40</a:t>
            </a:r>
            <a:endParaRPr b="0" lang="en-US" sz="1800" spc="-1" strike="noStrike">
              <a:latin typeface="Arial"/>
            </a:endParaRPr>
          </a:p>
        </p:txBody>
      </p:sp>
      <p:sp>
        <p:nvSpPr>
          <p:cNvPr id="154" name="CustomShape 16"/>
          <p:cNvSpPr/>
          <p:nvPr/>
        </p:nvSpPr>
        <p:spPr>
          <a:xfrm>
            <a:off x="4515480" y="6154560"/>
            <a:ext cx="10663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325,000</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228600" y="990720"/>
            <a:ext cx="8381520" cy="2494080"/>
          </a:xfrm>
          <a:prstGeom prst="rect">
            <a:avLst/>
          </a:prstGeom>
          <a:solidFill>
            <a:schemeClr val="bg1">
              <a:lumMod val="95000"/>
            </a:schemeClr>
          </a:solidFill>
          <a:ln>
            <a:solidFill>
              <a:schemeClr val="tx1">
                <a:lumMod val="50000"/>
                <a:lumOff val="50000"/>
              </a:schemeClr>
            </a:solidFill>
          </a:ln>
        </p:spPr>
        <p:style>
          <a:lnRef idx="0"/>
          <a:fillRef idx="0"/>
          <a:effectRef idx="0"/>
          <a:fontRef idx="minor"/>
        </p:style>
        <p:txBody>
          <a:bodyPr lIns="180000" rIns="180000" tIns="180000" bIns="180000"/>
          <a:p>
            <a:pPr algn="just">
              <a:lnSpc>
                <a:spcPct val="100000"/>
              </a:lnSpc>
            </a:pPr>
            <a:r>
              <a:rPr b="0" lang="en-US" sz="2000" spc="-1" strike="noStrike">
                <a:solidFill>
                  <a:srgbClr val="000000"/>
                </a:solidFill>
                <a:latin typeface="Calibri"/>
              </a:rPr>
              <a:t>3. </a:t>
            </a:r>
            <a:endParaRPr b="0" lang="en-US" sz="2000" spc="-1" strike="noStrike">
              <a:latin typeface="Arial"/>
            </a:endParaRPr>
          </a:p>
          <a:p>
            <a:pPr algn="just">
              <a:lnSpc>
                <a:spcPct val="100000"/>
              </a:lnSpc>
            </a:pPr>
            <a:r>
              <a:rPr b="0" lang="en-US" sz="2000" spc="-1" strike="noStrike">
                <a:solidFill>
                  <a:srgbClr val="000000"/>
                </a:solidFill>
                <a:latin typeface="Calibri"/>
              </a:rPr>
              <a:t>a) Hillary Swank Clothiers registró ventas por 360 000 dólares y un costo de ventas de 244 800 dólares. ¿Cuál es el margen de utilidad bruta (razón de utilidad bruta a ventas)? b) Si la empresa promedio de la industria del vestido registró una utilidad bruta de 35%, ¿cómo se puede calificar el desempeño de la compañía?</a:t>
            </a:r>
            <a:endParaRPr b="0" lang="en-US" sz="2000" spc="-1" strike="noStrike">
              <a:latin typeface="Arial"/>
            </a:endParaRPr>
          </a:p>
        </p:txBody>
      </p:sp>
      <p:sp>
        <p:nvSpPr>
          <p:cNvPr id="156" name="CustomShape 2"/>
          <p:cNvSpPr/>
          <p:nvPr/>
        </p:nvSpPr>
        <p:spPr>
          <a:xfrm>
            <a:off x="247320" y="3566880"/>
            <a:ext cx="8362800" cy="2554920"/>
          </a:xfrm>
          <a:prstGeom prst="rect">
            <a:avLst/>
          </a:prstGeom>
          <a:solidFill>
            <a:schemeClr val="accent1">
              <a:lumMod val="40000"/>
              <a:lumOff val="60000"/>
            </a:schemeClr>
          </a:solidFill>
          <a:ln>
            <a:solidFill>
              <a:schemeClr val="tx1">
                <a:lumMod val="50000"/>
                <a:lumOff val="50000"/>
              </a:schemeClr>
            </a:solidFill>
          </a:ln>
        </p:spPr>
        <p:style>
          <a:lnRef idx="0"/>
          <a:fillRef idx="0"/>
          <a:effectRef idx="0"/>
          <a:fontRef idx="minor"/>
        </p:style>
        <p:txBody>
          <a:bodyPr lIns="180000" rIns="180000" tIns="180000" bIns="180000"/>
          <a:p>
            <a:pPr marL="457200" algn="ctr">
              <a:lnSpc>
                <a:spcPct val="100000"/>
              </a:lnSpc>
            </a:pPr>
            <a:endParaRPr b="0" lang="en-US" sz="1800" spc="-1" strike="noStrike">
              <a:latin typeface="Arial"/>
            </a:endParaRPr>
          </a:p>
          <a:p>
            <a:pPr marL="457200" algn="ctr">
              <a:lnSpc>
                <a:spcPct val="100000"/>
              </a:lnSpc>
            </a:pPr>
            <a:r>
              <a:rPr b="0" lang="en-US" sz="2400" spc="-1" strike="noStrike">
                <a:solidFill>
                  <a:srgbClr val="000000"/>
                </a:solidFill>
                <a:latin typeface="Calibri"/>
              </a:rPr>
              <a:t>Margen de utilidad bruta :</a:t>
            </a:r>
            <a:endParaRPr b="0" lang="en-US" sz="2400" spc="-1" strike="noStrike">
              <a:latin typeface="Arial"/>
            </a:endParaRPr>
          </a:p>
          <a:p>
            <a:pPr marL="457200" algn="ctr">
              <a:lnSpc>
                <a:spcPct val="100000"/>
              </a:lnSpc>
            </a:pPr>
            <a:endParaRPr b="0" lang="en-US" sz="2400" spc="-1" strike="noStrike">
              <a:latin typeface="Arial"/>
            </a:endParaRPr>
          </a:p>
          <a:p>
            <a:pPr marL="457200" algn="ctr">
              <a:lnSpc>
                <a:spcPct val="100000"/>
              </a:lnSpc>
            </a:pPr>
            <a:r>
              <a:rPr b="0" lang="en-US" sz="2400" spc="-1" strike="noStrike">
                <a:solidFill>
                  <a:srgbClr val="000000"/>
                </a:solidFill>
                <a:latin typeface="Calibri"/>
              </a:rPr>
              <a:t>(115 200 ut. Bruta / 360 000 ventas)</a:t>
            </a:r>
            <a:endParaRPr b="0" lang="en-US" sz="2400" spc="-1" strike="noStrike">
              <a:latin typeface="Arial"/>
            </a:endParaRPr>
          </a:p>
          <a:p>
            <a:pPr marL="457200" algn="ctr">
              <a:lnSpc>
                <a:spcPct val="100000"/>
              </a:lnSpc>
            </a:pPr>
            <a:endParaRPr b="0" lang="en-US" sz="2400" spc="-1" strike="noStrike">
              <a:latin typeface="Arial"/>
            </a:endParaRPr>
          </a:p>
          <a:p>
            <a:pPr marL="457200" algn="ctr">
              <a:lnSpc>
                <a:spcPct val="100000"/>
              </a:lnSpc>
            </a:pPr>
            <a:r>
              <a:rPr b="0" lang="en-US" sz="2400" spc="-1" strike="noStrike">
                <a:solidFill>
                  <a:srgbClr val="000000"/>
                </a:solidFill>
                <a:latin typeface="Calibri"/>
              </a:rPr>
              <a:t>   </a:t>
            </a:r>
            <a:r>
              <a:rPr b="0" lang="en-US" sz="2400" spc="-1" strike="noStrike">
                <a:solidFill>
                  <a:srgbClr val="c00000"/>
                </a:solidFill>
                <a:latin typeface="Calibri"/>
              </a:rPr>
              <a:t>0.32 -&gt; 32 %</a:t>
            </a:r>
            <a:endParaRPr b="0" lang="en-US"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228600" y="1219320"/>
            <a:ext cx="8381520" cy="1579320"/>
          </a:xfrm>
          <a:prstGeom prst="rect">
            <a:avLst/>
          </a:prstGeom>
          <a:solidFill>
            <a:schemeClr val="bg1">
              <a:lumMod val="95000"/>
            </a:schemeClr>
          </a:solidFill>
          <a:ln>
            <a:solidFill>
              <a:schemeClr val="tx1">
                <a:lumMod val="50000"/>
                <a:lumOff val="50000"/>
              </a:schemeClr>
            </a:solidFill>
          </a:ln>
        </p:spPr>
        <p:style>
          <a:lnRef idx="0"/>
          <a:fillRef idx="0"/>
          <a:effectRef idx="0"/>
          <a:fontRef idx="minor"/>
        </p:style>
        <p:txBody>
          <a:bodyPr lIns="180000" rIns="180000" tIns="180000" bIns="180000"/>
          <a:p>
            <a:pPr algn="just">
              <a:lnSpc>
                <a:spcPct val="100000"/>
              </a:lnSpc>
            </a:pPr>
            <a:endParaRPr b="0" lang="en-US" sz="1800" spc="-1" strike="noStrike">
              <a:latin typeface="Arial"/>
            </a:endParaRPr>
          </a:p>
          <a:p>
            <a:pPr algn="just">
              <a:lnSpc>
                <a:spcPct val="100000"/>
              </a:lnSpc>
            </a:pPr>
            <a:r>
              <a:rPr b="0" lang="en-US" sz="2000" spc="-1" strike="noStrike">
                <a:solidFill>
                  <a:srgbClr val="000000"/>
                </a:solidFill>
                <a:latin typeface="Calibri"/>
              </a:rPr>
              <a:t>b) Si la empresa promedio de la industria del vestido registró una utilidad bruta de 35%, ¿cómo se puede calificar el desempeño de la compañía?</a:t>
            </a:r>
            <a:endParaRPr b="0" lang="en-US" sz="2000" spc="-1" strike="noStrike">
              <a:latin typeface="Arial"/>
            </a:endParaRPr>
          </a:p>
        </p:txBody>
      </p:sp>
      <p:sp>
        <p:nvSpPr>
          <p:cNvPr id="158" name="CustomShape 2"/>
          <p:cNvSpPr/>
          <p:nvPr/>
        </p:nvSpPr>
        <p:spPr>
          <a:xfrm>
            <a:off x="247320" y="3657600"/>
            <a:ext cx="8362800" cy="1457640"/>
          </a:xfrm>
          <a:prstGeom prst="rect">
            <a:avLst/>
          </a:prstGeom>
          <a:solidFill>
            <a:schemeClr val="accent1">
              <a:lumMod val="40000"/>
              <a:lumOff val="60000"/>
            </a:schemeClr>
          </a:solidFill>
          <a:ln>
            <a:solidFill>
              <a:schemeClr val="tx1">
                <a:lumMod val="50000"/>
                <a:lumOff val="50000"/>
              </a:schemeClr>
            </a:solidFill>
          </a:ln>
        </p:spPr>
        <p:style>
          <a:lnRef idx="0"/>
          <a:fillRef idx="0"/>
          <a:effectRef idx="0"/>
          <a:fontRef idx="minor"/>
        </p:style>
        <p:txBody>
          <a:bodyPr lIns="180000" rIns="180000" tIns="180000" bIns="180000"/>
          <a:p>
            <a:pPr algn="just">
              <a:lnSpc>
                <a:spcPct val="100000"/>
              </a:lnSpc>
            </a:pPr>
            <a:r>
              <a:rPr b="0" lang="en-US" sz="2400" spc="-1" strike="noStrike">
                <a:solidFill>
                  <a:srgbClr val="000000"/>
                </a:solidFill>
                <a:latin typeface="Calibri"/>
              </a:rPr>
              <a:t>Se puede decir que no le está yendo muy bien ya que su margen de utilidad bruta está por debajo del margen de utilidad bruta del promedio.</a:t>
            </a:r>
            <a:endParaRPr b="0" lang="en-US"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85800" y="1752480"/>
            <a:ext cx="8076960" cy="91260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p>
            <a:pPr>
              <a:lnSpc>
                <a:spcPct val="100000"/>
              </a:lnSpc>
            </a:pPr>
            <a:r>
              <a:rPr b="0" lang="en-US" sz="1800" spc="-1" strike="noStrike">
                <a:solidFill>
                  <a:srgbClr val="000000"/>
                </a:solidFill>
                <a:latin typeface="Calibri"/>
              </a:rPr>
              <a:t>5.- Coloque las siguientes partidas en el orden correcto de un estado de resultados:</a:t>
            </a:r>
            <a:endParaRPr b="0" lang="en-US" sz="1800" spc="-1" strike="noStrike">
              <a:latin typeface="Arial"/>
            </a:endParaRPr>
          </a:p>
          <a:p>
            <a:pPr>
              <a:lnSpc>
                <a:spcPct val="100000"/>
              </a:lnSpc>
            </a:pPr>
            <a:endParaRPr b="0" lang="en-US" sz="1800" spc="-1" strike="noStrike">
              <a:latin typeface="Arial"/>
            </a:endParaRPr>
          </a:p>
        </p:txBody>
      </p:sp>
      <p:sp>
        <p:nvSpPr>
          <p:cNvPr id="160" name="CustomShape 2"/>
          <p:cNvSpPr/>
          <p:nvPr/>
        </p:nvSpPr>
        <p:spPr>
          <a:xfrm>
            <a:off x="380880" y="3048120"/>
            <a:ext cx="8534160" cy="228420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p>
            <a:pPr>
              <a:lnSpc>
                <a:spcPct val="100000"/>
              </a:lnSpc>
            </a:pPr>
            <a:r>
              <a:rPr b="0" lang="en-US" sz="1800" spc="-1" strike="noStrike">
                <a:solidFill>
                  <a:srgbClr val="000000"/>
                </a:solidFill>
                <a:latin typeface="Calibri"/>
              </a:rPr>
              <a:t>Impuestos</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Impuestos Utilidad bruta</a:t>
            </a:r>
            <a:endParaRPr b="0" lang="en-US" sz="1800" spc="-1" strike="noStrike">
              <a:latin typeface="Arial"/>
            </a:endParaRPr>
          </a:p>
          <a:p>
            <a:pPr>
              <a:lnSpc>
                <a:spcPct val="100000"/>
              </a:lnSpc>
            </a:pPr>
            <a:r>
              <a:rPr b="0" lang="en-US" sz="1800" spc="-1" strike="noStrike">
                <a:solidFill>
                  <a:srgbClr val="000000"/>
                </a:solidFill>
                <a:latin typeface="Calibri"/>
              </a:rPr>
              <a:t>Acciones en circulación</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Utilidad por acciones</a:t>
            </a:r>
            <a:endParaRPr b="0" lang="en-US" sz="1800" spc="-1" strike="noStrike">
              <a:latin typeface="Arial"/>
            </a:endParaRPr>
          </a:p>
          <a:p>
            <a:pPr>
              <a:lnSpc>
                <a:spcPct val="100000"/>
              </a:lnSpc>
            </a:pPr>
            <a:r>
              <a:rPr b="0" lang="en-US" sz="1800" spc="-1" strike="noStrike">
                <a:solidFill>
                  <a:srgbClr val="000000"/>
                </a:solidFill>
                <a:latin typeface="Calibri"/>
              </a:rPr>
              <a:t>Gastos de interés</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Utilidades ante de impuestos</a:t>
            </a:r>
            <a:endParaRPr b="0" lang="en-US" sz="1800" spc="-1" strike="noStrike">
              <a:latin typeface="Arial"/>
            </a:endParaRPr>
          </a:p>
          <a:p>
            <a:pPr>
              <a:lnSpc>
                <a:spcPct val="100000"/>
              </a:lnSpc>
            </a:pPr>
            <a:r>
              <a:rPr b="0" lang="en-US" sz="1800" spc="-1" strike="noStrike">
                <a:solidFill>
                  <a:srgbClr val="000000"/>
                </a:solidFill>
                <a:latin typeface="Calibri"/>
              </a:rPr>
              <a:t>Gastos de depreciación </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Costos de ventas</a:t>
            </a:r>
            <a:endParaRPr b="0" lang="en-US" sz="1800" spc="-1" strike="noStrike">
              <a:latin typeface="Arial"/>
            </a:endParaRPr>
          </a:p>
          <a:p>
            <a:pPr>
              <a:lnSpc>
                <a:spcPct val="100000"/>
              </a:lnSpc>
            </a:pPr>
            <a:r>
              <a:rPr b="0" lang="en-US" sz="1800" spc="-1" strike="noStrike">
                <a:solidFill>
                  <a:srgbClr val="000000"/>
                </a:solidFill>
                <a:latin typeface="Calibri"/>
              </a:rPr>
              <a:t>Dividendos de acciones preferentes</a:t>
            </a:r>
            <a:r>
              <a:rPr b="0" lang="en-US" sz="1800" spc="-1" strike="noStrike">
                <a:solidFill>
                  <a:srgbClr val="000000"/>
                </a:solidFill>
                <a:latin typeface="Calibri"/>
              </a:rPr>
              <a:t>	</a:t>
            </a:r>
            <a:r>
              <a:rPr b="0" lang="en-US" sz="1800" spc="-1" strike="noStrike">
                <a:solidFill>
                  <a:srgbClr val="000000"/>
                </a:solidFill>
                <a:latin typeface="Calibri"/>
              </a:rPr>
              <a:t>Utilidades después de impuestos</a:t>
            </a:r>
            <a:endParaRPr b="0" lang="en-US" sz="1800" spc="-1" strike="noStrike">
              <a:latin typeface="Arial"/>
            </a:endParaRPr>
          </a:p>
          <a:p>
            <a:pPr>
              <a:lnSpc>
                <a:spcPct val="100000"/>
              </a:lnSpc>
            </a:pPr>
            <a:r>
              <a:rPr b="0" lang="en-US" sz="1800" spc="-1" strike="noStrike">
                <a:solidFill>
                  <a:srgbClr val="000000"/>
                </a:solidFill>
                <a:latin typeface="Calibri"/>
              </a:rPr>
              <a:t>Utilidad de operación</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Utilidades disponibles para los acciones comunes</a:t>
            </a:r>
            <a:endParaRPr b="0" lang="en-US" sz="1800" spc="-1" strike="noStrike">
              <a:latin typeface="Arial"/>
            </a:endParaRPr>
          </a:p>
          <a:p>
            <a:pPr>
              <a:lnSpc>
                <a:spcPct val="100000"/>
              </a:lnSpc>
            </a:pPr>
            <a:r>
              <a:rPr b="0" lang="en-US" sz="1800" spc="-1" strike="noStrike">
                <a:solidFill>
                  <a:srgbClr val="000000"/>
                </a:solidFill>
                <a:latin typeface="Calibri"/>
              </a:rPr>
              <a:t>ventas</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Gastos de ventas y administrativos</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402120" y="1224000"/>
            <a:ext cx="7246800" cy="492120"/>
          </a:xfrm>
          <a:prstGeom prst="rect">
            <a:avLst/>
          </a:prstGeom>
          <a:noFill/>
          <a:ln>
            <a:noFill/>
          </a:ln>
        </p:spPr>
        <p:txBody>
          <a:bodyPr lIns="0" rIns="0" tIns="0" bIns="0"/>
          <a:p>
            <a:pPr>
              <a:lnSpc>
                <a:spcPct val="100000"/>
              </a:lnSpc>
            </a:pPr>
            <a:r>
              <a:rPr b="1" lang="es-PE" sz="3200" spc="-1" strike="noStrike">
                <a:solidFill>
                  <a:srgbClr val="e36c09"/>
                </a:solidFill>
                <a:latin typeface="TeXGyreAdventor"/>
              </a:rPr>
              <a:t>soluciòn</a:t>
            </a:r>
            <a:endParaRPr b="0" lang="es-PE" sz="3200" spc="-1" strike="noStrike">
              <a:solidFill>
                <a:srgbClr val="000000"/>
              </a:solidFill>
              <a:latin typeface="Calibri"/>
            </a:endParaRPr>
          </a:p>
        </p:txBody>
      </p:sp>
      <p:graphicFrame>
        <p:nvGraphicFramePr>
          <p:cNvPr id="162" name="Table 2"/>
          <p:cNvGraphicFramePr/>
          <p:nvPr/>
        </p:nvGraphicFramePr>
        <p:xfrm>
          <a:off x="1143000" y="2362320"/>
          <a:ext cx="6151320" cy="1884960"/>
        </p:xfrm>
        <a:graphic>
          <a:graphicData uri="http://schemas.openxmlformats.org/drawingml/2006/table">
            <a:tbl>
              <a:tblPr/>
              <a:tblGrid>
                <a:gridCol w="6151320"/>
              </a:tblGrid>
              <a:tr h="271440">
                <a:tc>
                  <a:txBody>
                    <a:bodyPr lIns="5760" rIns="5760" tIns="5760" bIns="0" anchor="ctr"/>
                    <a:p>
                      <a:pPr>
                        <a:lnSpc>
                          <a:spcPct val="100000"/>
                        </a:lnSpc>
                      </a:pPr>
                      <a:r>
                        <a:rPr b="0" lang="en-US" sz="1800" spc="-1" strike="noStrike">
                          <a:solidFill>
                            <a:srgbClr val="ffffff"/>
                          </a:solidFill>
                          <a:latin typeface="Calibri"/>
                        </a:rPr>
                        <a:t>Ventas</a:t>
                      </a:r>
                      <a:endParaRPr b="0" lang="en-US" sz="1800" spc="-1" strike="noStrike">
                        <a:latin typeface="Arial"/>
                      </a:endParaRPr>
                    </a:p>
                  </a:txBody>
                  <a:tcPr marL="5760" marR="5760">
                    <a:lnL w="12240">
                      <a:solidFill>
                        <a:srgbClr val="000000"/>
                      </a:solidFill>
                    </a:lnL>
                    <a:lnR w="12240">
                      <a:solidFill>
                        <a:srgbClr val="000000"/>
                      </a:solidFill>
                    </a:lnR>
                    <a:lnT w="12240">
                      <a:solidFill>
                        <a:srgbClr val="000000"/>
                      </a:solidFill>
                    </a:lnT>
                    <a:lnB w="12240">
                      <a:solidFill>
                        <a:srgbClr val="000000"/>
                      </a:solidFill>
                    </a:lnB>
                    <a:solidFill>
                      <a:srgbClr val="c0504d"/>
                    </a:solidFill>
                  </a:tcPr>
                </a:tc>
              </a:tr>
              <a:tr h="271440">
                <a:tc>
                  <a:txBody>
                    <a:bodyPr lIns="5760" rIns="5760" tIns="5760" bIns="0" anchor="ctr"/>
                    <a:p>
                      <a:pPr>
                        <a:lnSpc>
                          <a:spcPct val="100000"/>
                        </a:lnSpc>
                      </a:pPr>
                      <a:r>
                        <a:rPr b="0" lang="en-US" sz="1800" spc="-1" strike="noStrike">
                          <a:solidFill>
                            <a:srgbClr val="ffffff"/>
                          </a:solidFill>
                          <a:latin typeface="Calibri"/>
                        </a:rPr>
                        <a:t>(-) Costo de bienes vendidos</a:t>
                      </a:r>
                      <a:endParaRPr b="0" lang="en-US" sz="1800" spc="-1" strike="noStrike">
                        <a:latin typeface="Arial"/>
                      </a:endParaRPr>
                    </a:p>
                  </a:txBody>
                  <a:tcPr marL="5760" marR="5760">
                    <a:lnL w="12240">
                      <a:solidFill>
                        <a:srgbClr val="000000"/>
                      </a:solidFill>
                    </a:lnL>
                    <a:lnR w="12240">
                      <a:solidFill>
                        <a:srgbClr val="000000"/>
                      </a:solidFill>
                    </a:lnR>
                    <a:lnT w="12240">
                      <a:solidFill>
                        <a:srgbClr val="000000"/>
                      </a:solidFill>
                    </a:lnT>
                    <a:lnB w="12240">
                      <a:solidFill>
                        <a:srgbClr val="000000"/>
                      </a:solidFill>
                    </a:lnB>
                    <a:solidFill>
                      <a:srgbClr val="c0504d"/>
                    </a:solidFill>
                  </a:tcPr>
                </a:tc>
              </a:tr>
              <a:tr h="271440">
                <a:tc>
                  <a:txBody>
                    <a:bodyPr lIns="5760" rIns="5760" tIns="5760" bIns="0" anchor="ctr"/>
                    <a:p>
                      <a:pPr>
                        <a:lnSpc>
                          <a:spcPct val="100000"/>
                        </a:lnSpc>
                      </a:pPr>
                      <a:r>
                        <a:rPr b="0" lang="en-US" sz="1800" spc="-1" strike="noStrike">
                          <a:solidFill>
                            <a:srgbClr val="ffffff"/>
                          </a:solidFill>
                          <a:latin typeface="Calibri"/>
                        </a:rPr>
                        <a:t>8= Utilidad bruta</a:t>
                      </a:r>
                      <a:endParaRPr b="0" lang="en-US" sz="1800" spc="-1" strike="noStrike">
                        <a:latin typeface="Arial"/>
                      </a:endParaRPr>
                    </a:p>
                  </a:txBody>
                  <a:tcPr marL="5760" marR="5760">
                    <a:lnL w="12240">
                      <a:solidFill>
                        <a:srgbClr val="000000"/>
                      </a:solidFill>
                    </a:lnL>
                    <a:lnR w="12240">
                      <a:solidFill>
                        <a:srgbClr val="000000"/>
                      </a:solidFill>
                    </a:lnR>
                    <a:lnT w="12240">
                      <a:solidFill>
                        <a:srgbClr val="000000"/>
                      </a:solidFill>
                    </a:lnT>
                    <a:lnB w="12240">
                      <a:solidFill>
                        <a:srgbClr val="000000"/>
                      </a:solidFill>
                    </a:lnB>
                    <a:solidFill>
                      <a:srgbClr val="c0504d"/>
                    </a:solidFill>
                  </a:tcPr>
                </a:tc>
              </a:tr>
              <a:tr h="271440">
                <a:tc>
                  <a:txBody>
                    <a:bodyPr lIns="5760" rIns="5760" tIns="5760" bIns="0" anchor="ctr"/>
                    <a:p>
                      <a:pPr>
                        <a:lnSpc>
                          <a:spcPct val="100000"/>
                        </a:lnSpc>
                      </a:pPr>
                      <a:r>
                        <a:rPr b="0" lang="en-US" sz="1800" spc="-1" strike="noStrike">
                          <a:solidFill>
                            <a:srgbClr val="ffffff"/>
                          </a:solidFill>
                          <a:latin typeface="Calibri"/>
                        </a:rPr>
                        <a:t>(-) Gastos de ventas y administrativos</a:t>
                      </a:r>
                      <a:endParaRPr b="0" lang="en-US" sz="1800" spc="-1" strike="noStrike">
                        <a:latin typeface="Arial"/>
                      </a:endParaRPr>
                    </a:p>
                  </a:txBody>
                  <a:tcPr marL="5760" marR="5760">
                    <a:lnL w="12240">
                      <a:solidFill>
                        <a:srgbClr val="000000"/>
                      </a:solidFill>
                    </a:lnL>
                    <a:lnR w="12240">
                      <a:solidFill>
                        <a:srgbClr val="000000"/>
                      </a:solidFill>
                    </a:lnR>
                    <a:lnT w="12240">
                      <a:solidFill>
                        <a:srgbClr val="000000"/>
                      </a:solidFill>
                    </a:lnT>
                    <a:lnB w="12240">
                      <a:solidFill>
                        <a:srgbClr val="000000"/>
                      </a:solidFill>
                    </a:lnB>
                    <a:solidFill>
                      <a:srgbClr val="c0504d"/>
                    </a:solidFill>
                  </a:tcPr>
                </a:tc>
              </a:tr>
              <a:tr h="271440">
                <a:tc>
                  <a:txBody>
                    <a:bodyPr lIns="5760" rIns="5760" tIns="5760" bIns="0" anchor="ctr"/>
                    <a:p>
                      <a:pPr>
                        <a:lnSpc>
                          <a:spcPct val="100000"/>
                        </a:lnSpc>
                      </a:pPr>
                      <a:r>
                        <a:rPr b="0" lang="en-US" sz="1800" spc="-1" strike="noStrike">
                          <a:solidFill>
                            <a:srgbClr val="ffffff"/>
                          </a:solidFill>
                          <a:latin typeface="Calibri"/>
                        </a:rPr>
                        <a:t>(-) Gastos de depreciación</a:t>
                      </a:r>
                      <a:endParaRPr b="0" lang="en-US" sz="1800" spc="-1" strike="noStrike">
                        <a:latin typeface="Arial"/>
                      </a:endParaRPr>
                    </a:p>
                  </a:txBody>
                  <a:tcPr marL="5760" marR="5760">
                    <a:lnL w="12240">
                      <a:solidFill>
                        <a:srgbClr val="000000"/>
                      </a:solidFill>
                    </a:lnL>
                    <a:lnR w="12240">
                      <a:solidFill>
                        <a:srgbClr val="000000"/>
                      </a:solidFill>
                    </a:lnR>
                    <a:lnT w="12240">
                      <a:solidFill>
                        <a:srgbClr val="000000"/>
                      </a:solidFill>
                    </a:lnT>
                    <a:lnB w="12240">
                      <a:solidFill>
                        <a:srgbClr val="000000"/>
                      </a:solidFill>
                    </a:lnB>
                    <a:solidFill>
                      <a:srgbClr val="c0504d"/>
                    </a:solidFill>
                  </a:tcPr>
                </a:tc>
              </a:tr>
              <a:tr h="271440">
                <a:tc>
                  <a:txBody>
                    <a:bodyPr lIns="5760" rIns="5760" tIns="5760" bIns="0" anchor="ctr"/>
                    <a:p>
                      <a:pPr>
                        <a:lnSpc>
                          <a:spcPct val="100000"/>
                        </a:lnSpc>
                      </a:pPr>
                      <a:r>
                        <a:rPr b="0" lang="en-US" sz="1800" spc="-1" strike="noStrike">
                          <a:solidFill>
                            <a:srgbClr val="ffffff"/>
                          </a:solidFill>
                          <a:latin typeface="Calibri"/>
                        </a:rPr>
                        <a:t>8= Utilidad operativa</a:t>
                      </a:r>
                      <a:endParaRPr b="0" lang="en-US" sz="1800" spc="-1" strike="noStrike">
                        <a:latin typeface="Arial"/>
                      </a:endParaRPr>
                    </a:p>
                  </a:txBody>
                  <a:tcPr marL="5760" marR="5760">
                    <a:lnL w="12240">
                      <a:solidFill>
                        <a:srgbClr val="000000"/>
                      </a:solidFill>
                    </a:lnL>
                    <a:lnR w="12240">
                      <a:solidFill>
                        <a:srgbClr val="000000"/>
                      </a:solidFill>
                    </a:lnR>
                    <a:lnT w="12240">
                      <a:solidFill>
                        <a:srgbClr val="000000"/>
                      </a:solidFill>
                    </a:lnT>
                    <a:lnB w="12240">
                      <a:solidFill>
                        <a:srgbClr val="000000"/>
                      </a:solidFill>
                    </a:lnB>
                    <a:solidFill>
                      <a:srgbClr val="c0504d"/>
                    </a:solidFill>
                  </a:tcPr>
                </a:tc>
              </a:tr>
              <a:tr h="271440">
                <a:tc>
                  <a:txBody>
                    <a:bodyPr lIns="5760" rIns="5760" tIns="5760" bIns="0" anchor="ctr"/>
                    <a:p>
                      <a:pPr>
                        <a:lnSpc>
                          <a:spcPct val="100000"/>
                        </a:lnSpc>
                      </a:pPr>
                      <a:r>
                        <a:rPr b="0" lang="en-US" sz="1800" spc="-1" strike="noStrike">
                          <a:solidFill>
                            <a:srgbClr val="ffffff"/>
                          </a:solidFill>
                          <a:latin typeface="Calibri"/>
                        </a:rPr>
                        <a:t>(-) Gastos de interés</a:t>
                      </a:r>
                      <a:endParaRPr b="0" lang="en-US" sz="1800" spc="-1" strike="noStrike">
                        <a:latin typeface="Arial"/>
                      </a:endParaRPr>
                    </a:p>
                  </a:txBody>
                  <a:tcPr marL="5760" marR="5760">
                    <a:lnL w="12240">
                      <a:solidFill>
                        <a:srgbClr val="000000"/>
                      </a:solidFill>
                    </a:lnL>
                    <a:lnR w="12240">
                      <a:solidFill>
                        <a:srgbClr val="000000"/>
                      </a:solidFill>
                    </a:lnR>
                    <a:lnT w="12240">
                      <a:solidFill>
                        <a:srgbClr val="000000"/>
                      </a:solidFill>
                    </a:lnT>
                    <a:lnB w="12240">
                      <a:solidFill>
                        <a:srgbClr val="000000"/>
                      </a:solidFill>
                    </a:lnB>
                    <a:solidFill>
                      <a:srgbClr val="c0504d"/>
                    </a:solidFill>
                  </a:tcPr>
                </a:tc>
              </a:tr>
              <a:tr h="271440">
                <a:tc>
                  <a:txBody>
                    <a:bodyPr lIns="5760" rIns="5760" tIns="5760" bIns="0" anchor="ctr"/>
                    <a:p>
                      <a:pPr>
                        <a:lnSpc>
                          <a:spcPct val="100000"/>
                        </a:lnSpc>
                      </a:pPr>
                      <a:r>
                        <a:rPr b="0" lang="en-US" sz="1800" spc="-1" strike="noStrike">
                          <a:solidFill>
                            <a:srgbClr val="ffffff"/>
                          </a:solidFill>
                          <a:latin typeface="Calibri"/>
                        </a:rPr>
                        <a:t>8= Utilidad antes de impuestos</a:t>
                      </a:r>
                      <a:endParaRPr b="0" lang="en-US" sz="1800" spc="-1" strike="noStrike">
                        <a:latin typeface="Arial"/>
                      </a:endParaRPr>
                    </a:p>
                  </a:txBody>
                  <a:tcPr marL="5760" marR="5760">
                    <a:lnL w="12240">
                      <a:solidFill>
                        <a:srgbClr val="000000"/>
                      </a:solidFill>
                    </a:lnL>
                    <a:lnR w="12240">
                      <a:solidFill>
                        <a:srgbClr val="000000"/>
                      </a:solidFill>
                    </a:lnR>
                    <a:lnT w="12240">
                      <a:solidFill>
                        <a:srgbClr val="000000"/>
                      </a:solidFill>
                    </a:lnT>
                    <a:lnB w="12240">
                      <a:solidFill>
                        <a:srgbClr val="000000"/>
                      </a:solidFill>
                    </a:lnB>
                    <a:solidFill>
                      <a:srgbClr val="c0504d"/>
                    </a:solidFill>
                  </a:tcPr>
                </a:tc>
              </a:tr>
              <a:tr h="271440">
                <a:tc>
                  <a:txBody>
                    <a:bodyPr lIns="5760" rIns="5760" tIns="5760" bIns="0" anchor="ctr"/>
                    <a:p>
                      <a:pPr>
                        <a:lnSpc>
                          <a:spcPct val="100000"/>
                        </a:lnSpc>
                      </a:pPr>
                      <a:r>
                        <a:rPr b="0" lang="en-US" sz="1800" spc="-1" strike="noStrike">
                          <a:solidFill>
                            <a:srgbClr val="ffffff"/>
                          </a:solidFill>
                          <a:latin typeface="Calibri"/>
                        </a:rPr>
                        <a:t>(-) Impuestos</a:t>
                      </a:r>
                      <a:endParaRPr b="0" lang="en-US" sz="1800" spc="-1" strike="noStrike">
                        <a:latin typeface="Arial"/>
                      </a:endParaRPr>
                    </a:p>
                  </a:txBody>
                  <a:tcPr marL="5760" marR="5760">
                    <a:lnL w="12240">
                      <a:solidFill>
                        <a:srgbClr val="000000"/>
                      </a:solidFill>
                    </a:lnL>
                    <a:lnR w="12240">
                      <a:solidFill>
                        <a:srgbClr val="000000"/>
                      </a:solidFill>
                    </a:lnR>
                    <a:lnT w="12240">
                      <a:solidFill>
                        <a:srgbClr val="000000"/>
                      </a:solidFill>
                    </a:lnT>
                    <a:lnB w="12240">
                      <a:solidFill>
                        <a:srgbClr val="000000"/>
                      </a:solidFill>
                    </a:lnB>
                    <a:solidFill>
                      <a:srgbClr val="c0504d"/>
                    </a:solidFill>
                  </a:tcPr>
                </a:tc>
              </a:tr>
              <a:tr h="271440">
                <a:tc>
                  <a:txBody>
                    <a:bodyPr lIns="5760" rIns="5760" tIns="5760" bIns="0" anchor="ctr"/>
                    <a:p>
                      <a:pPr>
                        <a:lnSpc>
                          <a:spcPct val="100000"/>
                        </a:lnSpc>
                      </a:pPr>
                      <a:r>
                        <a:rPr b="0" lang="en-US" sz="1800" spc="-1" strike="noStrike">
                          <a:solidFill>
                            <a:srgbClr val="ffffff"/>
                          </a:solidFill>
                          <a:latin typeface="Calibri"/>
                        </a:rPr>
                        <a:t>8= Utilidad después de impuestos</a:t>
                      </a:r>
                      <a:endParaRPr b="0" lang="en-US" sz="1800" spc="-1" strike="noStrike">
                        <a:latin typeface="Arial"/>
                      </a:endParaRPr>
                    </a:p>
                  </a:txBody>
                  <a:tcPr marL="5760" marR="5760">
                    <a:lnL w="12240">
                      <a:solidFill>
                        <a:srgbClr val="000000"/>
                      </a:solidFill>
                    </a:lnL>
                    <a:lnR w="12240">
                      <a:solidFill>
                        <a:srgbClr val="000000"/>
                      </a:solidFill>
                    </a:lnR>
                    <a:lnT w="12240">
                      <a:solidFill>
                        <a:srgbClr val="000000"/>
                      </a:solidFill>
                    </a:lnT>
                    <a:lnB w="12240">
                      <a:solidFill>
                        <a:srgbClr val="000000"/>
                      </a:solidFill>
                    </a:lnB>
                    <a:solidFill>
                      <a:srgbClr val="c0504d"/>
                    </a:solidFill>
                  </a:tcPr>
                </a:tc>
              </a:tr>
              <a:tr h="271440">
                <a:tc>
                  <a:txBody>
                    <a:bodyPr lIns="5760" rIns="5760" tIns="5760" bIns="0" anchor="ctr"/>
                    <a:p>
                      <a:pPr>
                        <a:lnSpc>
                          <a:spcPct val="100000"/>
                        </a:lnSpc>
                      </a:pPr>
                      <a:r>
                        <a:rPr b="0" lang="en-US" sz="1800" spc="-1" strike="noStrike">
                          <a:solidFill>
                            <a:srgbClr val="ffffff"/>
                          </a:solidFill>
                          <a:latin typeface="Calibri"/>
                        </a:rPr>
                        <a:t>(-) Dividendos de acciones preferentes</a:t>
                      </a:r>
                      <a:endParaRPr b="0" lang="en-US" sz="1800" spc="-1" strike="noStrike">
                        <a:latin typeface="Arial"/>
                      </a:endParaRPr>
                    </a:p>
                  </a:txBody>
                  <a:tcPr marL="5760" marR="5760">
                    <a:lnL w="12240">
                      <a:solidFill>
                        <a:srgbClr val="000000"/>
                      </a:solidFill>
                    </a:lnL>
                    <a:lnR w="12240">
                      <a:solidFill>
                        <a:srgbClr val="000000"/>
                      </a:solidFill>
                    </a:lnR>
                    <a:lnT w="12240">
                      <a:solidFill>
                        <a:srgbClr val="000000"/>
                      </a:solidFill>
                    </a:lnT>
                    <a:lnB w="12240">
                      <a:solidFill>
                        <a:srgbClr val="000000"/>
                      </a:solidFill>
                    </a:lnB>
                    <a:solidFill>
                      <a:srgbClr val="c0504d"/>
                    </a:solidFill>
                  </a:tcPr>
                </a:tc>
              </a:tr>
              <a:tr h="271440">
                <a:tc>
                  <a:txBody>
                    <a:bodyPr lIns="5760" rIns="5760" tIns="5760" bIns="0" anchor="ctr"/>
                    <a:p>
                      <a:pPr>
                        <a:lnSpc>
                          <a:spcPct val="100000"/>
                        </a:lnSpc>
                      </a:pPr>
                      <a:r>
                        <a:rPr b="0" lang="en-US" sz="1800" spc="-1" strike="noStrike">
                          <a:solidFill>
                            <a:srgbClr val="ffffff"/>
                          </a:solidFill>
                          <a:latin typeface="Calibri"/>
                        </a:rPr>
                        <a:t>(= Utilidades disponibles para accionistas comunes</a:t>
                      </a:r>
                      <a:endParaRPr b="0" lang="en-US" sz="1800" spc="-1" strike="noStrike">
                        <a:latin typeface="Arial"/>
                      </a:endParaRPr>
                    </a:p>
                  </a:txBody>
                  <a:tcPr marL="5760" marR="5760">
                    <a:lnL w="12240">
                      <a:solidFill>
                        <a:srgbClr val="000000"/>
                      </a:solidFill>
                    </a:lnL>
                    <a:lnR w="12240">
                      <a:solidFill>
                        <a:srgbClr val="000000"/>
                      </a:solidFill>
                    </a:lnR>
                    <a:lnT w="12240">
                      <a:solidFill>
                        <a:srgbClr val="000000"/>
                      </a:solidFill>
                    </a:lnT>
                    <a:lnB w="12240">
                      <a:solidFill>
                        <a:srgbClr val="000000"/>
                      </a:solidFill>
                    </a:lnB>
                    <a:solidFill>
                      <a:srgbClr val="c0504d"/>
                    </a:solidFill>
                  </a:tcPr>
                </a:tc>
              </a:tr>
              <a:tr h="271440">
                <a:tc>
                  <a:txBody>
                    <a:bodyPr lIns="5760" rIns="5760" tIns="5760" bIns="0" anchor="ctr"/>
                    <a:p>
                      <a:pPr>
                        <a:lnSpc>
                          <a:spcPct val="100000"/>
                        </a:lnSpc>
                      </a:pPr>
                      <a:r>
                        <a:rPr b="0" lang="en-US" sz="1800" spc="-1" strike="noStrike">
                          <a:solidFill>
                            <a:srgbClr val="ffffff"/>
                          </a:solidFill>
                          <a:latin typeface="Calibri"/>
                        </a:rPr>
                        <a:t>/ Número de acciones en circulación</a:t>
                      </a:r>
                      <a:endParaRPr b="0" lang="en-US" sz="1800" spc="-1" strike="noStrike">
                        <a:latin typeface="Arial"/>
                      </a:endParaRPr>
                    </a:p>
                  </a:txBody>
                  <a:tcPr marL="5760" marR="5760">
                    <a:lnL w="12240">
                      <a:solidFill>
                        <a:srgbClr val="000000"/>
                      </a:solidFill>
                    </a:lnL>
                    <a:lnR w="12240">
                      <a:solidFill>
                        <a:srgbClr val="000000"/>
                      </a:solidFill>
                    </a:lnR>
                    <a:lnT w="12240">
                      <a:solidFill>
                        <a:srgbClr val="000000"/>
                      </a:solidFill>
                    </a:lnT>
                    <a:lnB w="12240">
                      <a:solidFill>
                        <a:srgbClr val="000000"/>
                      </a:solidFill>
                    </a:lnB>
                    <a:solidFill>
                      <a:srgbClr val="c0504d"/>
                    </a:solidFill>
                  </a:tcPr>
                </a:tc>
              </a:tr>
              <a:tr h="271440">
                <a:tc>
                  <a:txBody>
                    <a:bodyPr lIns="5760" rIns="5760" tIns="5760" bIns="0" anchor="ctr"/>
                    <a:p>
                      <a:pPr>
                        <a:lnSpc>
                          <a:spcPct val="100000"/>
                        </a:lnSpc>
                      </a:pPr>
                      <a:r>
                        <a:rPr b="0" lang="en-US" sz="1800" spc="-1" strike="noStrike">
                          <a:solidFill>
                            <a:srgbClr val="ffffff"/>
                          </a:solidFill>
                          <a:latin typeface="Calibri"/>
                        </a:rPr>
                        <a:t>(= Utilidad por acción</a:t>
                      </a:r>
                      <a:endParaRPr b="0" lang="en-US" sz="1800" spc="-1" strike="noStrike">
                        <a:latin typeface="Arial"/>
                      </a:endParaRPr>
                    </a:p>
                  </a:txBody>
                  <a:tcPr marL="5760" marR="5760">
                    <a:lnL w="12240">
                      <a:solidFill>
                        <a:srgbClr val="000000"/>
                      </a:solidFill>
                    </a:lnL>
                    <a:lnR w="12240">
                      <a:solidFill>
                        <a:srgbClr val="000000"/>
                      </a:solidFill>
                    </a:lnR>
                    <a:lnT w="12240">
                      <a:solidFill>
                        <a:srgbClr val="000000"/>
                      </a:solidFill>
                    </a:lnT>
                    <a:lnB w="12240">
                      <a:solidFill>
                        <a:srgbClr val="000000"/>
                      </a:solidFill>
                    </a:lnB>
                    <a:solidFill>
                      <a:srgbClr val="c0504d"/>
                    </a:solidFill>
                  </a:tcPr>
                </a:tc>
              </a:tr>
            </a:tbl>
          </a:graphicData>
        </a:graphic>
      </p:graphicFrame>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228600" y="1191960"/>
            <a:ext cx="8381520" cy="970200"/>
          </a:xfrm>
          <a:prstGeom prst="rect">
            <a:avLst/>
          </a:prstGeom>
          <a:solidFill>
            <a:schemeClr val="bg1">
              <a:lumMod val="95000"/>
            </a:schemeClr>
          </a:solidFill>
          <a:ln>
            <a:solidFill>
              <a:schemeClr val="tx1">
                <a:lumMod val="50000"/>
                <a:lumOff val="50000"/>
              </a:schemeClr>
            </a:solidFill>
          </a:ln>
        </p:spPr>
        <p:style>
          <a:lnRef idx="0"/>
          <a:fillRef idx="0"/>
          <a:effectRef idx="0"/>
          <a:fontRef idx="minor"/>
        </p:style>
        <p:txBody>
          <a:bodyPr lIns="180000" rIns="180000" tIns="180000" bIns="180000"/>
          <a:p>
            <a:pPr algn="just">
              <a:lnSpc>
                <a:spcPct val="100000"/>
              </a:lnSpc>
            </a:pPr>
            <a:r>
              <a:rPr b="0" lang="en-US" sz="2000" spc="-1" strike="noStrike">
                <a:solidFill>
                  <a:srgbClr val="000000"/>
                </a:solidFill>
                <a:latin typeface="Calibri"/>
              </a:rPr>
              <a:t>7. Dada la siguiente información, prepare el estado de resultados de Jonas Brothers Cough Drops.</a:t>
            </a:r>
            <a:endParaRPr b="0" lang="en-US" sz="2000" spc="-1" strike="noStrike">
              <a:latin typeface="Arial"/>
            </a:endParaRPr>
          </a:p>
        </p:txBody>
      </p:sp>
      <p:pic>
        <p:nvPicPr>
          <p:cNvPr id="164" name="Imagen 4" descr=""/>
          <p:cNvPicPr/>
          <p:nvPr/>
        </p:nvPicPr>
        <p:blipFill>
          <a:blip r:embed="rId1"/>
          <a:stretch/>
        </p:blipFill>
        <p:spPr>
          <a:xfrm>
            <a:off x="246240" y="3125160"/>
            <a:ext cx="8470080" cy="2111760"/>
          </a:xfrm>
          <a:prstGeom prst="rect">
            <a:avLst/>
          </a:prstGeom>
          <a:ln w="9360">
            <a:solidFill>
              <a:srgbClr val="000000"/>
            </a:solidFill>
            <a:miter/>
          </a:ln>
          <a:effectLst>
            <a:outerShdw algn="tl" blurRad="50800" dir="2700000" dist="38100" rotWithShape="0">
              <a:srgbClr val="000000">
                <a:alpha val="43000"/>
              </a:srgbClr>
            </a:outerShdw>
          </a:effectLst>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1981080" y="1219320"/>
            <a:ext cx="5718600" cy="492120"/>
          </a:xfrm>
          <a:prstGeom prst="rect">
            <a:avLst/>
          </a:prstGeom>
          <a:noFill/>
          <a:ln>
            <a:noFill/>
          </a:ln>
        </p:spPr>
        <p:txBody>
          <a:bodyPr lIns="0" rIns="0" tIns="0" bIns="0"/>
          <a:p>
            <a:pPr>
              <a:lnSpc>
                <a:spcPct val="100000"/>
              </a:lnSpc>
            </a:pPr>
            <a:r>
              <a:rPr b="1" lang="es-PE" sz="3200" spc="-1" strike="noStrike">
                <a:solidFill>
                  <a:srgbClr val="e36c09"/>
                </a:solidFill>
                <a:latin typeface="TeXGyreAdventor"/>
              </a:rPr>
              <a:t>Jonas Brothers Cough Drops </a:t>
            </a:r>
            <a:endParaRPr b="0" lang="es-PE" sz="3200" spc="-1" strike="noStrike">
              <a:solidFill>
                <a:srgbClr val="000000"/>
              </a:solidFill>
              <a:latin typeface="Calibri"/>
            </a:endParaRPr>
          </a:p>
        </p:txBody>
      </p:sp>
      <p:graphicFrame>
        <p:nvGraphicFramePr>
          <p:cNvPr id="166" name="Table 2"/>
          <p:cNvGraphicFramePr/>
          <p:nvPr/>
        </p:nvGraphicFramePr>
        <p:xfrm>
          <a:off x="3505320" y="2288520"/>
          <a:ext cx="5181120" cy="3813120"/>
        </p:xfrm>
        <a:graphic>
          <a:graphicData uri="http://schemas.openxmlformats.org/drawingml/2006/table">
            <a:tbl>
              <a:tblPr/>
              <a:tblGrid>
                <a:gridCol w="3200400"/>
                <a:gridCol w="1981080"/>
              </a:tblGrid>
              <a:tr h="326520">
                <a:tc>
                  <a:txBody>
                    <a:bodyPr/>
                    <a:p>
                      <a:pPr>
                        <a:lnSpc>
                          <a:spcPct val="100000"/>
                        </a:lnSpc>
                      </a:pPr>
                      <a:r>
                        <a:rPr b="1" lang="en-US" sz="1600" spc="-1" strike="noStrike">
                          <a:solidFill>
                            <a:srgbClr val="000000"/>
                          </a:solidFill>
                          <a:latin typeface="Calibri"/>
                        </a:rPr>
                        <a:t>Ventas</a:t>
                      </a:r>
                      <a:endParaRPr b="0" lang="en-US" sz="1600" spc="-1" strike="noStrike">
                        <a:latin typeface="Arial"/>
                      </a:endParaRPr>
                    </a:p>
                  </a:txBody>
                  <a:tcPr marL="91440" marR="91440">
                    <a:lnL w="12240">
                      <a:solidFill>
                        <a:srgbClr val="4f81bd"/>
                      </a:solidFill>
                    </a:lnL>
                    <a:lnR w="12240">
                      <a:solidFill>
                        <a:srgbClr val="4f81bd"/>
                      </a:solidFill>
                    </a:lnR>
                    <a:lnT w="12240">
                      <a:solidFill>
                        <a:srgbClr val="4f81bd"/>
                      </a:solidFill>
                    </a:lnT>
                    <a:lnB w="25200">
                      <a:solidFill>
                        <a:srgbClr val="4f81bd"/>
                      </a:solidFill>
                    </a:lnB>
                    <a:noFill/>
                  </a:tcPr>
                </a:tc>
                <a:tc rowSpan="2">
                  <a:txBody>
                    <a:bodyPr/>
                    <a:p>
                      <a:pPr algn="ctr">
                        <a:lnSpc>
                          <a:spcPct val="100000"/>
                        </a:lnSpc>
                      </a:pPr>
                      <a:r>
                        <a:rPr b="1" lang="en-US" sz="1600" spc="-1" strike="noStrike">
                          <a:solidFill>
                            <a:srgbClr val="000000"/>
                          </a:solidFill>
                          <a:latin typeface="Calibri"/>
                        </a:rPr>
                        <a:t>$1,600,000 </a:t>
                      </a:r>
                      <a:endParaRPr b="0" lang="en-US" sz="1600" spc="-1" strike="noStrike">
                        <a:latin typeface="Arial"/>
                      </a:endParaRPr>
                    </a:p>
                    <a:p>
                      <a:pPr algn="ctr">
                        <a:lnSpc>
                          <a:spcPct val="100000"/>
                        </a:lnSpc>
                      </a:pPr>
                      <a:endParaRPr b="0" lang="en-US" sz="1600" spc="-1" strike="noStrike">
                        <a:latin typeface="Arial"/>
                      </a:endParaRPr>
                    </a:p>
                    <a:p>
                      <a:pPr algn="ctr">
                        <a:lnSpc>
                          <a:spcPct val="100000"/>
                        </a:lnSpc>
                      </a:pPr>
                      <a:r>
                        <a:rPr b="1" lang="en-US" sz="1600" spc="-1" strike="noStrike">
                          <a:solidFill>
                            <a:srgbClr val="ff0000"/>
                          </a:solidFill>
                          <a:latin typeface="Calibri"/>
                        </a:rPr>
                        <a:t>($480,000)</a:t>
                      </a:r>
                      <a:endParaRPr b="0" lang="en-US" sz="1600" spc="-1" strike="noStrike">
                        <a:latin typeface="Arial"/>
                      </a:endParaRPr>
                    </a:p>
                  </a:txBody>
                  <a:tcPr marL="91440" marR="91440">
                    <a:lnL w="12240">
                      <a:solidFill>
                        <a:srgbClr val="4f81bd"/>
                      </a:solidFill>
                    </a:lnL>
                    <a:lnR w="12240">
                      <a:solidFill>
                        <a:srgbClr val="4f81bd"/>
                      </a:solidFill>
                    </a:lnR>
                    <a:lnT w="12240">
                      <a:solidFill>
                        <a:srgbClr val="4f81bd"/>
                      </a:solidFill>
                    </a:lnT>
                    <a:lnB w="25200">
                      <a:solidFill>
                        <a:srgbClr val="4f81bd"/>
                      </a:solidFill>
                    </a:lnB>
                    <a:noFill/>
                  </a:tcPr>
                </a:tc>
              </a:tr>
              <a:tr h="795960">
                <a:tc>
                  <a:txBody>
                    <a:bodyPr/>
                    <a:p>
                      <a:pPr>
                        <a:lnSpc>
                          <a:spcPct val="100000"/>
                        </a:lnSpc>
                      </a:pPr>
                      <a:r>
                        <a:rPr b="0" lang="en-US" sz="1600" spc="-1" strike="noStrike">
                          <a:solidFill>
                            <a:srgbClr val="000000"/>
                          </a:solidFill>
                          <a:latin typeface="Calibri"/>
                        </a:rPr>
                        <a:t>(-) Costo de bienes vendidos</a:t>
                      </a:r>
                      <a:endParaRPr b="0" lang="en-US" sz="1600" spc="-1" strike="noStrike">
                        <a:latin typeface="Arial"/>
                      </a:endParaRPr>
                    </a:p>
                  </a:txBody>
                  <a:tcPr marL="91440" marR="91440">
                    <a:lnL w="12240">
                      <a:solidFill>
                        <a:srgbClr val="4f81bd"/>
                      </a:solidFill>
                    </a:lnL>
                    <a:lnR w="12240">
                      <a:solidFill>
                        <a:srgbClr val="4f81bd"/>
                      </a:solidFill>
                    </a:lnR>
                    <a:lnT w="12240">
                      <a:solidFill>
                        <a:srgbClr val="4f81bd"/>
                      </a:solidFill>
                    </a:lnT>
                    <a:lnB w="12240">
                      <a:solidFill>
                        <a:srgbClr val="4f81bd"/>
                      </a:solidFill>
                    </a:lnB>
                    <a:solidFill>
                      <a:srgbClr val="4f81bd">
                        <a:alpha val="20000"/>
                      </a:srgbClr>
                    </a:solidFill>
                  </a:tcPr>
                </a:tc>
                <a:tc vMerge="1">
                  <a:tcPr>
                    <a:solidFill>
                      <a:srgbClr val="729fcf"/>
                    </a:solidFill>
                  </a:tcPr>
                </a:tc>
              </a:tr>
              <a:tr h="326520">
                <a:tc>
                  <a:txBody>
                    <a:bodyPr/>
                    <a:p>
                      <a:pPr>
                        <a:lnSpc>
                          <a:spcPct val="100000"/>
                        </a:lnSpc>
                      </a:pPr>
                      <a:r>
                        <a:rPr b="0" lang="en-US" sz="1600" spc="-1" strike="noStrike">
                          <a:solidFill>
                            <a:srgbClr val="000000"/>
                          </a:solidFill>
                          <a:latin typeface="Calibri"/>
                        </a:rPr>
                        <a:t>= Utilidad bruta</a:t>
                      </a:r>
                      <a:endParaRPr b="0" lang="en-US" sz="1600" spc="-1" strike="noStrike">
                        <a:latin typeface="Arial"/>
                      </a:endParaRPr>
                    </a:p>
                  </a:txBody>
                  <a:tcPr marL="91440" marR="91440">
                    <a:lnL w="12240">
                      <a:solidFill>
                        <a:srgbClr val="4f81bd"/>
                      </a:solidFill>
                    </a:lnL>
                    <a:lnR w="12240">
                      <a:solidFill>
                        <a:srgbClr val="4f81bd"/>
                      </a:solidFill>
                    </a:lnR>
                    <a:lnT w="12240">
                      <a:solidFill>
                        <a:srgbClr val="4f81bd"/>
                      </a:solidFill>
                    </a:lnT>
                    <a:lnB w="12240">
                      <a:solidFill>
                        <a:srgbClr val="4f81bd"/>
                      </a:solidFill>
                    </a:lnB>
                    <a:noFill/>
                  </a:tcPr>
                </a:tc>
                <a:tc rowSpan="3">
                  <a:txBody>
                    <a:bodyPr/>
                    <a:p>
                      <a:pPr algn="ctr">
                        <a:lnSpc>
                          <a:spcPct val="100000"/>
                        </a:lnSpc>
                      </a:pPr>
                      <a:r>
                        <a:rPr b="0" lang="en-US" sz="1600" spc="-1" strike="noStrike">
                          <a:solidFill>
                            <a:srgbClr val="000000"/>
                          </a:solidFill>
                          <a:latin typeface="Calibri"/>
                        </a:rPr>
                        <a:t>$1,120,000</a:t>
                      </a:r>
                      <a:endParaRPr b="0" lang="en-US" sz="1600" spc="-1" strike="noStrike">
                        <a:latin typeface="Arial"/>
                      </a:endParaRPr>
                    </a:p>
                    <a:p>
                      <a:pPr algn="ctr">
                        <a:lnSpc>
                          <a:spcPct val="100000"/>
                        </a:lnSpc>
                      </a:pPr>
                      <a:endParaRPr b="0" lang="en-US" sz="1600" spc="-1" strike="noStrike">
                        <a:latin typeface="Arial"/>
                      </a:endParaRPr>
                    </a:p>
                    <a:p>
                      <a:pPr algn="ctr">
                        <a:lnSpc>
                          <a:spcPct val="100000"/>
                        </a:lnSpc>
                      </a:pPr>
                      <a:r>
                        <a:rPr b="0" lang="en-US" sz="1600" spc="-1" strike="noStrike">
                          <a:solidFill>
                            <a:srgbClr val="ff0000"/>
                          </a:solidFill>
                          <a:latin typeface="Calibri"/>
                        </a:rPr>
                        <a:t>($250,000)</a:t>
                      </a:r>
                      <a:endParaRPr b="0" lang="en-US" sz="1600" spc="-1" strike="noStrike">
                        <a:latin typeface="Arial"/>
                      </a:endParaRPr>
                    </a:p>
                    <a:p>
                      <a:pPr algn="ctr">
                        <a:lnSpc>
                          <a:spcPct val="100000"/>
                        </a:lnSpc>
                      </a:pPr>
                      <a:endParaRPr b="0" lang="en-US" sz="1600" spc="-1" strike="noStrike">
                        <a:latin typeface="Arial"/>
                      </a:endParaRPr>
                    </a:p>
                    <a:p>
                      <a:pPr algn="ctr">
                        <a:lnSpc>
                          <a:spcPct val="100000"/>
                        </a:lnSpc>
                      </a:pPr>
                      <a:r>
                        <a:rPr b="0" lang="en-US" sz="1600" spc="-1" strike="noStrike">
                          <a:solidFill>
                            <a:srgbClr val="ff0000"/>
                          </a:solidFill>
                          <a:latin typeface="Calibri"/>
                        </a:rPr>
                        <a:t>($190,000)</a:t>
                      </a:r>
                      <a:endParaRPr b="0" lang="en-US" sz="1600" spc="-1" strike="noStrike">
                        <a:latin typeface="Arial"/>
                      </a:endParaRPr>
                    </a:p>
                  </a:txBody>
                  <a:tcPr marL="91440" marR="91440">
                    <a:lnL w="12240">
                      <a:solidFill>
                        <a:srgbClr val="4f81bd"/>
                      </a:solidFill>
                    </a:lnL>
                    <a:lnR w="12240">
                      <a:solidFill>
                        <a:srgbClr val="4f81bd"/>
                      </a:solidFill>
                    </a:lnR>
                    <a:lnT w="12240">
                      <a:solidFill>
                        <a:srgbClr val="4f81bd"/>
                      </a:solidFill>
                    </a:lnT>
                    <a:lnB w="12240">
                      <a:solidFill>
                        <a:srgbClr val="4f81bd"/>
                      </a:solidFill>
                    </a:lnB>
                    <a:noFill/>
                  </a:tcPr>
                </a:tc>
              </a:tr>
              <a:tr h="561240">
                <a:tc>
                  <a:txBody>
                    <a:bodyPr/>
                    <a:p>
                      <a:pPr>
                        <a:lnSpc>
                          <a:spcPct val="100000"/>
                        </a:lnSpc>
                      </a:pPr>
                      <a:r>
                        <a:rPr b="0" lang="en-US" sz="1600" spc="-1" strike="noStrike">
                          <a:solidFill>
                            <a:srgbClr val="000000"/>
                          </a:solidFill>
                          <a:latin typeface="Calibri"/>
                        </a:rPr>
                        <a:t>(-) Gastos administrativas y ventas</a:t>
                      </a:r>
                      <a:endParaRPr b="0" lang="en-US" sz="1600" spc="-1" strike="noStrike">
                        <a:latin typeface="Arial"/>
                      </a:endParaRPr>
                    </a:p>
                  </a:txBody>
                  <a:tcPr marL="91440" marR="91440">
                    <a:lnL w="12240">
                      <a:solidFill>
                        <a:srgbClr val="4f81bd"/>
                      </a:solidFill>
                    </a:lnL>
                    <a:lnR w="12240">
                      <a:solidFill>
                        <a:srgbClr val="4f81bd"/>
                      </a:solidFill>
                    </a:lnR>
                    <a:lnT w="12240">
                      <a:solidFill>
                        <a:srgbClr val="4f81bd"/>
                      </a:solidFill>
                    </a:lnT>
                    <a:lnB w="12240">
                      <a:solidFill>
                        <a:srgbClr val="4f81bd"/>
                      </a:solidFill>
                    </a:lnB>
                    <a:solidFill>
                      <a:srgbClr val="4f81bd">
                        <a:alpha val="20000"/>
                      </a:srgbClr>
                    </a:solidFill>
                  </a:tcPr>
                </a:tc>
                <a:tc vMerge="1">
                  <a:tcPr>
                    <a:solidFill>
                      <a:srgbClr val="729fcf"/>
                    </a:solidFill>
                  </a:tcPr>
                </a:tc>
              </a:tr>
              <a:tr h="326520">
                <a:tc>
                  <a:txBody>
                    <a:bodyPr/>
                    <a:p>
                      <a:pPr>
                        <a:lnSpc>
                          <a:spcPct val="100000"/>
                        </a:lnSpc>
                      </a:pPr>
                      <a:r>
                        <a:rPr b="0" lang="en-US" sz="1600" spc="-1" strike="noStrike">
                          <a:solidFill>
                            <a:srgbClr val="000000"/>
                          </a:solidFill>
                          <a:latin typeface="Calibri"/>
                        </a:rPr>
                        <a:t>(-) Gastos de depreciación</a:t>
                      </a:r>
                      <a:endParaRPr b="0" lang="en-US" sz="1600" spc="-1" strike="noStrike">
                        <a:latin typeface="Arial"/>
                      </a:endParaRPr>
                    </a:p>
                  </a:txBody>
                  <a:tcPr marL="91440" marR="91440">
                    <a:lnL w="12240">
                      <a:solidFill>
                        <a:srgbClr val="4f81bd"/>
                      </a:solidFill>
                    </a:lnL>
                    <a:lnR w="12240">
                      <a:solidFill>
                        <a:srgbClr val="4f81bd"/>
                      </a:solidFill>
                    </a:lnR>
                    <a:lnT w="12240">
                      <a:solidFill>
                        <a:srgbClr val="4f81bd"/>
                      </a:solidFill>
                    </a:lnT>
                    <a:lnB w="12240">
                      <a:solidFill>
                        <a:srgbClr val="4f81bd"/>
                      </a:solidFill>
                    </a:lnB>
                    <a:noFill/>
                  </a:tcPr>
                </a:tc>
                <a:tc vMerge="1">
                  <a:tcPr>
                    <a:solidFill>
                      <a:srgbClr val="729fcf"/>
                    </a:solidFill>
                  </a:tcPr>
                </a:tc>
              </a:tr>
              <a:tr h="326520">
                <a:tc>
                  <a:txBody>
                    <a:bodyPr/>
                    <a:p>
                      <a:pPr>
                        <a:lnSpc>
                          <a:spcPct val="100000"/>
                        </a:lnSpc>
                      </a:pPr>
                      <a:r>
                        <a:rPr b="0" lang="en-US" sz="1600" spc="-1" strike="noStrike">
                          <a:solidFill>
                            <a:srgbClr val="000000"/>
                          </a:solidFill>
                          <a:latin typeface="Calibri"/>
                        </a:rPr>
                        <a:t>= Utilidad operativa</a:t>
                      </a:r>
                      <a:endParaRPr b="0" lang="en-US" sz="1600" spc="-1" strike="noStrike">
                        <a:latin typeface="Arial"/>
                      </a:endParaRPr>
                    </a:p>
                  </a:txBody>
                  <a:tcPr marL="91440" marR="91440">
                    <a:lnL w="12240">
                      <a:solidFill>
                        <a:srgbClr val="4f81bd"/>
                      </a:solidFill>
                    </a:lnL>
                    <a:lnR w="12240">
                      <a:solidFill>
                        <a:srgbClr val="4f81bd"/>
                      </a:solidFill>
                    </a:lnR>
                    <a:lnT w="12240">
                      <a:solidFill>
                        <a:srgbClr val="4f81bd"/>
                      </a:solidFill>
                    </a:lnT>
                    <a:lnB w="12240">
                      <a:solidFill>
                        <a:srgbClr val="4f81bd"/>
                      </a:solidFill>
                    </a:lnB>
                    <a:solidFill>
                      <a:srgbClr val="4f81bd">
                        <a:alpha val="20000"/>
                      </a:srgbClr>
                    </a:solidFill>
                  </a:tcPr>
                </a:tc>
                <a:tc rowSpan="2">
                  <a:txBody>
                    <a:bodyPr/>
                    <a:p>
                      <a:pPr algn="ctr">
                        <a:lnSpc>
                          <a:spcPct val="100000"/>
                        </a:lnSpc>
                      </a:pPr>
                      <a:r>
                        <a:rPr b="0" lang="en-US" sz="1600" spc="-1" strike="noStrike">
                          <a:solidFill>
                            <a:srgbClr val="000000"/>
                          </a:solidFill>
                          <a:latin typeface="Calibri"/>
                        </a:rPr>
                        <a:t>$680,000</a:t>
                      </a:r>
                      <a:endParaRPr b="0" lang="en-US" sz="1600" spc="-1" strike="noStrike">
                        <a:latin typeface="Arial"/>
                      </a:endParaRPr>
                    </a:p>
                    <a:p>
                      <a:pPr algn="ctr">
                        <a:lnSpc>
                          <a:spcPct val="100000"/>
                        </a:lnSpc>
                      </a:pPr>
                      <a:endParaRPr b="0" lang="en-US" sz="1600" spc="-1" strike="noStrike">
                        <a:latin typeface="Arial"/>
                      </a:endParaRPr>
                    </a:p>
                    <a:p>
                      <a:pPr algn="ctr">
                        <a:lnSpc>
                          <a:spcPct val="100000"/>
                        </a:lnSpc>
                      </a:pPr>
                      <a:r>
                        <a:rPr b="0" lang="en-US" sz="1600" spc="-1" strike="noStrike">
                          <a:solidFill>
                            <a:srgbClr val="000000"/>
                          </a:solidFill>
                          <a:latin typeface="Calibri"/>
                        </a:rPr>
                        <a:t>$120,000</a:t>
                      </a:r>
                      <a:endParaRPr b="0" lang="en-US" sz="1600" spc="-1" strike="noStrike">
                        <a:latin typeface="Arial"/>
                      </a:endParaRPr>
                    </a:p>
                  </a:txBody>
                  <a:tcPr marL="91440" marR="91440">
                    <a:lnL w="12240">
                      <a:solidFill>
                        <a:srgbClr val="4f81bd"/>
                      </a:solidFill>
                    </a:lnL>
                    <a:lnR w="12240">
                      <a:solidFill>
                        <a:srgbClr val="4f81bd"/>
                      </a:solidFill>
                    </a:lnR>
                    <a:lnT w="12240">
                      <a:solidFill>
                        <a:srgbClr val="4f81bd"/>
                      </a:solidFill>
                    </a:lnT>
                    <a:lnB w="12240">
                      <a:solidFill>
                        <a:srgbClr val="4f81bd"/>
                      </a:solidFill>
                    </a:lnB>
                    <a:solidFill>
                      <a:srgbClr val="4f81bd">
                        <a:alpha val="20000"/>
                      </a:srgbClr>
                    </a:solidFill>
                  </a:tcPr>
                </a:tc>
              </a:tr>
              <a:tr h="366840">
                <a:tc>
                  <a:txBody>
                    <a:bodyPr/>
                    <a:p>
                      <a:pPr>
                        <a:lnSpc>
                          <a:spcPct val="100000"/>
                        </a:lnSpc>
                      </a:pPr>
                      <a:r>
                        <a:rPr b="0" lang="en-US" sz="1600" spc="-1" strike="noStrike">
                          <a:solidFill>
                            <a:srgbClr val="000000"/>
                          </a:solidFill>
                          <a:latin typeface="Calibri"/>
                        </a:rPr>
                        <a:t>(-) Gastos de interés</a:t>
                      </a:r>
                      <a:endParaRPr b="0" lang="en-US" sz="1600" spc="-1" strike="noStrike">
                        <a:latin typeface="Arial"/>
                      </a:endParaRPr>
                    </a:p>
                  </a:txBody>
                  <a:tcPr marL="91440" marR="91440">
                    <a:lnL w="12240">
                      <a:solidFill>
                        <a:srgbClr val="4f81bd"/>
                      </a:solidFill>
                    </a:lnL>
                    <a:lnR w="12240">
                      <a:solidFill>
                        <a:srgbClr val="4f81bd"/>
                      </a:solidFill>
                    </a:lnR>
                    <a:lnT w="12240">
                      <a:solidFill>
                        <a:srgbClr val="4f81bd"/>
                      </a:solidFill>
                    </a:lnT>
                    <a:lnB w="12240">
                      <a:solidFill>
                        <a:srgbClr val="4f81bd"/>
                      </a:solidFill>
                    </a:lnB>
                    <a:noFill/>
                  </a:tcPr>
                </a:tc>
                <a:tc vMerge="1">
                  <a:tcPr>
                    <a:solidFill>
                      <a:srgbClr val="729fcf"/>
                    </a:solidFill>
                  </a:tcPr>
                </a:tc>
              </a:tr>
              <a:tr h="561240">
                <a:tc>
                  <a:txBody>
                    <a:bodyPr/>
                    <a:p>
                      <a:pPr>
                        <a:lnSpc>
                          <a:spcPct val="100000"/>
                        </a:lnSpc>
                      </a:pPr>
                      <a:r>
                        <a:rPr b="0" lang="en-US" sz="1600" spc="-1" strike="noStrike">
                          <a:solidFill>
                            <a:srgbClr val="000000"/>
                          </a:solidFill>
                          <a:latin typeface="Calibri"/>
                        </a:rPr>
                        <a:t>= Utilidad antes de impuestos</a:t>
                      </a:r>
                      <a:endParaRPr b="0" lang="en-US" sz="1600" spc="-1" strike="noStrike">
                        <a:latin typeface="Arial"/>
                      </a:endParaRPr>
                    </a:p>
                  </a:txBody>
                  <a:tcPr marL="91440" marR="91440">
                    <a:lnL w="12240">
                      <a:solidFill>
                        <a:srgbClr val="4f81bd"/>
                      </a:solidFill>
                    </a:lnL>
                    <a:lnR w="12240">
                      <a:solidFill>
                        <a:srgbClr val="4f81bd"/>
                      </a:solidFill>
                    </a:lnR>
                    <a:lnT w="12240">
                      <a:solidFill>
                        <a:srgbClr val="4f81bd"/>
                      </a:solidFill>
                    </a:lnT>
                    <a:lnB w="12240">
                      <a:solidFill>
                        <a:srgbClr val="4f81bd"/>
                      </a:solidFill>
                    </a:lnB>
                    <a:solidFill>
                      <a:srgbClr val="4f81bd">
                        <a:alpha val="20000"/>
                      </a:srgbClr>
                    </a:solidFill>
                  </a:tcPr>
                </a:tc>
                <a:tc rowSpan="2">
                  <a:txBody>
                    <a:bodyPr/>
                    <a:p>
                      <a:pPr algn="ctr">
                        <a:lnSpc>
                          <a:spcPct val="100000"/>
                        </a:lnSpc>
                      </a:pPr>
                      <a:r>
                        <a:rPr b="0" lang="en-US" sz="1600" spc="-1" strike="noStrike">
                          <a:solidFill>
                            <a:srgbClr val="000000"/>
                          </a:solidFill>
                          <a:latin typeface="Calibri"/>
                        </a:rPr>
                        <a:t>$560,000</a:t>
                      </a:r>
                      <a:endParaRPr b="0" lang="en-US" sz="1600" spc="-1" strike="noStrike">
                        <a:latin typeface="Arial"/>
                      </a:endParaRPr>
                    </a:p>
                    <a:p>
                      <a:pPr algn="ctr">
                        <a:lnSpc>
                          <a:spcPct val="100000"/>
                        </a:lnSpc>
                      </a:pPr>
                      <a:endParaRPr b="0" lang="en-US" sz="1600" spc="-1" strike="noStrike">
                        <a:latin typeface="Arial"/>
                      </a:endParaRPr>
                    </a:p>
                    <a:p>
                      <a:pPr algn="ctr">
                        <a:lnSpc>
                          <a:spcPct val="100000"/>
                        </a:lnSpc>
                      </a:pPr>
                      <a:r>
                        <a:rPr b="0" lang="en-US" sz="1600" spc="-1" strike="noStrike">
                          <a:solidFill>
                            <a:srgbClr val="ff0000"/>
                          </a:solidFill>
                          <a:latin typeface="Calibri"/>
                        </a:rPr>
                        <a:t>($165,000)</a:t>
                      </a:r>
                      <a:endParaRPr b="0" lang="en-US" sz="1600" spc="-1" strike="noStrike">
                        <a:latin typeface="Arial"/>
                      </a:endParaRPr>
                    </a:p>
                  </a:txBody>
                  <a:tcPr marL="91440" marR="91440">
                    <a:lnL w="12240">
                      <a:solidFill>
                        <a:srgbClr val="4f81bd"/>
                      </a:solidFill>
                    </a:lnL>
                    <a:lnR w="12240">
                      <a:solidFill>
                        <a:srgbClr val="4f81bd"/>
                      </a:solidFill>
                    </a:lnR>
                    <a:lnT w="12240">
                      <a:solidFill>
                        <a:srgbClr val="4f81bd"/>
                      </a:solidFill>
                    </a:lnT>
                    <a:lnB w="12240">
                      <a:solidFill>
                        <a:srgbClr val="4f81bd"/>
                      </a:solidFill>
                    </a:lnB>
                    <a:solidFill>
                      <a:srgbClr val="ffffff">
                        <a:alpha val="20000"/>
                      </a:srgbClr>
                    </a:solidFill>
                  </a:tcPr>
                </a:tc>
              </a:tr>
              <a:tr h="326520">
                <a:tc>
                  <a:txBody>
                    <a:bodyPr/>
                    <a:p>
                      <a:pPr>
                        <a:lnSpc>
                          <a:spcPct val="100000"/>
                        </a:lnSpc>
                      </a:pPr>
                      <a:r>
                        <a:rPr b="0" lang="en-US" sz="1600" spc="-1" strike="noStrike">
                          <a:solidFill>
                            <a:srgbClr val="000000"/>
                          </a:solidFill>
                          <a:latin typeface="Calibri"/>
                        </a:rPr>
                        <a:t>(-) Impuestos</a:t>
                      </a:r>
                      <a:endParaRPr b="0" lang="en-US" sz="1600" spc="-1" strike="noStrike">
                        <a:latin typeface="Arial"/>
                      </a:endParaRPr>
                    </a:p>
                  </a:txBody>
                  <a:tcPr marL="91440" marR="91440">
                    <a:lnL w="12240">
                      <a:solidFill>
                        <a:srgbClr val="4f81bd"/>
                      </a:solidFill>
                    </a:lnL>
                    <a:lnR w="12240">
                      <a:solidFill>
                        <a:srgbClr val="4f81bd"/>
                      </a:solidFill>
                    </a:lnR>
                    <a:lnT w="12240">
                      <a:solidFill>
                        <a:srgbClr val="4f81bd"/>
                      </a:solidFill>
                    </a:lnT>
                    <a:lnB w="12240">
                      <a:solidFill>
                        <a:srgbClr val="4f81bd"/>
                      </a:solidFill>
                    </a:lnB>
                    <a:noFill/>
                  </a:tcPr>
                </a:tc>
                <a:tc vMerge="1">
                  <a:tcPr>
                    <a:solidFill>
                      <a:srgbClr val="729fcf"/>
                    </a:solidFill>
                  </a:tcPr>
                </a:tc>
              </a:tr>
              <a:tr h="561240">
                <a:tc>
                  <a:txBody>
                    <a:bodyPr/>
                    <a:p>
                      <a:pPr>
                        <a:lnSpc>
                          <a:spcPct val="100000"/>
                        </a:lnSpc>
                      </a:pPr>
                      <a:r>
                        <a:rPr b="0" lang="en-US" sz="1600" spc="-1" strike="noStrike">
                          <a:solidFill>
                            <a:srgbClr val="000000"/>
                          </a:solidFill>
                          <a:latin typeface="Calibri"/>
                        </a:rPr>
                        <a:t>= Utilidad después de impuestos</a:t>
                      </a:r>
                      <a:endParaRPr b="0" lang="en-US" sz="1600" spc="-1" strike="noStrike">
                        <a:latin typeface="Arial"/>
                      </a:endParaRPr>
                    </a:p>
                  </a:txBody>
                  <a:tcPr marL="91440" marR="91440">
                    <a:lnL w="12240">
                      <a:solidFill>
                        <a:srgbClr val="4f81bd"/>
                      </a:solidFill>
                    </a:lnL>
                    <a:lnR w="12240">
                      <a:solidFill>
                        <a:srgbClr val="4f81bd"/>
                      </a:solidFill>
                    </a:lnR>
                    <a:lnT w="12240">
                      <a:solidFill>
                        <a:srgbClr val="4f81bd"/>
                      </a:solidFill>
                    </a:lnT>
                    <a:lnB w="12240">
                      <a:solidFill>
                        <a:srgbClr val="4f81bd"/>
                      </a:solidFill>
                    </a:lnB>
                    <a:solidFill>
                      <a:srgbClr val="4f81bd">
                        <a:alpha val="20000"/>
                      </a:srgbClr>
                    </a:solidFill>
                  </a:tcPr>
                </a:tc>
                <a:tc>
                  <a:txBody>
                    <a:bodyPr/>
                    <a:p>
                      <a:pPr algn="ctr">
                        <a:lnSpc>
                          <a:spcPct val="100000"/>
                        </a:lnSpc>
                      </a:pPr>
                      <a:r>
                        <a:rPr b="0" lang="en-US" sz="1600" spc="-1" strike="noStrike">
                          <a:solidFill>
                            <a:srgbClr val="000000"/>
                          </a:solidFill>
                          <a:latin typeface="Calibri"/>
                        </a:rPr>
                        <a:t>$395,000</a:t>
                      </a:r>
                      <a:endParaRPr b="0" lang="en-US" sz="1600" spc="-1" strike="noStrike">
                        <a:latin typeface="Arial"/>
                      </a:endParaRPr>
                    </a:p>
                  </a:txBody>
                  <a:tcPr marL="91440" marR="91440">
                    <a:lnL w="12240">
                      <a:solidFill>
                        <a:srgbClr val="4f81bd"/>
                      </a:solidFill>
                    </a:lnL>
                    <a:lnR w="12240">
                      <a:solidFill>
                        <a:srgbClr val="4f81bd"/>
                      </a:solidFill>
                    </a:lnR>
                    <a:lnT w="12240">
                      <a:solidFill>
                        <a:srgbClr val="4f81bd"/>
                      </a:solidFill>
                    </a:lnT>
                    <a:lnB w="12240">
                      <a:solidFill>
                        <a:srgbClr val="4f81bd"/>
                      </a:solidFill>
                    </a:lnB>
                    <a:solidFill>
                      <a:srgbClr val="4f81bd">
                        <a:alpha val="20000"/>
                      </a:srgbClr>
                    </a:solidFill>
                  </a:tcPr>
                </a:tc>
              </a:tr>
            </a:tbl>
          </a:graphicData>
        </a:graphic>
      </p:graphicFrame>
      <p:graphicFrame>
        <p:nvGraphicFramePr>
          <p:cNvPr id="167" name="Table 3"/>
          <p:cNvGraphicFramePr/>
          <p:nvPr/>
        </p:nvGraphicFramePr>
        <p:xfrm>
          <a:off x="152280" y="3124080"/>
          <a:ext cx="2943360" cy="1523520"/>
        </p:xfrm>
        <a:graphic>
          <a:graphicData uri="http://schemas.openxmlformats.org/drawingml/2006/table">
            <a:tbl>
              <a:tblPr/>
              <a:tblGrid>
                <a:gridCol w="1724400"/>
                <a:gridCol w="1218960"/>
              </a:tblGrid>
              <a:tr h="448920">
                <a:tc>
                  <a:txBody>
                    <a:bodyPr/>
                    <a:p>
                      <a:pPr>
                        <a:lnSpc>
                          <a:spcPct val="100000"/>
                        </a:lnSpc>
                      </a:pPr>
                      <a:r>
                        <a:rPr b="1" lang="en-US" sz="1200" spc="-1" strike="noStrike">
                          <a:solidFill>
                            <a:srgbClr val="000000"/>
                          </a:solidFill>
                          <a:latin typeface="Calibri"/>
                        </a:rPr>
                        <a:t>Gastos de ventas y administrativos</a:t>
                      </a:r>
                      <a:endParaRPr b="0" lang="en-US" sz="1200" spc="-1" strike="noStrike">
                        <a:latin typeface="Arial"/>
                      </a:endParaRPr>
                    </a:p>
                  </a:txBody>
                  <a:tcPr marL="91440" marR="91440">
                    <a:lnL w="12240">
                      <a:solidFill>
                        <a:srgbClr val="f79646"/>
                      </a:solidFill>
                    </a:lnL>
                    <a:lnR w="12240">
                      <a:solidFill>
                        <a:srgbClr val="f79646"/>
                      </a:solidFill>
                    </a:lnR>
                    <a:lnT w="12240">
                      <a:solidFill>
                        <a:srgbClr val="f79646"/>
                      </a:solidFill>
                    </a:lnT>
                    <a:lnB w="12240">
                      <a:solidFill>
                        <a:srgbClr val="f79646"/>
                      </a:solidFill>
                    </a:lnB>
                    <a:solidFill>
                      <a:srgbClr val="fdeee8"/>
                    </a:solidFill>
                  </a:tcPr>
                </a:tc>
                <a:tc>
                  <a:txBody>
                    <a:bodyPr/>
                    <a:p>
                      <a:pPr>
                        <a:lnSpc>
                          <a:spcPct val="100000"/>
                        </a:lnSpc>
                      </a:pPr>
                      <a:r>
                        <a:rPr b="1" lang="en-US" sz="1200" spc="-1" strike="noStrike">
                          <a:solidFill>
                            <a:srgbClr val="000000"/>
                          </a:solidFill>
                          <a:latin typeface="Calibri"/>
                        </a:rPr>
                        <a:t>$250,000</a:t>
                      </a:r>
                      <a:endParaRPr b="0" lang="en-US" sz="1200" spc="-1" strike="noStrike">
                        <a:latin typeface="Arial"/>
                      </a:endParaRPr>
                    </a:p>
                  </a:txBody>
                  <a:tcPr marL="91440" marR="91440">
                    <a:lnL w="12240">
                      <a:solidFill>
                        <a:srgbClr val="f79646"/>
                      </a:solidFill>
                    </a:lnL>
                    <a:lnR w="12240">
                      <a:solidFill>
                        <a:srgbClr val="f79646"/>
                      </a:solidFill>
                    </a:lnR>
                    <a:lnT w="12240">
                      <a:solidFill>
                        <a:srgbClr val="f79646"/>
                      </a:solidFill>
                    </a:lnT>
                    <a:lnB w="12240">
                      <a:solidFill>
                        <a:srgbClr val="f79646"/>
                      </a:solidFill>
                    </a:lnB>
                    <a:solidFill>
                      <a:srgbClr val="fdeee8"/>
                    </a:solidFill>
                  </a:tcPr>
                </a:tc>
              </a:tr>
              <a:tr h="448920">
                <a:tc>
                  <a:txBody>
                    <a:bodyPr/>
                    <a:p>
                      <a:pPr>
                        <a:lnSpc>
                          <a:spcPct val="100000"/>
                        </a:lnSpc>
                      </a:pPr>
                      <a:r>
                        <a:rPr b="0" lang="en-US" sz="1200" spc="-1" strike="noStrike">
                          <a:solidFill>
                            <a:srgbClr val="000000"/>
                          </a:solidFill>
                          <a:latin typeface="Calibri"/>
                        </a:rPr>
                        <a:t>Gastos de venta por depreciación</a:t>
                      </a:r>
                      <a:endParaRPr b="0" lang="en-US" sz="1200" spc="-1" strike="noStrike">
                        <a:latin typeface="Arial"/>
                      </a:endParaRPr>
                    </a:p>
                  </a:txBody>
                  <a:tcPr marL="91440" marR="91440">
                    <a:lnL w="12240">
                      <a:solidFill>
                        <a:srgbClr val="f79646"/>
                      </a:solidFill>
                    </a:lnL>
                    <a:lnR w="12240">
                      <a:solidFill>
                        <a:srgbClr val="f79646"/>
                      </a:solidFill>
                    </a:lnR>
                    <a:lnT w="12240">
                      <a:solidFill>
                        <a:srgbClr val="f79646"/>
                      </a:solidFill>
                    </a:lnT>
                    <a:lnB w="12240">
                      <a:solidFill>
                        <a:srgbClr val="f79646"/>
                      </a:solidFill>
                    </a:lnB>
                    <a:solidFill>
                      <a:srgbClr val="fbdccf"/>
                    </a:solidFill>
                  </a:tcPr>
                </a:tc>
                <a:tc>
                  <a:txBody>
                    <a:bodyPr/>
                    <a:p>
                      <a:pPr>
                        <a:lnSpc>
                          <a:spcPct val="100000"/>
                        </a:lnSpc>
                      </a:pPr>
                      <a:r>
                        <a:rPr b="0" lang="en-US" sz="1200" spc="-1" strike="noStrike">
                          <a:solidFill>
                            <a:srgbClr val="000000"/>
                          </a:solidFill>
                          <a:latin typeface="Calibri"/>
                        </a:rPr>
                        <a:t>$190,000</a:t>
                      </a:r>
                      <a:endParaRPr b="0" lang="en-US" sz="1200" spc="-1" strike="noStrike">
                        <a:latin typeface="Arial"/>
                      </a:endParaRPr>
                    </a:p>
                  </a:txBody>
                  <a:tcPr marL="91440" marR="91440">
                    <a:lnL w="12240">
                      <a:solidFill>
                        <a:srgbClr val="f79646"/>
                      </a:solidFill>
                    </a:lnL>
                    <a:lnR w="12240">
                      <a:solidFill>
                        <a:srgbClr val="f79646"/>
                      </a:solidFill>
                    </a:lnR>
                    <a:lnT w="12240">
                      <a:solidFill>
                        <a:srgbClr val="f79646"/>
                      </a:solidFill>
                    </a:lnT>
                    <a:lnB w="12240">
                      <a:solidFill>
                        <a:srgbClr val="f79646"/>
                      </a:solidFill>
                    </a:lnB>
                    <a:solidFill>
                      <a:srgbClr val="fbdccf"/>
                    </a:solidFill>
                  </a:tcPr>
                </a:tc>
              </a:tr>
              <a:tr h="270360">
                <a:tc>
                  <a:txBody>
                    <a:bodyPr/>
                    <a:p>
                      <a:pPr>
                        <a:lnSpc>
                          <a:spcPct val="100000"/>
                        </a:lnSpc>
                      </a:pPr>
                      <a:r>
                        <a:rPr b="0" lang="en-US" sz="1200" spc="-1" strike="noStrike">
                          <a:solidFill>
                            <a:srgbClr val="000000"/>
                          </a:solidFill>
                          <a:latin typeface="Calibri"/>
                        </a:rPr>
                        <a:t>Ventas</a:t>
                      </a:r>
                      <a:endParaRPr b="0" lang="en-US" sz="1200" spc="-1" strike="noStrike">
                        <a:latin typeface="Arial"/>
                      </a:endParaRPr>
                    </a:p>
                  </a:txBody>
                  <a:tcPr marL="91440" marR="91440">
                    <a:lnL w="12240">
                      <a:solidFill>
                        <a:srgbClr val="f79646"/>
                      </a:solidFill>
                    </a:lnL>
                    <a:lnR w="12240">
                      <a:solidFill>
                        <a:srgbClr val="f79646"/>
                      </a:solidFill>
                    </a:lnR>
                    <a:lnT w="12240">
                      <a:solidFill>
                        <a:srgbClr val="f79646"/>
                      </a:solidFill>
                    </a:lnT>
                    <a:lnB w="12240">
                      <a:solidFill>
                        <a:srgbClr val="f79646"/>
                      </a:solidFill>
                    </a:lnB>
                    <a:solidFill>
                      <a:srgbClr val="fdeee8"/>
                    </a:solidFill>
                  </a:tcPr>
                </a:tc>
                <a:tc>
                  <a:txBody>
                    <a:bodyPr/>
                    <a:p>
                      <a:pPr>
                        <a:lnSpc>
                          <a:spcPct val="100000"/>
                        </a:lnSpc>
                      </a:pPr>
                      <a:r>
                        <a:rPr b="0" lang="en-US" sz="1200" spc="-1" strike="noStrike">
                          <a:solidFill>
                            <a:srgbClr val="000000"/>
                          </a:solidFill>
                          <a:latin typeface="Calibri"/>
                        </a:rPr>
                        <a:t>$1,600,000</a:t>
                      </a:r>
                      <a:endParaRPr b="0" lang="en-US" sz="1200" spc="-1" strike="noStrike">
                        <a:latin typeface="Arial"/>
                      </a:endParaRPr>
                    </a:p>
                  </a:txBody>
                  <a:tcPr marL="91440" marR="91440">
                    <a:lnL w="12240">
                      <a:solidFill>
                        <a:srgbClr val="f79646"/>
                      </a:solidFill>
                    </a:lnL>
                    <a:lnR w="12240">
                      <a:solidFill>
                        <a:srgbClr val="f79646"/>
                      </a:solidFill>
                    </a:lnR>
                    <a:lnT w="12240">
                      <a:solidFill>
                        <a:srgbClr val="f79646"/>
                      </a:solidFill>
                    </a:lnT>
                    <a:lnB w="12240">
                      <a:solidFill>
                        <a:srgbClr val="f79646"/>
                      </a:solidFill>
                    </a:lnB>
                    <a:solidFill>
                      <a:srgbClr val="fdeee8"/>
                    </a:solidFill>
                  </a:tcPr>
                </a:tc>
              </a:tr>
              <a:tr h="270360">
                <a:tc>
                  <a:txBody>
                    <a:bodyPr/>
                    <a:p>
                      <a:pPr>
                        <a:lnSpc>
                          <a:spcPct val="100000"/>
                        </a:lnSpc>
                      </a:pPr>
                      <a:r>
                        <a:rPr b="0" lang="en-US" sz="1200" spc="-1" strike="noStrike">
                          <a:solidFill>
                            <a:srgbClr val="000000"/>
                          </a:solidFill>
                          <a:latin typeface="Calibri"/>
                        </a:rPr>
                        <a:t>Gastos por interés</a:t>
                      </a:r>
                      <a:endParaRPr b="0" lang="en-US" sz="1200" spc="-1" strike="noStrike">
                        <a:latin typeface="Arial"/>
                      </a:endParaRPr>
                    </a:p>
                  </a:txBody>
                  <a:tcPr marL="91440" marR="91440">
                    <a:lnL w="12240">
                      <a:solidFill>
                        <a:srgbClr val="f79646"/>
                      </a:solidFill>
                    </a:lnL>
                    <a:lnR w="12240">
                      <a:solidFill>
                        <a:srgbClr val="f79646"/>
                      </a:solidFill>
                    </a:lnR>
                    <a:lnT w="12240">
                      <a:solidFill>
                        <a:srgbClr val="f79646"/>
                      </a:solidFill>
                    </a:lnT>
                    <a:lnB w="12240">
                      <a:solidFill>
                        <a:srgbClr val="f79646"/>
                      </a:solidFill>
                    </a:lnB>
                    <a:solidFill>
                      <a:srgbClr val="fbdccf"/>
                    </a:solidFill>
                  </a:tcPr>
                </a:tc>
                <a:tc>
                  <a:txBody>
                    <a:bodyPr/>
                    <a:p>
                      <a:pPr>
                        <a:lnSpc>
                          <a:spcPct val="100000"/>
                        </a:lnSpc>
                      </a:pPr>
                      <a:r>
                        <a:rPr b="0" lang="en-US" sz="1200" spc="-1" strike="noStrike">
                          <a:solidFill>
                            <a:srgbClr val="000000"/>
                          </a:solidFill>
                          <a:latin typeface="Calibri"/>
                        </a:rPr>
                        <a:t>$120,00</a:t>
                      </a:r>
                      <a:endParaRPr b="0" lang="en-US" sz="1200" spc="-1" strike="noStrike">
                        <a:latin typeface="Arial"/>
                      </a:endParaRPr>
                    </a:p>
                  </a:txBody>
                  <a:tcPr marL="91440" marR="91440">
                    <a:lnL w="12240">
                      <a:solidFill>
                        <a:srgbClr val="f79646"/>
                      </a:solidFill>
                    </a:lnL>
                    <a:lnR w="12240">
                      <a:solidFill>
                        <a:srgbClr val="f79646"/>
                      </a:solidFill>
                    </a:lnR>
                    <a:lnT w="12240">
                      <a:solidFill>
                        <a:srgbClr val="f79646"/>
                      </a:solidFill>
                    </a:lnT>
                    <a:lnB w="12240">
                      <a:solidFill>
                        <a:srgbClr val="f79646"/>
                      </a:solidFill>
                    </a:lnB>
                    <a:solidFill>
                      <a:srgbClr val="fbdccf"/>
                    </a:solidFill>
                  </a:tcPr>
                </a:tc>
              </a:tr>
              <a:tr h="270360">
                <a:tc>
                  <a:txBody>
                    <a:bodyPr/>
                    <a:p>
                      <a:pPr>
                        <a:lnSpc>
                          <a:spcPct val="100000"/>
                        </a:lnSpc>
                      </a:pPr>
                      <a:r>
                        <a:rPr b="0" lang="en-US" sz="1200" spc="-1" strike="noStrike">
                          <a:solidFill>
                            <a:srgbClr val="000000"/>
                          </a:solidFill>
                          <a:latin typeface="Calibri"/>
                        </a:rPr>
                        <a:t>Costo de ventas</a:t>
                      </a:r>
                      <a:endParaRPr b="0" lang="en-US" sz="1200" spc="-1" strike="noStrike">
                        <a:latin typeface="Arial"/>
                      </a:endParaRPr>
                    </a:p>
                  </a:txBody>
                  <a:tcPr marL="91440" marR="91440">
                    <a:lnL w="12240">
                      <a:solidFill>
                        <a:srgbClr val="f79646"/>
                      </a:solidFill>
                    </a:lnL>
                    <a:lnR w="12240">
                      <a:solidFill>
                        <a:srgbClr val="f79646"/>
                      </a:solidFill>
                    </a:lnR>
                    <a:lnT w="12240">
                      <a:solidFill>
                        <a:srgbClr val="f79646"/>
                      </a:solidFill>
                    </a:lnT>
                    <a:lnB w="12240">
                      <a:solidFill>
                        <a:srgbClr val="f79646"/>
                      </a:solidFill>
                    </a:lnB>
                    <a:solidFill>
                      <a:srgbClr val="fdeee8"/>
                    </a:solidFill>
                  </a:tcPr>
                </a:tc>
                <a:tc>
                  <a:txBody>
                    <a:bodyPr/>
                    <a:p>
                      <a:pPr>
                        <a:lnSpc>
                          <a:spcPct val="100000"/>
                        </a:lnSpc>
                      </a:pPr>
                      <a:r>
                        <a:rPr b="0" lang="en-US" sz="1200" spc="-1" strike="noStrike">
                          <a:solidFill>
                            <a:srgbClr val="000000"/>
                          </a:solidFill>
                          <a:latin typeface="Calibri"/>
                        </a:rPr>
                        <a:t>$480,000</a:t>
                      </a:r>
                      <a:endParaRPr b="0" lang="en-US" sz="1200" spc="-1" strike="noStrike">
                        <a:latin typeface="Arial"/>
                      </a:endParaRPr>
                    </a:p>
                  </a:txBody>
                  <a:tcPr marL="91440" marR="91440">
                    <a:lnL w="12240">
                      <a:solidFill>
                        <a:srgbClr val="f79646"/>
                      </a:solidFill>
                    </a:lnL>
                    <a:lnR w="12240">
                      <a:solidFill>
                        <a:srgbClr val="f79646"/>
                      </a:solidFill>
                    </a:lnR>
                    <a:lnT w="12240">
                      <a:solidFill>
                        <a:srgbClr val="f79646"/>
                      </a:solidFill>
                    </a:lnT>
                    <a:lnB w="12240">
                      <a:solidFill>
                        <a:srgbClr val="f79646"/>
                      </a:solidFill>
                    </a:lnB>
                    <a:solidFill>
                      <a:srgbClr val="fdeee8"/>
                    </a:solidFill>
                  </a:tcPr>
                </a:tc>
              </a:tr>
              <a:tr h="270360">
                <a:tc>
                  <a:txBody>
                    <a:bodyPr/>
                    <a:p>
                      <a:pPr>
                        <a:lnSpc>
                          <a:spcPct val="100000"/>
                        </a:lnSpc>
                      </a:pPr>
                      <a:r>
                        <a:rPr b="0" lang="en-US" sz="1200" spc="-1" strike="noStrike">
                          <a:solidFill>
                            <a:srgbClr val="000000"/>
                          </a:solidFill>
                          <a:latin typeface="Calibri"/>
                        </a:rPr>
                        <a:t>Impuestos</a:t>
                      </a:r>
                      <a:endParaRPr b="0" lang="en-US" sz="1200" spc="-1" strike="noStrike">
                        <a:latin typeface="Arial"/>
                      </a:endParaRPr>
                    </a:p>
                  </a:txBody>
                  <a:tcPr marL="91440" marR="91440">
                    <a:lnL w="12240">
                      <a:solidFill>
                        <a:srgbClr val="f79646"/>
                      </a:solidFill>
                    </a:lnL>
                    <a:lnR w="12240">
                      <a:solidFill>
                        <a:srgbClr val="f79646"/>
                      </a:solidFill>
                    </a:lnR>
                    <a:lnT w="12240">
                      <a:solidFill>
                        <a:srgbClr val="f79646"/>
                      </a:solidFill>
                    </a:lnT>
                    <a:lnB w="12240">
                      <a:solidFill>
                        <a:srgbClr val="f79646"/>
                      </a:solidFill>
                    </a:lnB>
                    <a:solidFill>
                      <a:srgbClr val="fbdccf"/>
                    </a:solidFill>
                  </a:tcPr>
                </a:tc>
                <a:tc>
                  <a:txBody>
                    <a:bodyPr/>
                    <a:p>
                      <a:pPr>
                        <a:lnSpc>
                          <a:spcPct val="100000"/>
                        </a:lnSpc>
                      </a:pPr>
                      <a:r>
                        <a:rPr b="0" lang="en-US" sz="1200" spc="-1" strike="noStrike">
                          <a:solidFill>
                            <a:srgbClr val="000000"/>
                          </a:solidFill>
                          <a:latin typeface="Calibri"/>
                        </a:rPr>
                        <a:t>$165,000</a:t>
                      </a:r>
                      <a:endParaRPr b="0" lang="en-US" sz="1200" spc="-1" strike="noStrike">
                        <a:latin typeface="Arial"/>
                      </a:endParaRPr>
                    </a:p>
                  </a:txBody>
                  <a:tcPr marL="91440" marR="91440">
                    <a:lnL w="12240">
                      <a:solidFill>
                        <a:srgbClr val="f79646"/>
                      </a:solidFill>
                    </a:lnL>
                    <a:lnR w="12240">
                      <a:solidFill>
                        <a:srgbClr val="f79646"/>
                      </a:solidFill>
                    </a:lnR>
                    <a:lnT w="12240">
                      <a:solidFill>
                        <a:srgbClr val="f79646"/>
                      </a:solidFill>
                    </a:lnT>
                    <a:lnB w="12240">
                      <a:solidFill>
                        <a:srgbClr val="f79646"/>
                      </a:solidFill>
                    </a:lnB>
                    <a:solidFill>
                      <a:srgbClr val="fbdccf"/>
                    </a:solidFill>
                  </a:tcPr>
                </a:tc>
              </a:tr>
            </a:tbl>
          </a:graphicData>
        </a:graphic>
      </p:graphicFrame>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187</TotalTime>
  <Application>LibreOffice/6.0.7.3$Linux_X86_64 LibreOffice_project/00m0$Build-3</Application>
  <Words>891</Words>
  <Paragraphs>194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2021-08-01T19:37:23Z</dcterms:created>
  <dc:creator>PDF Converter</dc:creator>
  <dc:description/>
  <dc:language>es-PE</dc:language>
  <cp:lastModifiedBy/>
  <dcterms:modified xsi:type="dcterms:W3CDTF">2022-01-11T17:02:29Z</dcterms:modified>
  <cp:revision>17</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0x0101007DF765C5D4334E449D2A9674262B6057</vt:lpwstr>
  </property>
  <property fmtid="{D5CDD505-2E9C-101B-9397-08002B2CF9AE}" pid="4" name="Created">
    <vt:filetime>2020-09-03T00:00:00Z</vt:filetime>
  </property>
  <property fmtid="{D5CDD505-2E9C-101B-9397-08002B2CF9AE}" pid="5" name="Creator">
    <vt:lpwstr>Microsoft® PowerPoint® 2016</vt:lpwstr>
  </property>
  <property fmtid="{D5CDD505-2E9C-101B-9397-08002B2CF9AE}" pid="6" name="HiddenSlides">
    <vt:i4>0</vt:i4>
  </property>
  <property fmtid="{D5CDD505-2E9C-101B-9397-08002B2CF9AE}" pid="7" name="HyperlinksChanged">
    <vt:bool>0</vt:bool>
  </property>
  <property fmtid="{D5CDD505-2E9C-101B-9397-08002B2CF9AE}" pid="8" name="LastSaved">
    <vt:filetime>2021-08-01T00:00:00Z</vt:filetime>
  </property>
  <property fmtid="{D5CDD505-2E9C-101B-9397-08002B2CF9AE}" pid="9" name="LinksUpToDate">
    <vt:bool>0</vt:bool>
  </property>
  <property fmtid="{D5CDD505-2E9C-101B-9397-08002B2CF9AE}" pid="10" name="MMClips">
    <vt:i4>0</vt:i4>
  </property>
  <property fmtid="{D5CDD505-2E9C-101B-9397-08002B2CF9AE}" pid="11" name="Notes">
    <vt:i4>0</vt:i4>
  </property>
  <property fmtid="{D5CDD505-2E9C-101B-9397-08002B2CF9AE}" pid="12" name="PresentationFormat">
    <vt:lpwstr>Presentación en pantalla (4:3)</vt:lpwstr>
  </property>
  <property fmtid="{D5CDD505-2E9C-101B-9397-08002B2CF9AE}" pid="13" name="ScaleCrop">
    <vt:bool>0</vt:bool>
  </property>
  <property fmtid="{D5CDD505-2E9C-101B-9397-08002B2CF9AE}" pid="14" name="ShareDoc">
    <vt:bool>0</vt:bool>
  </property>
  <property fmtid="{D5CDD505-2E9C-101B-9397-08002B2CF9AE}" pid="15" name="Slides">
    <vt:i4>14</vt:i4>
  </property>
</Properties>
</file>