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351" r:id="rId4"/>
    <p:sldId id="439" r:id="rId5"/>
    <p:sldId id="340" r:id="rId6"/>
    <p:sldId id="440" r:id="rId7"/>
    <p:sldId id="361" r:id="rId8"/>
    <p:sldId id="350" r:id="rId9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0066"/>
    <a:srgbClr val="9900FF"/>
    <a:srgbClr val="008000"/>
    <a:srgbClr val="7BA6EF"/>
    <a:srgbClr val="F00202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78751-A292-4280-9637-1860C63BBC8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C9A28-1650-4589-B671-4B6E0A5B79A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40D5A-5DD3-49D6-AFC0-211CA1A8F8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984D12-970A-446F-89F6-EE1C96EBE2E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4468D-A1CB-4DD1-BA11-378CE0BEFB5D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621E3-38B4-48E9-A8FC-975133E2EF9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071DF-E020-4D81-B371-8FFCBF99B2E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6F9A9-1511-475A-B840-73B39EE4FA2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97E79-076A-4666-8AFE-C9C34E9074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3DD6B-B0C7-43B9-83FC-80BC667BA03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867DB-A4DD-401E-A5D5-6D2848210D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12351-C984-4680-A456-D8967CB4405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7AFCC-828F-44D6-A7A6-0DEF9FC182A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69597F-85AA-46DF-A045-0624852AF091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gri/Mapa%20Vel%20UM.kmz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emf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30538" y="4437112"/>
            <a:ext cx="3313112" cy="1877437"/>
          </a:xfrm>
        </p:spPr>
        <p:txBody>
          <a:bodyPr>
            <a:spAutoFit/>
          </a:bodyPr>
          <a:lstStyle/>
          <a:p>
            <a:r>
              <a:rPr lang="es-ES_tradnl" sz="2000" b="1" dirty="0"/>
              <a:t>Mónica Balzarini</a:t>
            </a:r>
          </a:p>
          <a:p>
            <a:r>
              <a:rPr lang="es-ES_tradnl" sz="2000" b="1" dirty="0"/>
              <a:t> Mariano Córdoba</a:t>
            </a:r>
          </a:p>
          <a:p>
            <a:r>
              <a:rPr lang="es-ES_tradnl" sz="2000" b="1" dirty="0"/>
              <a:t>Ximena </a:t>
            </a:r>
            <a:r>
              <a:rPr lang="es-ES_tradnl" sz="2000" b="1" dirty="0" err="1"/>
              <a:t>Porcasi</a:t>
            </a:r>
            <a:endParaRPr lang="es-ES_tradnl" sz="2000" b="1" dirty="0"/>
          </a:p>
          <a:p>
            <a:r>
              <a:rPr lang="es-ES_tradnl" sz="2000" b="1" dirty="0"/>
              <a:t>Pablo </a:t>
            </a:r>
            <a:r>
              <a:rPr lang="es-ES_tradnl" sz="2000" b="1" dirty="0" err="1"/>
              <a:t>Paccioretti</a:t>
            </a:r>
            <a:endParaRPr lang="es-ES_tradnl" sz="2000" b="1" dirty="0"/>
          </a:p>
          <a:p>
            <a:r>
              <a:rPr lang="es-ES_tradnl" sz="2000" b="1" dirty="0" err="1"/>
              <a:t>Veronica</a:t>
            </a:r>
            <a:r>
              <a:rPr lang="es-ES_tradnl" sz="2000" b="1" dirty="0"/>
              <a:t> </a:t>
            </a:r>
            <a:r>
              <a:rPr lang="es-ES_tradnl" sz="2000" b="1" dirty="0" err="1"/>
              <a:t>Andreao</a:t>
            </a:r>
            <a:endParaRPr lang="es-ES_tradnl" sz="2000" b="1" dirty="0"/>
          </a:p>
        </p:txBody>
      </p:sp>
      <p:pic>
        <p:nvPicPr>
          <p:cNvPr id="2052" name="Picture 188" descr="logoUNC transparen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10128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153" y="5575683"/>
            <a:ext cx="10795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228601"/>
            <a:ext cx="9144000" cy="1257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90612" y="3081882"/>
            <a:ext cx="9053388" cy="1384995"/>
          </a:xfrm>
          <a:noFill/>
          <a:ln/>
        </p:spPr>
        <p:txBody>
          <a:bodyPr>
            <a:spAutoFit/>
          </a:bodyPr>
          <a:lstStyle/>
          <a:p>
            <a:r>
              <a:rPr lang="es-AR" sz="2800" b="1" dirty="0"/>
              <a:t>Análisis Espacial y Situaciones de Riesgo</a:t>
            </a:r>
            <a:br>
              <a:rPr lang="es-AR" sz="2800" b="1" dirty="0"/>
            </a:br>
            <a:br>
              <a:rPr lang="es-AR" sz="2800" b="1" dirty="0"/>
            </a:br>
            <a:endParaRPr lang="es-ES" sz="2800" dirty="0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 l="9689" r="6306"/>
          <a:stretch>
            <a:fillRect/>
          </a:stretch>
        </p:blipFill>
        <p:spPr bwMode="auto">
          <a:xfrm>
            <a:off x="496801" y="228602"/>
            <a:ext cx="1538567" cy="12572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10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5" y="228602"/>
            <a:ext cx="1391196" cy="132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9"/>
          <p:cNvSpPr txBox="1">
            <a:spLocks noChangeArrowheads="1"/>
          </p:cNvSpPr>
          <p:nvPr/>
        </p:nvSpPr>
        <p:spPr bwMode="auto">
          <a:xfrm>
            <a:off x="2627585" y="413958"/>
            <a:ext cx="38888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AR" sz="2800" b="1" kern="0" dirty="0">
                <a:solidFill>
                  <a:schemeClr val="accent3"/>
                </a:solidFill>
              </a:rPr>
              <a:t>MAIE - </a:t>
            </a:r>
            <a:r>
              <a:rPr lang="es-AR" sz="2800" b="1" kern="0" dirty="0" err="1">
                <a:solidFill>
                  <a:schemeClr val="accent3"/>
                </a:solidFill>
              </a:rPr>
              <a:t>Gulich</a:t>
            </a:r>
            <a:br>
              <a:rPr lang="es-AR" sz="2800" b="1" kern="0" dirty="0"/>
            </a:br>
            <a:endParaRPr lang="es-ES" sz="28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76213"/>
            <a:ext cx="9144000" cy="792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69651" y="360363"/>
            <a:ext cx="299518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 b="1" dirty="0">
                <a:solidFill>
                  <a:schemeClr val="bg1"/>
                </a:solidFill>
              </a:rPr>
              <a:t>Variabilidad Espacial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" y="939347"/>
            <a:ext cx="8915400" cy="360362"/>
          </a:xfrm>
          <a:prstGeom prst="rect">
            <a:avLst/>
          </a:prstGeom>
          <a:solidFill>
            <a:srgbClr val="CCFFFF">
              <a:alpha val="4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AR" sz="2000" dirty="0"/>
              <a:t>Patrón en los datos función de las distancias entre los sitios de observación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686286" y="1616100"/>
            <a:ext cx="2916183" cy="4721011"/>
            <a:chOff x="686286" y="1616100"/>
            <a:chExt cx="2916183" cy="4721011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03" y="3169006"/>
              <a:ext cx="2466975" cy="1847850"/>
            </a:xfrm>
            <a:prstGeom prst="rect">
              <a:avLst/>
            </a:prstGeom>
          </p:spPr>
        </p:pic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1065035" y="5136782"/>
              <a:ext cx="223651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1800" b="1" dirty="0">
                  <a:solidFill>
                    <a:schemeClr val="accent3"/>
                  </a:solidFill>
                </a:rPr>
                <a:t>Georreferenciados</a:t>
              </a:r>
            </a:p>
            <a:p>
              <a:r>
                <a:rPr lang="es-ES" sz="1800" b="1" dirty="0">
                  <a:solidFill>
                    <a:schemeClr val="accent3"/>
                  </a:solidFill>
                </a:rPr>
                <a:t>(Y; </a:t>
              </a:r>
              <a:r>
                <a:rPr lang="es-ES" sz="1800" b="1" dirty="0" err="1">
                  <a:solidFill>
                    <a:schemeClr val="accent3"/>
                  </a:solidFill>
                </a:rPr>
                <a:t>Lat</a:t>
              </a:r>
              <a:r>
                <a:rPr lang="es-ES" sz="1800" b="1" dirty="0">
                  <a:solidFill>
                    <a:schemeClr val="accent3"/>
                  </a:solidFill>
                </a:rPr>
                <a:t>; Long)</a:t>
              </a:r>
            </a:p>
            <a:p>
              <a:r>
                <a:rPr lang="es-ES" sz="1800" b="1" dirty="0">
                  <a:solidFill>
                    <a:schemeClr val="accent3"/>
                  </a:solidFill>
                </a:rPr>
                <a:t>(Y; </a:t>
              </a:r>
              <a:r>
                <a:rPr lang="es-ES" sz="1800" b="1" dirty="0" err="1">
                  <a:solidFill>
                    <a:schemeClr val="accent3"/>
                  </a:solidFill>
                </a:rPr>
                <a:t>Lat</a:t>
              </a:r>
              <a:r>
                <a:rPr lang="es-ES" sz="1800" b="1" dirty="0">
                  <a:solidFill>
                    <a:schemeClr val="accent3"/>
                  </a:solidFill>
                </a:rPr>
                <a:t>, Long, </a:t>
              </a:r>
              <a:r>
                <a:rPr lang="es-ES" sz="1800" b="1" dirty="0" err="1">
                  <a:solidFill>
                    <a:schemeClr val="accent3"/>
                  </a:solidFill>
                </a:rPr>
                <a:t>Alt</a:t>
              </a:r>
              <a:r>
                <a:rPr lang="es-ES" sz="1800" b="1" dirty="0">
                  <a:solidFill>
                    <a:schemeClr val="accent3"/>
                  </a:solidFill>
                </a:rPr>
                <a:t>)</a:t>
              </a:r>
            </a:p>
            <a:p>
              <a:r>
                <a:rPr lang="es-ES" sz="1800" b="1" dirty="0">
                  <a:solidFill>
                    <a:schemeClr val="accent3"/>
                  </a:solidFill>
                </a:rPr>
                <a:t>SIG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686286" y="1616100"/>
              <a:ext cx="2916183" cy="14773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1800" b="1" dirty="0"/>
                <a:t>Datos Espacial</a:t>
              </a:r>
            </a:p>
            <a:p>
              <a:endParaRPr lang="es-ES" sz="1800" b="1" dirty="0"/>
            </a:p>
            <a:p>
              <a:r>
                <a:rPr lang="es-ES" sz="1800" b="1" dirty="0"/>
                <a:t>Observación </a:t>
              </a:r>
            </a:p>
            <a:p>
              <a:r>
                <a:rPr lang="es-ES" sz="1800" b="1" dirty="0"/>
                <a:t>+ </a:t>
              </a:r>
            </a:p>
            <a:p>
              <a:r>
                <a:rPr lang="es-ES" sz="1800" b="1" dirty="0"/>
                <a:t>Coordenadas Espaciales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4791760" y="1731509"/>
            <a:ext cx="4237940" cy="4166733"/>
            <a:chOff x="4684000" y="1603829"/>
            <a:chExt cx="4237940" cy="4166733"/>
          </a:xfrm>
        </p:grpSpPr>
        <p:grpSp>
          <p:nvGrpSpPr>
            <p:cNvPr id="8" name="7 Grupo"/>
            <p:cNvGrpSpPr/>
            <p:nvPr/>
          </p:nvGrpSpPr>
          <p:grpSpPr>
            <a:xfrm>
              <a:off x="4684000" y="1603829"/>
              <a:ext cx="3837573" cy="4166733"/>
              <a:chOff x="4684000" y="1603829"/>
              <a:chExt cx="3837573" cy="4166733"/>
            </a:xfrm>
          </p:grpSpPr>
          <p:pic>
            <p:nvPicPr>
              <p:cNvPr id="21526" name="Picture 2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14583"/>
              <a:stretch>
                <a:fillRect/>
              </a:stretch>
            </p:blipFill>
            <p:spPr bwMode="auto">
              <a:xfrm>
                <a:off x="4712732" y="2674180"/>
                <a:ext cx="1923795" cy="1233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1538" name="Text Box 34"/>
              <p:cNvSpPr txBox="1">
                <a:spLocks noChangeArrowheads="1"/>
              </p:cNvSpPr>
              <p:nvPr/>
            </p:nvSpPr>
            <p:spPr bwMode="auto">
              <a:xfrm>
                <a:off x="5127042" y="2188391"/>
                <a:ext cx="109517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" sz="1800" b="1" dirty="0"/>
                  <a:t>Biología</a:t>
                </a:r>
              </a:p>
            </p:txBody>
          </p:sp>
          <p:sp>
            <p:nvSpPr>
              <p:cNvPr id="21539" name="Text Box 35"/>
              <p:cNvSpPr txBox="1">
                <a:spLocks noChangeArrowheads="1"/>
              </p:cNvSpPr>
              <p:nvPr/>
            </p:nvSpPr>
            <p:spPr bwMode="auto">
              <a:xfrm>
                <a:off x="6988039" y="5367615"/>
                <a:ext cx="14157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" sz="1800" b="1" dirty="0"/>
                  <a:t>Agricultura</a:t>
                </a:r>
              </a:p>
            </p:txBody>
          </p:sp>
          <p:sp>
            <p:nvSpPr>
              <p:cNvPr id="20" name="Text Box 34"/>
              <p:cNvSpPr txBox="1">
                <a:spLocks noChangeArrowheads="1"/>
              </p:cNvSpPr>
              <p:nvPr/>
            </p:nvSpPr>
            <p:spPr bwMode="auto">
              <a:xfrm>
                <a:off x="4769454" y="1603829"/>
                <a:ext cx="337784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" sz="1800" b="1" dirty="0"/>
                  <a:t>Campo de aplicación variado</a:t>
                </a:r>
              </a:p>
            </p:txBody>
          </p:sp>
          <p:pic>
            <p:nvPicPr>
              <p:cNvPr id="4" name="3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27" y="3939173"/>
                <a:ext cx="1885046" cy="1322346"/>
              </a:xfrm>
              <a:prstGeom prst="rect">
                <a:avLst/>
              </a:prstGeom>
            </p:spPr>
          </p:pic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6851931" y="2198817"/>
                <a:ext cx="1454244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" sz="1800" b="1" dirty="0"/>
                  <a:t>Demografía</a:t>
                </a:r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4000" y="3754507"/>
                <a:ext cx="2016385" cy="1613108"/>
              </a:xfrm>
              <a:prstGeom prst="rect">
                <a:avLst/>
              </a:prstGeom>
            </p:spPr>
          </p:pic>
          <p:sp>
            <p:nvSpPr>
              <p:cNvPr id="28" name="Text Box 35"/>
              <p:cNvSpPr txBox="1">
                <a:spLocks noChangeArrowheads="1"/>
              </p:cNvSpPr>
              <p:nvPr/>
            </p:nvSpPr>
            <p:spPr bwMode="auto">
              <a:xfrm>
                <a:off x="4748242" y="5401230"/>
                <a:ext cx="170642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" sz="1800" b="1" dirty="0"/>
                  <a:t>Teledetección</a:t>
                </a:r>
              </a:p>
            </p:txBody>
          </p:sp>
        </p:grpSp>
        <p:pic>
          <p:nvPicPr>
            <p:cNvPr id="33" name="Picture 8" descr="dna_500%5B1%5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93488" y="3157887"/>
              <a:ext cx="928452" cy="72739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 cstate="print"/>
          <a:srcRect l="13945" r="58141"/>
          <a:stretch>
            <a:fillRect/>
          </a:stretch>
        </p:blipFill>
        <p:spPr bwMode="auto">
          <a:xfrm>
            <a:off x="2268538" y="3573463"/>
            <a:ext cx="148907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843213" y="3644900"/>
            <a:ext cx="360362" cy="792163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4" name="3 Grupo"/>
          <p:cNvGrpSpPr/>
          <p:nvPr/>
        </p:nvGrpSpPr>
        <p:grpSpPr>
          <a:xfrm>
            <a:off x="336550" y="3500438"/>
            <a:ext cx="2867025" cy="2952750"/>
            <a:chOff x="336550" y="3500438"/>
            <a:chExt cx="2867025" cy="2952750"/>
          </a:xfrm>
        </p:grpSpPr>
        <p:pic>
          <p:nvPicPr>
            <p:cNvPr id="10251" name="Picture 11" descr="Bild1"/>
            <p:cNvPicPr>
              <a:picLocks noChangeAspect="1" noChangeArrowheads="1"/>
            </p:cNvPicPr>
            <p:nvPr/>
          </p:nvPicPr>
          <p:blipFill>
            <a:blip r:embed="rId3" cstate="print"/>
            <a:srcRect l="1961" t="52121" r="68410" b="1149"/>
            <a:stretch>
              <a:fillRect/>
            </a:stretch>
          </p:blipFill>
          <p:spPr bwMode="auto">
            <a:xfrm>
              <a:off x="336550" y="4221163"/>
              <a:ext cx="1079500" cy="187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V="1">
              <a:off x="585788" y="3644900"/>
              <a:ext cx="1682750" cy="150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623888" y="5470525"/>
              <a:ext cx="1644650" cy="982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10256" name="Oval 16"/>
            <p:cNvSpPr>
              <a:spLocks noChangeArrowheads="1"/>
            </p:cNvSpPr>
            <p:nvPr/>
          </p:nvSpPr>
          <p:spPr bwMode="auto">
            <a:xfrm>
              <a:off x="2627313" y="3500438"/>
              <a:ext cx="576262" cy="865187"/>
            </a:xfrm>
            <a:prstGeom prst="ellipse">
              <a:avLst/>
            </a:prstGeom>
            <a:noFill/>
            <a:ln w="158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2555875" y="4437063"/>
              <a:ext cx="431800" cy="576262"/>
            </a:xfrm>
            <a:prstGeom prst="ellipse">
              <a:avLst/>
            </a:prstGeom>
            <a:noFill/>
            <a:ln w="15875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58" name="Oval 18"/>
            <p:cNvSpPr>
              <a:spLocks noChangeArrowheads="1"/>
            </p:cNvSpPr>
            <p:nvPr/>
          </p:nvSpPr>
          <p:spPr bwMode="auto">
            <a:xfrm>
              <a:off x="2627313" y="5661025"/>
              <a:ext cx="576262" cy="647700"/>
            </a:xfrm>
            <a:prstGeom prst="ellipse">
              <a:avLst/>
            </a:prstGeom>
            <a:noFill/>
            <a:ln w="15875" algn="ctr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33985" y="704502"/>
            <a:ext cx="22894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200" dirty="0" err="1"/>
              <a:t>Macrogeográfica</a:t>
            </a:r>
            <a:endParaRPr lang="es-ES" sz="2200" i="1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0" y="119062"/>
            <a:ext cx="9144000" cy="430213"/>
            <a:chOff x="0" y="75"/>
            <a:chExt cx="5760" cy="27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0" y="101"/>
              <a:ext cx="5760" cy="2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69" y="101"/>
              <a:ext cx="1603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800" b="1" dirty="0">
                  <a:solidFill>
                    <a:schemeClr val="accent3"/>
                  </a:solidFill>
                </a:rPr>
                <a:t>Variabilidad Espacial </a:t>
              </a:r>
              <a:endParaRPr lang="es-E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4702" y="75"/>
              <a:ext cx="738" cy="27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 dirty="0">
                  <a:solidFill>
                    <a:schemeClr val="accent3"/>
                  </a:solidFill>
                </a:rPr>
                <a:t>Escalas</a:t>
              </a:r>
              <a:endParaRPr lang="es-ES" sz="2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6" y="1460826"/>
            <a:ext cx="2667000" cy="17145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520700"/>
            <a:ext cx="1790700" cy="25527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1" y="3562193"/>
            <a:ext cx="2716448" cy="145113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9" y="1369691"/>
            <a:ext cx="3152531" cy="2211477"/>
          </a:xfrm>
          <a:prstGeom prst="rect">
            <a:avLst/>
          </a:prstGeom>
        </p:spPr>
      </p:pic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6390783" y="832176"/>
            <a:ext cx="165942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200" dirty="0"/>
              <a:t>Escala Fina</a:t>
            </a:r>
            <a:endParaRPr lang="es-ES" sz="2200" i="1" dirty="0"/>
          </a:p>
        </p:txBody>
      </p:sp>
      <p:pic>
        <p:nvPicPr>
          <p:cNvPr id="25" name="4 Marcador de contenido"/>
          <p:cNvPicPr>
            <a:picLocks noGrp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59453" y="4510088"/>
            <a:ext cx="2181517" cy="224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Marcador de contenido 3" descr="Unknown.jpeg"/>
          <p:cNvPicPr>
            <a:picLocks noGrp="1"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613" y="1364448"/>
            <a:ext cx="1581374" cy="11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585505" y="15361"/>
            <a:ext cx="2394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Procesos  espaciales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BD057-5A06-414C-89CC-3164FBEB6740}"/>
              </a:ext>
            </a:extLst>
          </p:cNvPr>
          <p:cNvSpPr txBox="1"/>
          <p:nvPr/>
        </p:nvSpPr>
        <p:spPr>
          <a:xfrm>
            <a:off x="575556" y="692696"/>
            <a:ext cx="799288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R" sz="1800" dirty="0">
                <a:latin typeface="Cambria" panose="02040503050406030204" pitchFamily="18" charset="0"/>
                <a:ea typeface="Cambria" panose="02040503050406030204" pitchFamily="18" charset="0"/>
              </a:rPr>
              <a:t>El conjunto de datos NO ES una muestra aleatoria de </a:t>
            </a:r>
            <a:r>
              <a:rPr lang="es-PR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</a:t>
            </a:r>
            <a:r>
              <a:rPr lang="es-PR" sz="1800" dirty="0">
                <a:latin typeface="Cambria" panose="02040503050406030204" pitchFamily="18" charset="0"/>
                <a:ea typeface="Cambria" panose="02040503050406030204" pitchFamily="18" charset="0"/>
              </a:rPr>
              <a:t> tamaño </a:t>
            </a:r>
            <a:r>
              <a:rPr lang="es-PR" sz="1800" i="1" dirty="0">
                <a:latin typeface="Cambria" panose="02040503050406030204" pitchFamily="18" charset="0"/>
                <a:ea typeface="Cambria" panose="02040503050406030204" pitchFamily="18" charset="0"/>
              </a:rPr>
              <a:t>n de variables aleatorias independientes</a:t>
            </a:r>
          </a:p>
          <a:p>
            <a:endParaRPr lang="es-PR" sz="1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PR" sz="1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PR" sz="1800" dirty="0">
                <a:latin typeface="Cambria" panose="02040503050406030204" pitchFamily="18" charset="0"/>
                <a:ea typeface="Cambria" panose="02040503050406030204" pitchFamily="18" charset="0"/>
              </a:rPr>
              <a:t>El conjunto de datos ES una muestra de tamaño 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=1 de un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proceso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estocástico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espacial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(es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decir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de una variable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aleatoria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definida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R2. 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Cúal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(es)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podría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ser  los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objetivos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análisis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Estimar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los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parámetros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del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proceso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especial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generador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 los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datos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(media,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varianza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y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correlación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pueden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ser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funciones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otras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variables)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Probar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hipótesis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sobre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la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existencia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o no de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estructura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especial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Probar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hipótesis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sobre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medias de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subdominios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espaciales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Predecir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el valor de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observaciones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sitios no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muestreados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Caracterizar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y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mapear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la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distribución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espacial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419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88E93-B02F-4613-93F4-9766CCB7B54B}"/>
              </a:ext>
            </a:extLst>
          </p:cNvPr>
          <p:cNvSpPr txBox="1"/>
          <p:nvPr/>
        </p:nvSpPr>
        <p:spPr>
          <a:xfrm>
            <a:off x="2288722" y="-5245796"/>
            <a:ext cx="4577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8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084168" y="-39836"/>
            <a:ext cx="2838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Tipo de datos espaciales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18117-F33D-4C61-88F2-6D1229702AD1}"/>
              </a:ext>
            </a:extLst>
          </p:cNvPr>
          <p:cNvSpPr txBox="1"/>
          <p:nvPr/>
        </p:nvSpPr>
        <p:spPr>
          <a:xfrm>
            <a:off x="351397" y="764704"/>
            <a:ext cx="85713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R" sz="2000" b="1" dirty="0"/>
              <a:t>Campo Aleatorio </a:t>
            </a:r>
          </a:p>
          <a:p>
            <a:r>
              <a:rPr lang="es-PR" sz="2000" dirty="0"/>
              <a:t>Conjunto de variables aleatorias </a:t>
            </a:r>
            <a:r>
              <a:rPr lang="es-PR" sz="2000" i="1" dirty="0"/>
              <a:t>Z(</a:t>
            </a:r>
            <a:r>
              <a:rPr lang="es-PR" sz="2000" b="1" i="1" dirty="0"/>
              <a:t>s</a:t>
            </a:r>
            <a:r>
              <a:rPr lang="es-PR" sz="2000" i="1" dirty="0"/>
              <a:t>) </a:t>
            </a:r>
            <a:r>
              <a:rPr lang="es-PR" sz="2000" dirty="0"/>
              <a:t>que se observan en la posición </a:t>
            </a:r>
            <a:r>
              <a:rPr lang="es-PR" sz="2000" b="1" i="1" dirty="0"/>
              <a:t>s</a:t>
            </a:r>
            <a:r>
              <a:rPr lang="es-PR" sz="2000" dirty="0"/>
              <a:t>, definida mediante un vector de coordenadas </a:t>
            </a:r>
            <a:r>
              <a:rPr lang="es-PR" sz="2000" i="1" dirty="0"/>
              <a:t>(usualmente coordenadas cartesianas bidimensionales) </a:t>
            </a:r>
            <a:r>
              <a:rPr lang="es-PR" sz="2000" dirty="0"/>
              <a:t>en un dominio </a:t>
            </a:r>
            <a:r>
              <a:rPr lang="es-PR" sz="2000" i="1" dirty="0"/>
              <a:t>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50602-A695-4C62-97E2-B877EF81BEA9}"/>
              </a:ext>
            </a:extLst>
          </p:cNvPr>
          <p:cNvSpPr txBox="1"/>
          <p:nvPr/>
        </p:nvSpPr>
        <p:spPr>
          <a:xfrm>
            <a:off x="449034" y="2408347"/>
            <a:ext cx="85713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Según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naturaleza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dominio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existen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distintos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espaciales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geoestadísticos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regionalizados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látices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Patrones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puntos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puntuales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6609920-92F2-46DB-B0DC-C6669EB4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4221088"/>
            <a:ext cx="8064896" cy="233712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PR" sz="1800" dirty="0"/>
              <a:t>Los datos se observan en los sitios </a:t>
            </a:r>
            <a:r>
              <a:rPr lang="es-PR" sz="1800" b="1" i="1" dirty="0"/>
              <a:t>s, </a:t>
            </a:r>
            <a:r>
              <a:rPr lang="es-PR" sz="1800" dirty="0"/>
              <a:t> </a:t>
            </a:r>
            <a:r>
              <a:rPr lang="es-PR" sz="1800" i="1" dirty="0"/>
              <a:t>D</a:t>
            </a:r>
            <a:r>
              <a:rPr lang="es-PR" sz="1800" dirty="0"/>
              <a:t> es continuo. Interesa predecir en otros sitios no observados de </a:t>
            </a:r>
            <a:r>
              <a:rPr lang="es-PR" sz="1800" i="1" dirty="0"/>
              <a:t>D</a:t>
            </a:r>
          </a:p>
          <a:p>
            <a:pPr>
              <a:buFont typeface="+mj-lt"/>
              <a:buAutoNum type="arabicPeriod"/>
            </a:pPr>
            <a:r>
              <a:rPr lang="es-PR" sz="1800" dirty="0"/>
              <a:t> Los datos están agregados por unidad de área definida (si las áreas son regulares se llaman </a:t>
            </a:r>
            <a:r>
              <a:rPr lang="es-PR" sz="1800" dirty="0" err="1"/>
              <a:t>látices</a:t>
            </a:r>
            <a:r>
              <a:rPr lang="es-PR" sz="1800" dirty="0"/>
              <a:t>). D es fijo y discreto. Interesa suavizar o realizar un mapa sobre D</a:t>
            </a:r>
          </a:p>
          <a:p>
            <a:pPr>
              <a:buFont typeface="+mj-lt"/>
              <a:buAutoNum type="arabicPeriod"/>
            </a:pPr>
            <a:r>
              <a:rPr lang="es-PR" sz="1800" dirty="0"/>
              <a:t>Los datos se presentan en lugares aleatoriamente ubicados. D es aleatorio y discreto. Interesa encontrar patrones de agrupamientos.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27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85A949-66E9-4CC3-9C94-101C6E321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0" r="7306" b="-3"/>
          <a:stretch/>
        </p:blipFill>
        <p:spPr>
          <a:xfrm>
            <a:off x="5390861" y="3358834"/>
            <a:ext cx="3734478" cy="2551169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149526FE-5D1F-4A86-B072-BAE108FCD0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0" r="3" b="29271"/>
          <a:stretch/>
        </p:blipFill>
        <p:spPr>
          <a:xfrm>
            <a:off x="2478448" y="807658"/>
            <a:ext cx="3607733" cy="2551176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BB8B95-67BB-467F-900D-2BF86BF38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9" b="1"/>
          <a:stretch/>
        </p:blipFill>
        <p:spPr>
          <a:xfrm>
            <a:off x="2392072" y="3449574"/>
            <a:ext cx="3694109" cy="2551176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A55F42C8-01C7-464E-A8B0-98A3C8C3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42" y="2551176"/>
            <a:ext cx="2105406" cy="29420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 err="1"/>
              <a:t>Tipos</a:t>
            </a:r>
            <a:r>
              <a:rPr lang="en-US" sz="2400" b="1" dirty="0"/>
              <a:t> de </a:t>
            </a:r>
            <a:r>
              <a:rPr lang="en-US" sz="2400" b="1" dirty="0" err="1"/>
              <a:t>datos</a:t>
            </a:r>
            <a:r>
              <a:rPr lang="en-US" sz="2400" b="1" dirty="0"/>
              <a:t> </a:t>
            </a:r>
            <a:r>
              <a:rPr lang="en-US" sz="2400" b="1" dirty="0" err="1"/>
              <a:t>espaciales</a:t>
            </a:r>
            <a:endParaRPr lang="en-U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B71708-A80A-4C5C-A9BC-411B29048A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94" r="5" b="21275"/>
          <a:stretch/>
        </p:blipFill>
        <p:spPr>
          <a:xfrm>
            <a:off x="5553279" y="857257"/>
            <a:ext cx="3590721" cy="2551169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360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26627" name="14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773238"/>
            <a:ext cx="396081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16 CuadroTexto"/>
          <p:cNvSpPr txBox="1">
            <a:spLocks noChangeArrowheads="1"/>
          </p:cNvSpPr>
          <p:nvPr/>
        </p:nvSpPr>
        <p:spPr bwMode="auto">
          <a:xfrm>
            <a:off x="1634838" y="1268760"/>
            <a:ext cx="2095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PARCHES o ZONAS</a:t>
            </a:r>
            <a:endParaRPr lang="es-ES" sz="18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6630" name="17 CuadroTexto"/>
          <p:cNvSpPr txBox="1">
            <a:spLocks noChangeArrowheads="1"/>
          </p:cNvSpPr>
          <p:nvPr/>
        </p:nvSpPr>
        <p:spPr bwMode="auto">
          <a:xfrm>
            <a:off x="4982853" y="772508"/>
            <a:ext cx="378680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CLINA o CAMBIO CON TENDENCIA </a:t>
            </a:r>
          </a:p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A GRAN ESCALA</a:t>
            </a:r>
            <a:endParaRPr lang="es-ES" sz="18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9" name="18 Elipse"/>
          <p:cNvSpPr/>
          <p:nvPr/>
        </p:nvSpPr>
        <p:spPr bwMode="auto">
          <a:xfrm>
            <a:off x="611188" y="1557338"/>
            <a:ext cx="2016125" cy="3743325"/>
          </a:xfrm>
          <a:prstGeom prst="ellipse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 w="349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s-ES" sz="1800">
              <a:solidFill>
                <a:srgbClr val="000000"/>
              </a:solidFill>
            </a:endParaRPr>
          </a:p>
        </p:txBody>
      </p:sp>
      <p:sp>
        <p:nvSpPr>
          <p:cNvPr id="20" name="19 Elipse"/>
          <p:cNvSpPr>
            <a:spLocks noChangeArrowheads="1"/>
          </p:cNvSpPr>
          <p:nvPr/>
        </p:nvSpPr>
        <p:spPr bwMode="auto">
          <a:xfrm>
            <a:off x="2627313" y="1679575"/>
            <a:ext cx="2024062" cy="3744913"/>
          </a:xfrm>
          <a:prstGeom prst="ellipse">
            <a:avLst/>
          </a:prstGeom>
          <a:solidFill>
            <a:srgbClr val="FFFF00">
              <a:alpha val="21176"/>
            </a:srgbClr>
          </a:solidFill>
          <a:ln w="349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s-ES" sz="1800">
              <a:solidFill>
                <a:srgbClr val="000000"/>
              </a:solidFill>
            </a:endParaRPr>
          </a:p>
        </p:txBody>
      </p:sp>
      <p:pic>
        <p:nvPicPr>
          <p:cNvPr id="26633" name="21 Imagen"/>
          <p:cNvPicPr>
            <a:picLocks noChangeAspect="1" noChangeArrowheads="1"/>
          </p:cNvPicPr>
          <p:nvPr/>
        </p:nvPicPr>
        <p:blipFill>
          <a:blip r:embed="rId3" cstate="print"/>
          <a:srcRect t="1259" b="1511"/>
          <a:stretch>
            <a:fillRect/>
          </a:stretch>
        </p:blipFill>
        <p:spPr bwMode="auto">
          <a:xfrm>
            <a:off x="539750" y="1844675"/>
            <a:ext cx="3887788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 de flecha"/>
          <p:cNvCxnSpPr>
            <a:cxnSpLocks noChangeShapeType="1"/>
          </p:cNvCxnSpPr>
          <p:nvPr/>
        </p:nvCxnSpPr>
        <p:spPr bwMode="auto">
          <a:xfrm>
            <a:off x="5292725" y="1773238"/>
            <a:ext cx="3167063" cy="0"/>
          </a:xfrm>
          <a:prstGeom prst="straightConnector1">
            <a:avLst/>
          </a:prstGeom>
          <a:noFill/>
          <a:ln w="349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636" name="27 CuadroTexto"/>
          <p:cNvSpPr txBox="1">
            <a:spLocks noChangeArrowheads="1"/>
          </p:cNvSpPr>
          <p:nvPr/>
        </p:nvSpPr>
        <p:spPr bwMode="auto">
          <a:xfrm>
            <a:off x="1612458" y="6150005"/>
            <a:ext cx="5782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 i="1" dirty="0">
                <a:solidFill>
                  <a:srgbClr val="C00000"/>
                </a:solidFill>
                <a:latin typeface="Cambria" pitchFamily="18" charset="0"/>
              </a:rPr>
              <a:t>Patrones de puntos. Procesos aleatorios discretos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619262" y="15361"/>
            <a:ext cx="23271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Patrones espaciales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26629" name="16 CuadroTexto"/>
          <p:cNvSpPr txBox="1">
            <a:spLocks noChangeArrowheads="1"/>
          </p:cNvSpPr>
          <p:nvPr/>
        </p:nvSpPr>
        <p:spPr bwMode="auto">
          <a:xfrm>
            <a:off x="5373527" y="5953378"/>
            <a:ext cx="324845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Velocidad de cosechadora</a:t>
            </a:r>
          </a:p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Tendencia + patrón aleatorio</a:t>
            </a:r>
            <a:endParaRPr lang="es-ES" sz="18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686111" y="15762"/>
            <a:ext cx="2327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Patrones</a:t>
            </a: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espaciales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18" name="17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8" y="836712"/>
            <a:ext cx="4195167" cy="40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mbalzarini\Documents\Mariano\Consultorías\Ledesma\Mapa Velocidad\Agri\Mapa Vel 1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08" y="2636912"/>
            <a:ext cx="4292492" cy="32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6 CuadroTexto"/>
          <p:cNvSpPr txBox="1">
            <a:spLocks noChangeArrowheads="1"/>
          </p:cNvSpPr>
          <p:nvPr/>
        </p:nvSpPr>
        <p:spPr bwMode="auto">
          <a:xfrm>
            <a:off x="206675" y="4941654"/>
            <a:ext cx="405822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Propiedad de Suelo </a:t>
            </a:r>
          </a:p>
          <a:p>
            <a:pPr>
              <a:spcBef>
                <a:spcPct val="50000"/>
              </a:spcBef>
            </a:pPr>
            <a:r>
              <a:rPr lang="es-AR" sz="1800" b="1" dirty="0">
                <a:solidFill>
                  <a:srgbClr val="000000"/>
                </a:solidFill>
                <a:latin typeface="Cambria" pitchFamily="18" charset="0"/>
              </a:rPr>
              <a:t>Variabilidad Natural. Patrón espacial</a:t>
            </a:r>
            <a:endParaRPr lang="es-ES" sz="18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3" name="27 CuadroTexto"/>
          <p:cNvSpPr txBox="1">
            <a:spLocks noChangeArrowheads="1"/>
          </p:cNvSpPr>
          <p:nvPr/>
        </p:nvSpPr>
        <p:spPr bwMode="auto">
          <a:xfrm>
            <a:off x="4533103" y="692696"/>
            <a:ext cx="4267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 i="1" dirty="0">
                <a:solidFill>
                  <a:srgbClr val="C00000"/>
                </a:solidFill>
                <a:latin typeface="Cambria" pitchFamily="18" charset="0"/>
              </a:rPr>
              <a:t>Proceso aleatorio espacial continuo</a:t>
            </a:r>
          </a:p>
        </p:txBody>
      </p:sp>
      <p:pic>
        <p:nvPicPr>
          <p:cNvPr id="25" name="24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227848"/>
            <a:ext cx="1637481" cy="138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277115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376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Diseño predeterminado</vt:lpstr>
      <vt:lpstr>Análisis Espacial y Situaciones de Riesgo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Pololos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la diversidad genética mediante el uso Análisis Multivariado</dc:title>
  <dc:creator>InPo</dc:creator>
  <cp:lastModifiedBy>Monica Balzarini</cp:lastModifiedBy>
  <cp:revision>171</cp:revision>
  <dcterms:created xsi:type="dcterms:W3CDTF">2010-10-21T19:05:17Z</dcterms:created>
  <dcterms:modified xsi:type="dcterms:W3CDTF">2023-10-30T10:40:24Z</dcterms:modified>
</cp:coreProperties>
</file>