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7" r:id="rId3"/>
    <p:sldId id="363" r:id="rId4"/>
    <p:sldId id="341" r:id="rId5"/>
    <p:sldId id="338" r:id="rId6"/>
    <p:sldId id="439" r:id="rId7"/>
    <p:sldId id="342" r:id="rId8"/>
    <p:sldId id="441" r:id="rId9"/>
    <p:sldId id="343" r:id="rId10"/>
    <p:sldId id="440" r:id="rId11"/>
    <p:sldId id="438" r:id="rId12"/>
    <p:sldId id="345" r:id="rId13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000066"/>
    <a:srgbClr val="9900FF"/>
    <a:srgbClr val="008000"/>
    <a:srgbClr val="7BA6EF"/>
    <a:srgbClr val="F00202"/>
    <a:srgbClr val="00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Ingrid\Desktop\TESIS%20DOCTORAL\cap%201\Libro2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 (3)'!$A$31</c:f>
              <c:strCache>
                <c:ptCount val="1"/>
                <c:pt idx="0">
                  <c:v>r</c:v>
                </c:pt>
              </c:strCache>
            </c:strRef>
          </c:tx>
          <c:spPr>
            <a:ln w="19050">
              <a:solidFill>
                <a:schemeClr val="tx1"/>
              </a:solidFill>
              <a:prstDash val="solid"/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'R (3)'!$B$41:$I$41</c:f>
                <c:numCache>
                  <c:formatCode>General</c:formatCode>
                  <c:ptCount val="8"/>
                  <c:pt idx="0">
                    <c:v>2.0316436472415954E-2</c:v>
                  </c:pt>
                  <c:pt idx="1">
                    <c:v>1.3039661365045413E-2</c:v>
                  </c:pt>
                  <c:pt idx="2">
                    <c:v>9.0117715423123183E-3</c:v>
                  </c:pt>
                  <c:pt idx="3">
                    <c:v>8.0147758454318183E-3</c:v>
                  </c:pt>
                  <c:pt idx="4">
                    <c:v>8.3419758538458028E-3</c:v>
                  </c:pt>
                  <c:pt idx="5">
                    <c:v>8.4076897795667162E-3</c:v>
                  </c:pt>
                  <c:pt idx="6">
                    <c:v>7.8806108033962572E-3</c:v>
                  </c:pt>
                  <c:pt idx="7">
                    <c:v>8.7422248134486728E-3</c:v>
                  </c:pt>
                </c:numCache>
              </c:numRef>
            </c:plus>
            <c:minus>
              <c:numRef>
                <c:f>'R (3)'!$B$42:$I$42</c:f>
                <c:numCache>
                  <c:formatCode>General</c:formatCode>
                  <c:ptCount val="8"/>
                  <c:pt idx="0">
                    <c:v>2.0031445930210896E-2</c:v>
                  </c:pt>
                  <c:pt idx="1">
                    <c:v>1.2014107161337441E-2</c:v>
                  </c:pt>
                  <c:pt idx="2">
                    <c:v>8.4706673299505663E-3</c:v>
                  </c:pt>
                  <c:pt idx="3">
                    <c:v>8.1488262675469044E-3</c:v>
                  </c:pt>
                  <c:pt idx="4">
                    <c:v>7.8409611684038434E-3</c:v>
                  </c:pt>
                  <c:pt idx="5">
                    <c:v>8.0686166750804141E-3</c:v>
                  </c:pt>
                  <c:pt idx="6">
                    <c:v>8.6700956167910567E-3</c:v>
                  </c:pt>
                  <c:pt idx="7">
                    <c:v>8.5829157821546605E-3</c:v>
                  </c:pt>
                </c:numCache>
              </c:numRef>
            </c:minus>
          </c:errBars>
          <c:cat>
            <c:numRef>
              <c:f>'R (3)'!$B$30:$I$30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</c:numCache>
            </c:numRef>
          </c:cat>
          <c:val>
            <c:numRef>
              <c:f>'R (3)'!$B$31:$I$31</c:f>
              <c:numCache>
                <c:formatCode>0.000</c:formatCode>
                <c:ptCount val="8"/>
                <c:pt idx="0">
                  <c:v>4.4490790788480434E-3</c:v>
                </c:pt>
                <c:pt idx="1">
                  <c:v>1.7551965819954884E-2</c:v>
                </c:pt>
                <c:pt idx="2">
                  <c:v>-4.8256450889592122E-4</c:v>
                </c:pt>
                <c:pt idx="3">
                  <c:v>4.7427320358107124E-3</c:v>
                </c:pt>
                <c:pt idx="4">
                  <c:v>9.0619068764856913E-4</c:v>
                </c:pt>
                <c:pt idx="5">
                  <c:v>9.2242172016871252E-4</c:v>
                </c:pt>
                <c:pt idx="6">
                  <c:v>1.8079674760919661E-3</c:v>
                </c:pt>
                <c:pt idx="7">
                  <c:v>-5.8204649198991074E-3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61-4D36-94C1-DCF49B441C80}"/>
            </c:ext>
          </c:extLst>
        </c:ser>
        <c:ser>
          <c:idx val="1"/>
          <c:order val="1"/>
          <c:tx>
            <c:strRef>
              <c:f>'R (3)'!$A$32</c:f>
              <c:strCache>
                <c:ptCount val="1"/>
                <c:pt idx="0">
                  <c:v>U</c:v>
                </c:pt>
              </c:strCache>
            </c:strRef>
          </c:tx>
          <c:spPr>
            <a:ln w="12700"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'R (3)'!$B$30:$I$30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</c:numCache>
            </c:numRef>
          </c:cat>
          <c:val>
            <c:numRef>
              <c:f>'R (3)'!$B$32:$I$32</c:f>
              <c:numCache>
                <c:formatCode>0.000</c:formatCode>
                <c:ptCount val="8"/>
                <c:pt idx="0">
                  <c:v>1.7544588017621501E-2</c:v>
                </c:pt>
                <c:pt idx="1">
                  <c:v>1.0600203082843557E-2</c:v>
                </c:pt>
                <c:pt idx="2">
                  <c:v>8.6076877618426507E-3</c:v>
                </c:pt>
                <c:pt idx="3">
                  <c:v>7.7035512297519712E-3</c:v>
                </c:pt>
                <c:pt idx="4">
                  <c:v>7.9157917575039104E-3</c:v>
                </c:pt>
                <c:pt idx="5">
                  <c:v>7.6582928562054405E-3</c:v>
                </c:pt>
                <c:pt idx="6">
                  <c:v>8.0607217149199547E-3</c:v>
                </c:pt>
                <c:pt idx="7">
                  <c:v>7.8184808653448817E-3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61-4D36-94C1-DCF49B441C80}"/>
            </c:ext>
          </c:extLst>
        </c:ser>
        <c:ser>
          <c:idx val="2"/>
          <c:order val="2"/>
          <c:tx>
            <c:strRef>
              <c:f>'R (3)'!$A$33</c:f>
              <c:strCache>
                <c:ptCount val="1"/>
                <c:pt idx="0">
                  <c:v>L</c:v>
                </c:pt>
              </c:strCache>
            </c:strRef>
          </c:tx>
          <c:spPr>
            <a:ln w="12700"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'R (3)'!$B$30:$I$30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</c:numCache>
            </c:numRef>
          </c:cat>
          <c:val>
            <c:numRef>
              <c:f>'R (3)'!$B$33:$I$33</c:f>
              <c:numCache>
                <c:formatCode>0.000</c:formatCode>
                <c:ptCount val="8"/>
                <c:pt idx="0">
                  <c:v>-1.7004024604313404E-2</c:v>
                </c:pt>
                <c:pt idx="1">
                  <c:v>-1.0836578306860864E-2</c:v>
                </c:pt>
                <c:pt idx="2">
                  <c:v>-8.3460671771087066E-3</c:v>
                </c:pt>
                <c:pt idx="3">
                  <c:v>-8.014674614730424E-3</c:v>
                </c:pt>
                <c:pt idx="4">
                  <c:v>-7.6655710995516824E-3</c:v>
                </c:pt>
                <c:pt idx="5">
                  <c:v>-6.8014703676324874E-3</c:v>
                </c:pt>
                <c:pt idx="6">
                  <c:v>-7.7264019737685414E-3</c:v>
                </c:pt>
                <c:pt idx="7">
                  <c:v>-8.0474060299607266E-3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61-4D36-94C1-DCF49B441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251008"/>
        <c:axId val="143615488"/>
      </c:lineChart>
      <c:catAx>
        <c:axId val="132251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/>
                </a:pPr>
                <a:r>
                  <a:rPr lang="es-ES"/>
                  <a:t>Clases</a:t>
                </a:r>
                <a:r>
                  <a:rPr lang="es-ES" baseline="0"/>
                  <a:t> de distancia</a:t>
                </a:r>
                <a:endParaRPr lang="es-ES"/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000"/>
            </a:pPr>
            <a:endParaRPr lang="en-US"/>
          </a:p>
        </c:txPr>
        <c:crossAx val="143615488"/>
        <c:crosses val="autoZero"/>
        <c:auto val="1"/>
        <c:lblAlgn val="ctr"/>
        <c:lblOffset val="100"/>
        <c:noMultiLvlLbl val="0"/>
      </c:catAx>
      <c:valAx>
        <c:axId val="14361548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 b="1"/>
                </a:pPr>
                <a:r>
                  <a:rPr lang="es-ES"/>
                  <a:t>r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32251008"/>
        <c:crosses val="autoZero"/>
        <c:crossBetween val="midCat"/>
      </c:valAx>
      <c:spPr>
        <a:noFill/>
        <a:ln w="1270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78751-A292-4280-9637-1860C63BBC8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C9A28-1650-4589-B671-4B6E0A5B79A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40D5A-5DD3-49D6-AFC0-211CA1A8F88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A984D12-970A-446F-89F6-EE1C96EBE2E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4468D-A1CB-4DD1-BA11-378CE0BEFB5D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621E3-38B4-48E9-A8FC-975133E2EF9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071DF-E020-4D81-B371-8FFCBF99B2E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6F9A9-1511-475A-B840-73B39EE4FA2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97E79-076A-4666-8AFE-C9C34E9074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3DD6B-B0C7-43B9-83FC-80BC667BA03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7867DB-A4DD-401E-A5D5-6D2848210DA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12351-C984-4680-A456-D8967CB4405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7AFCC-828F-44D6-A7A6-0DEF9FC182A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469597F-85AA-46DF-A045-0624852AF091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desktop.arcgis.com/es/arcmap/latest/extensions/geostatistical-analyst/histograms.htm" TargetMode="External"/><Relationship Id="rId7" Type="http://schemas.openxmlformats.org/officeDocument/2006/relationships/image" Target="../media/image12.gif"/><Relationship Id="rId2" Type="http://schemas.openxmlformats.org/officeDocument/2006/relationships/hyperlink" Target="https://desktop.arcgis.com/es/arcmap/latest/extensions/geostatistical-analyst/examine-the-distribution-of-your-data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esktop.arcgis.com/es/arcmap/latest/extensions/geostatistical-analyst/the-crosscovariance-cloud-tool.htm" TargetMode="External"/><Relationship Id="rId5" Type="http://schemas.openxmlformats.org/officeDocument/2006/relationships/hyperlink" Target="https://desktop.arcgis.com/es/arcmap/latest/extensions/geostatistical-analyst/examining-local-variation.htm" TargetMode="External"/><Relationship Id="rId4" Type="http://schemas.openxmlformats.org/officeDocument/2006/relationships/hyperlink" Target="https://desktop.arcgis.com/es/arcmap/latest/extensions/geostatistical-analyst/normal-qq-plot-and-general-qq-plot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30538" y="4437112"/>
            <a:ext cx="3313112" cy="1877437"/>
          </a:xfrm>
        </p:spPr>
        <p:txBody>
          <a:bodyPr>
            <a:spAutoFit/>
          </a:bodyPr>
          <a:lstStyle/>
          <a:p>
            <a:r>
              <a:rPr lang="es-ES_tradnl" sz="2000" b="1" dirty="0"/>
              <a:t>Mónica Balzarini</a:t>
            </a:r>
          </a:p>
          <a:p>
            <a:r>
              <a:rPr lang="es-ES_tradnl" sz="2000" b="1" dirty="0"/>
              <a:t> Mariano Córdoba</a:t>
            </a:r>
          </a:p>
          <a:p>
            <a:r>
              <a:rPr lang="es-ES_tradnl" sz="2000" b="1" dirty="0"/>
              <a:t>Ximena </a:t>
            </a:r>
            <a:r>
              <a:rPr lang="es-ES_tradnl" sz="2000" b="1" dirty="0" err="1"/>
              <a:t>Porcasi</a:t>
            </a:r>
            <a:endParaRPr lang="es-ES_tradnl" sz="2000" b="1" dirty="0"/>
          </a:p>
          <a:p>
            <a:r>
              <a:rPr lang="es-ES_tradnl" sz="2000" b="1" dirty="0"/>
              <a:t>Pablo </a:t>
            </a:r>
            <a:r>
              <a:rPr lang="es-ES_tradnl" sz="2000" b="1" dirty="0" err="1"/>
              <a:t>Paccioretti</a:t>
            </a:r>
            <a:endParaRPr lang="es-ES_tradnl" sz="2000" b="1" dirty="0"/>
          </a:p>
          <a:p>
            <a:r>
              <a:rPr lang="es-ES_tradnl" sz="2000" b="1" dirty="0" err="1"/>
              <a:t>Veronica</a:t>
            </a:r>
            <a:r>
              <a:rPr lang="es-ES_tradnl" sz="2000" b="1" dirty="0"/>
              <a:t> </a:t>
            </a:r>
            <a:r>
              <a:rPr lang="es-ES_tradnl" sz="2000" b="1" dirty="0" err="1"/>
              <a:t>Andreao</a:t>
            </a:r>
            <a:endParaRPr lang="es-ES_tradnl" sz="2000" b="1" dirty="0"/>
          </a:p>
        </p:txBody>
      </p:sp>
      <p:pic>
        <p:nvPicPr>
          <p:cNvPr id="2052" name="Picture 188" descr="logoUNC transparen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486400"/>
            <a:ext cx="1012825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4153" y="5575683"/>
            <a:ext cx="107950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228601"/>
            <a:ext cx="9144000" cy="1257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60400" y="2924944"/>
            <a:ext cx="9053388" cy="1815882"/>
          </a:xfrm>
          <a:noFill/>
          <a:ln/>
        </p:spPr>
        <p:txBody>
          <a:bodyPr>
            <a:spAutoFit/>
          </a:bodyPr>
          <a:lstStyle/>
          <a:p>
            <a:r>
              <a:rPr lang="es-AR" sz="2800" b="1" dirty="0"/>
              <a:t>Análisis Espacial y Situaciones de Riesgo</a:t>
            </a:r>
            <a:br>
              <a:rPr lang="es-AR" sz="2800" b="1" dirty="0"/>
            </a:br>
            <a:r>
              <a:rPr lang="es-AR" sz="2800" b="1" dirty="0"/>
              <a:t>(clase 2)</a:t>
            </a:r>
            <a:br>
              <a:rPr lang="es-AR" sz="2800" b="1" dirty="0"/>
            </a:br>
            <a:br>
              <a:rPr lang="es-AR" sz="2800" b="1" dirty="0"/>
            </a:br>
            <a:endParaRPr lang="es-ES" sz="2800" dirty="0"/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 cstate="print"/>
          <a:srcRect l="9689" r="6306"/>
          <a:stretch>
            <a:fillRect/>
          </a:stretch>
        </p:blipFill>
        <p:spPr bwMode="auto">
          <a:xfrm>
            <a:off x="496801" y="228602"/>
            <a:ext cx="1538567" cy="12572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1" name="10 Imagen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5" y="228602"/>
            <a:ext cx="1391196" cy="132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9"/>
          <p:cNvSpPr txBox="1">
            <a:spLocks noChangeArrowheads="1"/>
          </p:cNvSpPr>
          <p:nvPr/>
        </p:nvSpPr>
        <p:spPr bwMode="auto">
          <a:xfrm>
            <a:off x="2627585" y="413958"/>
            <a:ext cx="388883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AR" sz="2800" b="1" kern="0" dirty="0">
                <a:solidFill>
                  <a:schemeClr val="accent3"/>
                </a:solidFill>
              </a:rPr>
              <a:t>MAIE - </a:t>
            </a:r>
            <a:r>
              <a:rPr lang="es-AR" sz="2800" b="1" kern="0" dirty="0" err="1">
                <a:solidFill>
                  <a:schemeClr val="accent3"/>
                </a:solidFill>
              </a:rPr>
              <a:t>Gulich</a:t>
            </a:r>
            <a:br>
              <a:rPr lang="es-AR" sz="2800" b="1" kern="0" dirty="0"/>
            </a:br>
            <a:endParaRPr lang="es-ES" sz="28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279400" y="372329"/>
            <a:ext cx="8864600" cy="72171"/>
            <a:chOff x="278764" y="372264"/>
            <a:chExt cx="8865798" cy="72008"/>
          </a:xfrm>
        </p:grpSpPr>
        <p:cxnSp>
          <p:nvCxnSpPr>
            <p:cNvPr id="10" name="9 Conector recto"/>
            <p:cNvCxnSpPr/>
            <p:nvPr/>
          </p:nvCxnSpPr>
          <p:spPr bwMode="auto">
            <a:xfrm flipH="1">
              <a:off x="324808" y="404675"/>
              <a:ext cx="8819754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639" name="10 Elipse"/>
            <p:cNvSpPr>
              <a:spLocks noChangeArrowheads="1"/>
            </p:cNvSpPr>
            <p:nvPr/>
          </p:nvSpPr>
          <p:spPr bwMode="auto">
            <a:xfrm>
              <a:off x="278764" y="372264"/>
              <a:ext cx="72008" cy="72008"/>
            </a:xfrm>
            <a:prstGeom prst="ellipse">
              <a:avLst/>
            </a:prstGeom>
            <a:solidFill>
              <a:schemeClr val="bg2"/>
            </a:solidFill>
            <a:ln w="349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s-ES" sz="1800">
                <a:solidFill>
                  <a:srgbClr val="000000"/>
                </a:solidFill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sz="3200"/>
          </a:p>
        </p:txBody>
      </p:sp>
      <p:sp>
        <p:nvSpPr>
          <p:cNvPr id="17" name="15 CuadroTexto"/>
          <p:cNvSpPr txBox="1">
            <a:spLocks noChangeArrowheads="1"/>
          </p:cNvSpPr>
          <p:nvPr/>
        </p:nvSpPr>
        <p:spPr bwMode="auto">
          <a:xfrm>
            <a:off x="5609608" y="24472"/>
            <a:ext cx="31650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000" dirty="0" err="1">
                <a:solidFill>
                  <a:schemeClr val="accent3"/>
                </a:solidFill>
                <a:latin typeface="Cambria" pitchFamily="18" charset="0"/>
              </a:rPr>
              <a:t>Indice</a:t>
            </a:r>
            <a:r>
              <a:rPr lang="es-AR" sz="2000" dirty="0">
                <a:solidFill>
                  <a:schemeClr val="accent3"/>
                </a:solidFill>
                <a:latin typeface="Cambria" pitchFamily="18" charset="0"/>
              </a:rPr>
              <a:t> de Moran y de </a:t>
            </a:r>
            <a:r>
              <a:rPr lang="es-AR" sz="2000" dirty="0" err="1">
                <a:solidFill>
                  <a:schemeClr val="accent3"/>
                </a:solidFill>
                <a:latin typeface="Cambria" pitchFamily="18" charset="0"/>
              </a:rPr>
              <a:t>Geary</a:t>
            </a:r>
            <a:endParaRPr lang="es-ES" sz="2000" dirty="0">
              <a:solidFill>
                <a:schemeClr val="accent3"/>
              </a:solidFill>
              <a:latin typeface="Cambria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F3266A3-ED86-4169-ABD2-961B8D859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698892"/>
              </p:ext>
            </p:extLst>
          </p:nvPr>
        </p:nvGraphicFramePr>
        <p:xfrm>
          <a:off x="2699792" y="1151003"/>
          <a:ext cx="4400102" cy="1303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5920" imgH="914400" progId="Equation.DSMT4">
                  <p:embed/>
                </p:oleObj>
              </mc:Choice>
              <mc:Fallback>
                <p:oleObj name="Equation" r:id="rId2" imgW="3085920" imgH="914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99792" y="1151003"/>
                        <a:ext cx="4400102" cy="1303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DC599D8-5D69-46CB-8A5E-64AF248E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12976"/>
            <a:ext cx="7886700" cy="3333707"/>
          </a:xfrm>
        </p:spPr>
        <p:txBody>
          <a:bodyPr>
            <a:noAutofit/>
          </a:bodyPr>
          <a:lstStyle/>
          <a:p>
            <a:r>
              <a:rPr lang="es-PR" sz="1500" dirty="0"/>
              <a:t>Estos índices son las medidas de resumen simples que permiten cuantificar el grado de autocorrelación (y su significancia estadística)</a:t>
            </a:r>
          </a:p>
          <a:p>
            <a:r>
              <a:rPr lang="es-PR" sz="1500" dirty="0"/>
              <a:t>Los pesos </a:t>
            </a:r>
            <a:r>
              <a:rPr lang="es-PR" sz="1500" i="1" dirty="0" err="1"/>
              <a:t>w</a:t>
            </a:r>
            <a:r>
              <a:rPr lang="es-PR" sz="1500" i="1" baseline="-25000" dirty="0" err="1"/>
              <a:t>ij</a:t>
            </a:r>
            <a:r>
              <a:rPr lang="es-PR" sz="1500" i="1" dirty="0"/>
              <a:t>, </a:t>
            </a:r>
            <a:r>
              <a:rPr lang="es-PR" sz="1500" dirty="0"/>
              <a:t>dados por la conectividad entre los puntos </a:t>
            </a:r>
            <a:r>
              <a:rPr lang="es-PR" sz="1500" i="1" dirty="0"/>
              <a:t>i</a:t>
            </a:r>
            <a:r>
              <a:rPr lang="es-PR" sz="1500" dirty="0"/>
              <a:t> y </a:t>
            </a:r>
            <a:r>
              <a:rPr lang="es-PR" sz="1500" i="1" dirty="0"/>
              <a:t>j, </a:t>
            </a:r>
            <a:r>
              <a:rPr lang="es-PR" sz="1500" dirty="0"/>
              <a:t>se pueden definir como 0s y 1s según un patrón de contigüidad, o según las distancias euclídeas entre los puntos (hasta una cierta distancia decimos que no son colindantes). (Ver figuras de distancias en datos regionalizados).</a:t>
            </a:r>
            <a:endParaRPr lang="en-US" sz="1500" dirty="0"/>
          </a:p>
          <a:p>
            <a:r>
              <a:rPr lang="es-PR" sz="1500" dirty="0"/>
              <a:t>El índice I de Moran tiene la estructura de una correlación, mientras que el de </a:t>
            </a:r>
            <a:r>
              <a:rPr lang="es-PR" sz="1500" dirty="0" err="1"/>
              <a:t>Geary</a:t>
            </a:r>
            <a:r>
              <a:rPr lang="es-PR" sz="1500" dirty="0"/>
              <a:t> la de un </a:t>
            </a:r>
            <a:r>
              <a:rPr lang="es-PR" sz="1500" dirty="0" err="1"/>
              <a:t>semivariograma</a:t>
            </a:r>
            <a:r>
              <a:rPr lang="es-PR" sz="1500" dirty="0"/>
              <a:t> estandarizado.</a:t>
            </a:r>
          </a:p>
          <a:p>
            <a:r>
              <a:rPr lang="es-PR" sz="1500" dirty="0"/>
              <a:t>Si hay autocorrelación positiva, </a:t>
            </a:r>
            <a:r>
              <a:rPr lang="es-PR" sz="1500" i="1" dirty="0"/>
              <a:t>I</a:t>
            </a:r>
            <a:r>
              <a:rPr lang="es-PR" sz="1500" dirty="0"/>
              <a:t> </a:t>
            </a:r>
            <a:r>
              <a:rPr lang="en-US" sz="1500" dirty="0"/>
              <a:t>&gt; </a:t>
            </a:r>
            <a:r>
              <a:rPr lang="en-US" sz="1500" i="1" dirty="0"/>
              <a:t>E</a:t>
            </a:r>
            <a:r>
              <a:rPr lang="en-US" sz="1500" dirty="0"/>
              <a:t>(</a:t>
            </a:r>
            <a:r>
              <a:rPr lang="en-US" sz="1500" i="1" dirty="0"/>
              <a:t>I</a:t>
            </a:r>
            <a:r>
              <a:rPr lang="en-US" sz="1500" dirty="0"/>
              <a:t>)=-1/(</a:t>
            </a:r>
            <a:r>
              <a:rPr lang="en-US" sz="1500" i="1" dirty="0"/>
              <a:t>n</a:t>
            </a:r>
            <a:r>
              <a:rPr lang="en-US" sz="1500" dirty="0"/>
              <a:t>-1) y c&lt;</a:t>
            </a:r>
            <a:r>
              <a:rPr lang="en-US" sz="1500" i="1" dirty="0"/>
              <a:t> E</a:t>
            </a:r>
            <a:r>
              <a:rPr lang="en-US" sz="1500" dirty="0"/>
              <a:t>(</a:t>
            </a:r>
            <a:r>
              <a:rPr lang="en-US" sz="1500" i="1" dirty="0"/>
              <a:t>c</a:t>
            </a:r>
            <a:r>
              <a:rPr lang="en-US" sz="1500" dirty="0"/>
              <a:t>)=1</a:t>
            </a:r>
          </a:p>
          <a:p>
            <a:r>
              <a:rPr lang="en-US" sz="1500" dirty="0" err="1"/>
              <a:t>Ambas</a:t>
            </a:r>
            <a:r>
              <a:rPr lang="en-US" sz="1500" dirty="0"/>
              <a:t> </a:t>
            </a:r>
            <a:r>
              <a:rPr lang="en-US" sz="1500" dirty="0" err="1"/>
              <a:t>medidas</a:t>
            </a:r>
            <a:r>
              <a:rPr lang="en-US" sz="1500" dirty="0"/>
              <a:t> </a:t>
            </a:r>
            <a:r>
              <a:rPr lang="en-US" sz="1500" dirty="0" err="1"/>
              <a:t>suponen</a:t>
            </a:r>
            <a:r>
              <a:rPr lang="en-US" sz="1500" dirty="0"/>
              <a:t> que la media y la </a:t>
            </a:r>
            <a:r>
              <a:rPr lang="en-US" sz="1500" dirty="0" err="1"/>
              <a:t>varianza</a:t>
            </a:r>
            <a:r>
              <a:rPr lang="en-US" sz="1500" dirty="0"/>
              <a:t> son </a:t>
            </a:r>
            <a:r>
              <a:rPr lang="en-US" sz="1500" dirty="0" err="1"/>
              <a:t>constantes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</a:t>
            </a:r>
            <a:r>
              <a:rPr lang="en-US" sz="1500" dirty="0" err="1"/>
              <a:t>todo</a:t>
            </a:r>
            <a:r>
              <a:rPr lang="en-US" sz="1500" dirty="0"/>
              <a:t> el </a:t>
            </a:r>
            <a:r>
              <a:rPr lang="en-US" sz="1500" dirty="0" err="1"/>
              <a:t>dominio</a:t>
            </a:r>
            <a:r>
              <a:rPr lang="en-US" sz="1500" dirty="0"/>
              <a:t>, y a </a:t>
            </a:r>
            <a:r>
              <a:rPr lang="en-US" sz="1500" dirty="0" err="1"/>
              <a:t>veces</a:t>
            </a:r>
            <a:r>
              <a:rPr lang="en-US" sz="1500" dirty="0"/>
              <a:t> se </a:t>
            </a:r>
            <a:r>
              <a:rPr lang="en-US" sz="1500" dirty="0" err="1"/>
              <a:t>calculan</a:t>
            </a:r>
            <a:r>
              <a:rPr lang="en-US" sz="1500" dirty="0"/>
              <a:t> </a:t>
            </a:r>
            <a:r>
              <a:rPr lang="en-US" sz="1500" dirty="0" err="1"/>
              <a:t>sobre</a:t>
            </a:r>
            <a:r>
              <a:rPr lang="en-US" sz="1500" dirty="0"/>
              <a:t> </a:t>
            </a:r>
            <a:r>
              <a:rPr lang="en-US" sz="1500" dirty="0" err="1"/>
              <a:t>los</a:t>
            </a:r>
            <a:r>
              <a:rPr lang="en-US" sz="1500" dirty="0"/>
              <a:t> </a:t>
            </a:r>
            <a:r>
              <a:rPr lang="en-US" sz="1500" dirty="0" err="1"/>
              <a:t>residuos</a:t>
            </a:r>
            <a:r>
              <a:rPr lang="en-US" sz="1500" dirty="0"/>
              <a:t> </a:t>
            </a:r>
            <a:r>
              <a:rPr lang="en-US" sz="1500" dirty="0" err="1"/>
              <a:t>luego</a:t>
            </a:r>
            <a:r>
              <a:rPr lang="en-US" sz="1500" dirty="0"/>
              <a:t> de </a:t>
            </a:r>
            <a:r>
              <a:rPr lang="en-US" sz="1500" dirty="0" err="1"/>
              <a:t>eliminar</a:t>
            </a:r>
            <a:r>
              <a:rPr lang="en-US" sz="1500" dirty="0"/>
              <a:t> </a:t>
            </a:r>
            <a:r>
              <a:rPr lang="en-US" sz="1500" dirty="0" err="1"/>
              <a:t>tendencia</a:t>
            </a:r>
            <a:r>
              <a:rPr lang="en-US" sz="1500" dirty="0"/>
              <a:t>.</a:t>
            </a:r>
          </a:p>
          <a:p>
            <a:endParaRPr lang="es-PR" sz="1500" dirty="0"/>
          </a:p>
        </p:txBody>
      </p:sp>
    </p:spTree>
    <p:extLst>
      <p:ext uri="{BB962C8B-B14F-4D97-AF65-F5344CB8AC3E}">
        <p14:creationId xmlns:p14="http://schemas.microsoft.com/office/powerpoint/2010/main" val="288701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279400" y="372329"/>
            <a:ext cx="8864600" cy="72171"/>
            <a:chOff x="278764" y="372264"/>
            <a:chExt cx="8865798" cy="72008"/>
          </a:xfrm>
        </p:grpSpPr>
        <p:cxnSp>
          <p:nvCxnSpPr>
            <p:cNvPr id="10" name="9 Conector recto"/>
            <p:cNvCxnSpPr/>
            <p:nvPr/>
          </p:nvCxnSpPr>
          <p:spPr bwMode="auto">
            <a:xfrm flipH="1">
              <a:off x="324808" y="404675"/>
              <a:ext cx="8819754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639" name="10 Elipse"/>
            <p:cNvSpPr>
              <a:spLocks noChangeArrowheads="1"/>
            </p:cNvSpPr>
            <p:nvPr/>
          </p:nvSpPr>
          <p:spPr bwMode="auto">
            <a:xfrm>
              <a:off x="278764" y="372264"/>
              <a:ext cx="72008" cy="72008"/>
            </a:xfrm>
            <a:prstGeom prst="ellipse">
              <a:avLst/>
            </a:prstGeom>
            <a:solidFill>
              <a:schemeClr val="bg2"/>
            </a:solidFill>
            <a:ln w="349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s-ES" sz="1800">
                <a:solidFill>
                  <a:srgbClr val="000000"/>
                </a:solidFill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sz="3200"/>
          </a:p>
        </p:txBody>
      </p:sp>
      <p:sp>
        <p:nvSpPr>
          <p:cNvPr id="17" name="15 CuadroTexto"/>
          <p:cNvSpPr txBox="1">
            <a:spLocks noChangeArrowheads="1"/>
          </p:cNvSpPr>
          <p:nvPr/>
        </p:nvSpPr>
        <p:spPr bwMode="auto">
          <a:xfrm>
            <a:off x="6495773" y="15361"/>
            <a:ext cx="25741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000" dirty="0">
                <a:solidFill>
                  <a:schemeClr val="accent3"/>
                </a:solidFill>
                <a:latin typeface="Cambria" pitchFamily="18" charset="0"/>
              </a:rPr>
              <a:t>Datos Geoestadísticos</a:t>
            </a:r>
            <a:endParaRPr lang="es-ES" sz="2000" dirty="0">
              <a:solidFill>
                <a:schemeClr val="accent3"/>
              </a:solidFill>
              <a:latin typeface="Cambria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094517-E756-4028-9C96-99E7B8532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s-PR" sz="2400" kern="1200" dirty="0">
                <a:solidFill>
                  <a:srgbClr val="000000"/>
                </a:solidFill>
                <a:latin typeface="Cambria" pitchFamily="18" charset="0"/>
              </a:rPr>
              <a:t>El dominio D (los posibles sitios donde se observa Z) es un conjunto fijo y continuo. </a:t>
            </a:r>
          </a:p>
          <a:p>
            <a:r>
              <a:rPr lang="es-PR" sz="2400" kern="1200" dirty="0">
                <a:solidFill>
                  <a:srgbClr val="000000"/>
                </a:solidFill>
                <a:latin typeface="Cambria" pitchFamily="18" charset="0"/>
              </a:rPr>
              <a:t>Z(s) puede ser continua, discreta, binaria, etc. pero el conjunto de posibles sitios es continuo.</a:t>
            </a:r>
          </a:p>
          <a:p>
            <a:r>
              <a:rPr lang="es-PR" sz="2400" kern="1200" dirty="0">
                <a:solidFill>
                  <a:srgbClr val="000000"/>
                </a:solidFill>
                <a:latin typeface="Cambria" pitchFamily="18" charset="0"/>
              </a:rPr>
              <a:t>Típicamente se usa un espacio Euclídeo en dos dimensiones. Usando coordenadas cartesianas, la distancia entre dos puntos es: </a:t>
            </a:r>
          </a:p>
          <a:p>
            <a:endParaRPr lang="es-PR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A6AF8A3-7302-4451-8B11-E0A589AEEE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057889"/>
              </p:ext>
            </p:extLst>
          </p:nvPr>
        </p:nvGraphicFramePr>
        <p:xfrm>
          <a:off x="3235854" y="4830233"/>
          <a:ext cx="2672292" cy="427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174" imgH="304668" progId="Equation.DSMT4">
                  <p:embed/>
                </p:oleObj>
              </mc:Choice>
              <mc:Fallback>
                <p:oleObj name="Equation" r:id="rId2" imgW="1904174" imgH="304668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854" y="4830233"/>
                        <a:ext cx="2672292" cy="4275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96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23336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0" y="160338"/>
            <a:ext cx="9144000" cy="398463"/>
            <a:chOff x="0" y="101"/>
            <a:chExt cx="5760" cy="25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0" y="101"/>
              <a:ext cx="5760" cy="22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9941" name="Text Box 5"/>
            <p:cNvSpPr txBox="1">
              <a:spLocks noChangeArrowheads="1"/>
            </p:cNvSpPr>
            <p:nvPr/>
          </p:nvSpPr>
          <p:spPr bwMode="auto">
            <a:xfrm>
              <a:off x="91" y="119"/>
              <a:ext cx="1600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800" b="1" dirty="0">
                  <a:solidFill>
                    <a:schemeClr val="accent3"/>
                  </a:solidFill>
                </a:rPr>
                <a:t>ANÁLISIS  ESPACIAL</a:t>
              </a:r>
              <a:endParaRPr lang="es-ES" sz="18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6528255" y="102288"/>
            <a:ext cx="2382383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200" dirty="0" err="1">
                <a:solidFill>
                  <a:schemeClr val="accent3"/>
                </a:solidFill>
              </a:rPr>
              <a:t>Semivariogramas</a:t>
            </a:r>
            <a:endParaRPr lang="es-ES" sz="2200" dirty="0">
              <a:solidFill>
                <a:schemeClr val="accent3"/>
              </a:solidFill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22412" y="980728"/>
            <a:ext cx="8391913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200" dirty="0" err="1"/>
              <a:t>Variogramas</a:t>
            </a:r>
            <a:r>
              <a:rPr lang="es-ES_tradnl" sz="2200" dirty="0"/>
              <a:t>: ¿variación mediada por el espacio? ¿Hasta dónde?</a:t>
            </a:r>
            <a:endParaRPr lang="es-ES" sz="2200" dirty="0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39243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44463" y="1411615"/>
            <a:ext cx="3455988" cy="3311525"/>
            <a:chOff x="113" y="1344"/>
            <a:chExt cx="2397" cy="2404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13" y="1344"/>
              <a:ext cx="2397" cy="2404"/>
              <a:chOff x="113" y="1344"/>
              <a:chExt cx="2397" cy="2404"/>
            </a:xfrm>
          </p:grpSpPr>
          <p:pic>
            <p:nvPicPr>
              <p:cNvPr id="39949" name="Picture 1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13" y="1344"/>
                <a:ext cx="2397" cy="240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9951" name="Line 15"/>
              <p:cNvSpPr>
                <a:spLocks noChangeShapeType="1"/>
              </p:cNvSpPr>
              <p:nvPr/>
            </p:nvSpPr>
            <p:spPr bwMode="auto">
              <a:xfrm>
                <a:off x="521" y="1842"/>
                <a:ext cx="1860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s-AR"/>
              </a:p>
            </p:txBody>
          </p:sp>
          <p:sp>
            <p:nvSpPr>
              <p:cNvPr id="39953" name="Oval 17"/>
              <p:cNvSpPr>
                <a:spLocks noChangeArrowheads="1"/>
              </p:cNvSpPr>
              <p:nvPr/>
            </p:nvSpPr>
            <p:spPr bwMode="auto">
              <a:xfrm>
                <a:off x="266" y="1752"/>
                <a:ext cx="318" cy="181"/>
              </a:xfrm>
              <a:prstGeom prst="ellipse">
                <a:avLst/>
              </a:prstGeom>
              <a:noFill/>
              <a:ln w="15875" algn="ctr">
                <a:solidFill>
                  <a:srgbClr val="FF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39954" name="Rectangle 18"/>
              <p:cNvSpPr>
                <a:spLocks noChangeArrowheads="1"/>
              </p:cNvSpPr>
              <p:nvPr/>
            </p:nvSpPr>
            <p:spPr bwMode="auto">
              <a:xfrm>
                <a:off x="603" y="1597"/>
                <a:ext cx="181" cy="18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sp>
          <p:nvSpPr>
            <p:cNvPr id="39956" name="Oval 20"/>
            <p:cNvSpPr>
              <a:spLocks noChangeArrowheads="1"/>
            </p:cNvSpPr>
            <p:nvPr/>
          </p:nvSpPr>
          <p:spPr bwMode="auto">
            <a:xfrm>
              <a:off x="866" y="3376"/>
              <a:ext cx="363" cy="181"/>
            </a:xfrm>
            <a:prstGeom prst="ellipse">
              <a:avLst/>
            </a:prstGeom>
            <a:noFill/>
            <a:ln w="12700" algn="ctr">
              <a:solidFill>
                <a:srgbClr val="00FF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9957" name="Oval 21"/>
            <p:cNvSpPr>
              <a:spLocks noChangeArrowheads="1"/>
            </p:cNvSpPr>
            <p:nvPr/>
          </p:nvSpPr>
          <p:spPr bwMode="auto">
            <a:xfrm>
              <a:off x="158" y="3112"/>
              <a:ext cx="363" cy="145"/>
            </a:xfrm>
            <a:prstGeom prst="ellipse">
              <a:avLst/>
            </a:prstGeom>
            <a:noFill/>
            <a:ln w="12700" algn="ctr">
              <a:solidFill>
                <a:srgbClr val="33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5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2153275"/>
                  </p:ext>
                </p:extLst>
              </p:nvPr>
            </p:nvGraphicFramePr>
            <p:xfrm>
              <a:off x="3616521" y="1727920"/>
              <a:ext cx="5435379" cy="42697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099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254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755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200" dirty="0">
                              <a:effectLst/>
                            </a:rPr>
                            <a:t>Modelo Exponencial</a:t>
                          </a:r>
                          <a:endParaRPr lang="en-US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200" dirty="0">
                              <a:effectLst/>
                            </a:rPr>
                            <a:t> </a:t>
                          </a:r>
                          <a:endParaRPr lang="en-US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4149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br>
                            <a:rPr lang="en-US" sz="1200" dirty="0">
                              <a:effectLst/>
                            </a:rPr>
                          </a:br>
                          <a:endParaRPr lang="en-US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200" dirty="0">
                              <a:effectLst/>
                            </a:rPr>
                            <a:t> </a:t>
                          </a:r>
                          <a:endParaRPr lang="en-US" sz="12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>
                                    <a:effectLst/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s-AR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AR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s-AR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s-AR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                                          </m:t>
                                        </m:r>
                                        <m:r>
                                          <a:rPr lang="es-AR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s-AR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AR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s-AR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s-AR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AR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AR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s-AR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𝑒𝑥𝑝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s-AR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−3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sz="12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s-AR" sz="12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s-AR" sz="12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𝑅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s-AR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r>
                                          <a:rPr lang="es-AR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s-AR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≠0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200" dirty="0">
                              <a:effectLst/>
                            </a:rPr>
                            <a:t> </a:t>
                          </a:r>
                          <a:endParaRPr lang="en-US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755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200">
                              <a:effectLst/>
                            </a:rPr>
                            <a:t>Modelo Esférico</a:t>
                          </a:r>
                          <a:endParaRPr lang="en-US" sz="12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200">
                              <a:effectLst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60509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br>
                            <a:rPr lang="en-US" sz="1200" dirty="0">
                              <a:effectLst/>
                            </a:rPr>
                          </a:br>
                          <a:endParaRPr lang="en-US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200" dirty="0">
                              <a:effectLst/>
                            </a:rPr>
                            <a:t> </a:t>
                          </a:r>
                          <a:endParaRPr lang="en-US" sz="12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>
                                    <a:effectLst/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s-AR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AR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s-AR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s-AR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                                          </m:t>
                                        </m:r>
                                        <m:r>
                                          <a:rPr lang="es-AR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s-AR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AR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s-AR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s-AR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AR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s-AR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s-AR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s-AR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s-AR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den>
                                            </m:f>
                                            <m:r>
                                              <a:rPr lang="es-AR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s-AR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s-AR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sSup>
                                              <m:sSup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2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f>
                                                      <m:fPr>
                                                        <m:ctrlPr>
                                                          <a:rPr lang="en-US" sz="12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s-AR" sz="12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s-AR" sz="12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𝑅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s-AR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s-AR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es-AR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s-AR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≠0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200" dirty="0">
                              <a:effectLst/>
                            </a:rPr>
                            <a:t> </a:t>
                          </a:r>
                          <a:endParaRPr lang="en-US" sz="12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200" dirty="0">
                              <a:effectLst/>
                            </a:rPr>
                            <a:t> </a:t>
                          </a:r>
                          <a:endParaRPr lang="en-US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5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4162153275"/>
                  </p:ext>
                </p:extLst>
              </p:nvPr>
            </p:nvGraphicFramePr>
            <p:xfrm>
              <a:off x="3616521" y="1727920"/>
              <a:ext cx="5435379" cy="42697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09964"/>
                    <a:gridCol w="2825415"/>
                  </a:tblGrid>
                  <a:tr h="27755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200" dirty="0">
                              <a:effectLst/>
                            </a:rPr>
                            <a:t>Modelo Exponencial</a:t>
                          </a:r>
                          <a:endParaRPr lang="en-US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200" dirty="0">
                              <a:effectLst/>
                            </a:rPr>
                            <a:t> </a:t>
                          </a:r>
                          <a:endParaRPr lang="en-US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854149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/>
                          </a:r>
                          <a:br>
                            <a:rPr lang="en-US" sz="1200" dirty="0">
                              <a:effectLst/>
                            </a:rPr>
                          </a:br>
                          <a:endParaRPr lang="en-US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92241" t="-15132" b="-115461"/>
                          </a:stretch>
                        </a:blipFill>
                      </a:tcPr>
                    </a:tc>
                  </a:tr>
                  <a:tr h="27755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200">
                              <a:effectLst/>
                            </a:rPr>
                            <a:t>Modelo Esférico</a:t>
                          </a:r>
                          <a:endParaRPr lang="en-US" sz="12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200">
                              <a:effectLst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860509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/>
                          </a:r>
                          <a:br>
                            <a:rPr lang="en-US" sz="1200" dirty="0">
                              <a:effectLst/>
                            </a:rPr>
                          </a:br>
                          <a:endParaRPr lang="en-US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92241" t="-12983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9394" name="Imagen 61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5" r="1765" b="6877"/>
          <a:stretch>
            <a:fillRect/>
          </a:stretch>
        </p:blipFill>
        <p:spPr bwMode="auto">
          <a:xfrm>
            <a:off x="4041505" y="2324099"/>
            <a:ext cx="1646237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3" name="Imagen 612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0" t="1947" r="-153" b="4655"/>
          <a:stretch>
            <a:fillRect/>
          </a:stretch>
        </p:blipFill>
        <p:spPr bwMode="auto">
          <a:xfrm>
            <a:off x="4139952" y="4460037"/>
            <a:ext cx="1654175" cy="12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4" y="4741510"/>
            <a:ext cx="3209925" cy="609600"/>
          </a:xfrm>
          <a:prstGeom prst="rect">
            <a:avLst/>
          </a:prstGeom>
        </p:spPr>
      </p:pic>
      <p:sp>
        <p:nvSpPr>
          <p:cNvPr id="30" name="20 CuadroTexto"/>
          <p:cNvSpPr txBox="1"/>
          <p:nvPr/>
        </p:nvSpPr>
        <p:spPr>
          <a:xfrm>
            <a:off x="82073" y="5722099"/>
            <a:ext cx="6290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s-ES" b="1" dirty="0"/>
              <a:t>Métodos  de estimación </a:t>
            </a:r>
          </a:p>
          <a:p>
            <a:pPr>
              <a:spcBef>
                <a:spcPts val="600"/>
              </a:spcBef>
            </a:pPr>
            <a:r>
              <a:rPr lang="es-ES" dirty="0"/>
              <a:t>Mínimos cuadrados ordinarios y generalizados. </a:t>
            </a:r>
          </a:p>
          <a:p>
            <a:pPr>
              <a:spcBef>
                <a:spcPts val="600"/>
              </a:spcBef>
            </a:pPr>
            <a:r>
              <a:rPr lang="es-ES" dirty="0"/>
              <a:t>Mínimos cuadrados ponderados</a:t>
            </a:r>
          </a:p>
        </p:txBody>
      </p:sp>
    </p:spTree>
    <p:extLst>
      <p:ext uri="{BB962C8B-B14F-4D97-AF65-F5344CB8AC3E}">
        <p14:creationId xmlns:p14="http://schemas.microsoft.com/office/powerpoint/2010/main" val="137374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279400" y="372329"/>
            <a:ext cx="8864600" cy="72171"/>
            <a:chOff x="278764" y="372264"/>
            <a:chExt cx="8865798" cy="72008"/>
          </a:xfrm>
        </p:grpSpPr>
        <p:cxnSp>
          <p:nvCxnSpPr>
            <p:cNvPr id="10" name="9 Conector recto"/>
            <p:cNvCxnSpPr/>
            <p:nvPr/>
          </p:nvCxnSpPr>
          <p:spPr bwMode="auto">
            <a:xfrm flipH="1">
              <a:off x="324808" y="404675"/>
              <a:ext cx="8819754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639" name="10 Elipse"/>
            <p:cNvSpPr>
              <a:spLocks noChangeArrowheads="1"/>
            </p:cNvSpPr>
            <p:nvPr/>
          </p:nvSpPr>
          <p:spPr bwMode="auto">
            <a:xfrm>
              <a:off x="278764" y="372264"/>
              <a:ext cx="72008" cy="72008"/>
            </a:xfrm>
            <a:prstGeom prst="ellipse">
              <a:avLst/>
            </a:prstGeom>
            <a:solidFill>
              <a:schemeClr val="bg2"/>
            </a:solidFill>
            <a:ln w="349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s-ES" sz="1800">
                <a:solidFill>
                  <a:srgbClr val="000000"/>
                </a:solidFill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sz="3200"/>
          </a:p>
        </p:txBody>
      </p:sp>
      <p:sp>
        <p:nvSpPr>
          <p:cNvPr id="17" name="15 CuadroTexto"/>
          <p:cNvSpPr txBox="1">
            <a:spLocks noChangeArrowheads="1"/>
          </p:cNvSpPr>
          <p:nvPr/>
        </p:nvSpPr>
        <p:spPr bwMode="auto">
          <a:xfrm>
            <a:off x="6775462" y="15361"/>
            <a:ext cx="20147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000" dirty="0">
                <a:solidFill>
                  <a:schemeClr val="accent3"/>
                </a:solidFill>
                <a:latin typeface="Cambria" pitchFamily="18" charset="0"/>
              </a:rPr>
              <a:t>Proceso Espacial</a:t>
            </a:r>
            <a:endParaRPr lang="es-ES" sz="2000" dirty="0">
              <a:solidFill>
                <a:schemeClr val="accent3"/>
              </a:solidFill>
              <a:latin typeface="Cambria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7B2E71-A9E6-492E-A94D-BB46403EB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259" y="1412779"/>
            <a:ext cx="8280920" cy="4032441"/>
          </a:xfrm>
        </p:spPr>
        <p:txBody>
          <a:bodyPr>
            <a:noAutofit/>
          </a:bodyPr>
          <a:lstStyle/>
          <a:p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Supongamos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que </a:t>
            </a:r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tenemos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datos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de NDVI </a:t>
            </a:r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en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un </a:t>
            </a:r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dominio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D, </a:t>
            </a:r>
            <a:r>
              <a:rPr lang="es-PR" sz="2400" kern="1200" dirty="0">
                <a:solidFill>
                  <a:srgbClr val="000000"/>
                </a:solidFill>
                <a:latin typeface="Cambria" pitchFamily="18" charset="0"/>
              </a:rPr>
              <a:t>Z(s) </a:t>
            </a:r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en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n </a:t>
            </a:r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ubicaciones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s-PR" sz="2400" kern="1200" dirty="0">
                <a:solidFill>
                  <a:srgbClr val="000000"/>
                </a:solidFill>
                <a:latin typeface="Cambria" pitchFamily="18" charset="0"/>
              </a:rPr>
              <a:t>s1, …, </a:t>
            </a:r>
            <a:r>
              <a:rPr lang="es-PR" sz="2400" kern="1200" dirty="0" err="1">
                <a:solidFill>
                  <a:srgbClr val="000000"/>
                </a:solidFill>
                <a:latin typeface="Cambria" pitchFamily="18" charset="0"/>
              </a:rPr>
              <a:t>sn</a:t>
            </a:r>
            <a:r>
              <a:rPr lang="es-PR" sz="2400" kern="1200" dirty="0">
                <a:solidFill>
                  <a:srgbClr val="000000"/>
                </a:solidFill>
                <a:latin typeface="Cambria" pitchFamily="18" charset="0"/>
              </a:rPr>
              <a:t>  .</a:t>
            </a:r>
          </a:p>
          <a:p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Si </a:t>
            </a:r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estos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datos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fueran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una </a:t>
            </a:r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realización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de una </a:t>
            </a:r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muestra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aleatoria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s-PR" sz="2400" kern="1200" dirty="0">
                <a:solidFill>
                  <a:srgbClr val="000000"/>
                </a:solidFill>
                <a:latin typeface="Cambria" pitchFamily="18" charset="0"/>
              </a:rPr>
              <a:t>Z(s) entonces las variables aleatorias serían independientes.</a:t>
            </a:r>
          </a:p>
          <a:p>
            <a:r>
              <a:rPr lang="es-PR" sz="2400" kern="1200" dirty="0">
                <a:solidFill>
                  <a:srgbClr val="000000"/>
                </a:solidFill>
                <a:latin typeface="Cambria" pitchFamily="18" charset="0"/>
              </a:rPr>
              <a:t>Pero una observación contribuye a la información de las otras, debido a la cercanía entre ellas.</a:t>
            </a:r>
          </a:p>
          <a:p>
            <a:r>
              <a:rPr lang="es-PR" sz="2400" kern="1200" dirty="0">
                <a:solidFill>
                  <a:srgbClr val="000000"/>
                </a:solidFill>
                <a:latin typeface="Cambria" pitchFamily="18" charset="0"/>
              </a:rPr>
              <a:t>Entendemos el conjunto de datos como una muestra de tamaño n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=1 de un </a:t>
            </a:r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proceso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estocástico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espacial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   (es </a:t>
            </a:r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decir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, de una variable </a:t>
            </a:r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aleatoria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definida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latin typeface="Cambria" pitchFamily="18" charset="0"/>
              </a:rPr>
              <a:t>en</a:t>
            </a:r>
            <a:r>
              <a:rPr lang="en-US" sz="2400" kern="1200" dirty="0">
                <a:solidFill>
                  <a:srgbClr val="000000"/>
                </a:solidFill>
                <a:latin typeface="Cambria" pitchFamily="18" charset="0"/>
              </a:rPr>
              <a:t> R2). </a:t>
            </a:r>
          </a:p>
        </p:txBody>
      </p:sp>
    </p:spTree>
    <p:extLst>
      <p:ext uri="{BB962C8B-B14F-4D97-AF65-F5344CB8AC3E}">
        <p14:creationId xmlns:p14="http://schemas.microsoft.com/office/powerpoint/2010/main" val="210146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279400" y="372329"/>
            <a:ext cx="8864600" cy="72171"/>
            <a:chOff x="278764" y="372264"/>
            <a:chExt cx="8865798" cy="72008"/>
          </a:xfrm>
        </p:grpSpPr>
        <p:cxnSp>
          <p:nvCxnSpPr>
            <p:cNvPr id="10" name="9 Conector recto"/>
            <p:cNvCxnSpPr/>
            <p:nvPr/>
          </p:nvCxnSpPr>
          <p:spPr bwMode="auto">
            <a:xfrm flipH="1">
              <a:off x="324808" y="404675"/>
              <a:ext cx="8819754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639" name="10 Elipse"/>
            <p:cNvSpPr>
              <a:spLocks noChangeArrowheads="1"/>
            </p:cNvSpPr>
            <p:nvPr/>
          </p:nvSpPr>
          <p:spPr bwMode="auto">
            <a:xfrm>
              <a:off x="278764" y="372264"/>
              <a:ext cx="72008" cy="72008"/>
            </a:xfrm>
            <a:prstGeom prst="ellipse">
              <a:avLst/>
            </a:prstGeom>
            <a:solidFill>
              <a:schemeClr val="bg2"/>
            </a:solidFill>
            <a:ln w="349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s-ES" sz="1800">
                <a:solidFill>
                  <a:srgbClr val="000000"/>
                </a:solidFill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sz="3200"/>
          </a:p>
        </p:txBody>
      </p:sp>
      <p:sp>
        <p:nvSpPr>
          <p:cNvPr id="17" name="15 CuadroTexto"/>
          <p:cNvSpPr txBox="1">
            <a:spLocks noChangeArrowheads="1"/>
          </p:cNvSpPr>
          <p:nvPr/>
        </p:nvSpPr>
        <p:spPr bwMode="auto">
          <a:xfrm>
            <a:off x="4355976" y="-39836"/>
            <a:ext cx="46712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000" dirty="0">
                <a:solidFill>
                  <a:schemeClr val="accent3"/>
                </a:solidFill>
                <a:latin typeface="Cambria" pitchFamily="18" charset="0"/>
              </a:rPr>
              <a:t>Datos independientes o correlacionados?</a:t>
            </a:r>
            <a:endParaRPr lang="es-ES" sz="2000" dirty="0">
              <a:solidFill>
                <a:schemeClr val="accent3"/>
              </a:solidFill>
              <a:latin typeface="Cambria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E62F0A-C848-4E3D-93A7-24135EE16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507129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PR" sz="1900" b="1" kern="1200" dirty="0">
                <a:solidFill>
                  <a:srgbClr val="000000"/>
                </a:solidFill>
                <a:latin typeface="Cambria" pitchFamily="18" charset="0"/>
              </a:rPr>
              <a:t>¿Cómo influye la correlación positiva entre datos si usamos métodos que suponen independencia?</a:t>
            </a:r>
          </a:p>
          <a:p>
            <a:pPr marL="0" indent="0" algn="ctr">
              <a:buNone/>
            </a:pPr>
            <a:endParaRPr lang="es-PR" sz="1900" kern="1200" dirty="0">
              <a:solidFill>
                <a:srgbClr val="000000"/>
              </a:solidFill>
              <a:latin typeface="Cambria" pitchFamily="18" charset="0"/>
            </a:endParaRPr>
          </a:p>
          <a:p>
            <a:pPr marL="0" indent="0" algn="ctr">
              <a:buNone/>
            </a:pPr>
            <a:r>
              <a:rPr lang="es-PR" sz="1900" kern="1200" dirty="0">
                <a:solidFill>
                  <a:srgbClr val="000000"/>
                </a:solidFill>
                <a:latin typeface="Cambria" pitchFamily="18" charset="0"/>
              </a:rPr>
              <a:t>No influye en las estimaciones de medias o coeficientes de regresión pero si en los errores estándares</a:t>
            </a:r>
          </a:p>
          <a:p>
            <a:pPr marL="0" indent="0" algn="ctr">
              <a:buNone/>
            </a:pPr>
            <a:endParaRPr lang="es-PR" sz="1900" kern="1200" dirty="0">
              <a:solidFill>
                <a:srgbClr val="000000"/>
              </a:solidFill>
              <a:latin typeface="Cambria" pitchFamily="18" charset="0"/>
            </a:endParaRPr>
          </a:p>
          <a:p>
            <a:pPr marL="0" indent="0" algn="ctr">
              <a:buNone/>
            </a:pPr>
            <a:r>
              <a:rPr lang="es-PR" sz="1900" kern="1200" dirty="0">
                <a:solidFill>
                  <a:srgbClr val="000000"/>
                </a:solidFill>
                <a:latin typeface="Cambria" pitchFamily="18" charset="0"/>
              </a:rPr>
              <a:t>Las pruebas de hipótesis se ven afectadas. </a:t>
            </a:r>
          </a:p>
          <a:p>
            <a:pPr marL="0" indent="0" algn="ctr">
              <a:buNone/>
            </a:pPr>
            <a:r>
              <a:rPr lang="es-PR" sz="1900" kern="1200" dirty="0">
                <a:solidFill>
                  <a:srgbClr val="000000"/>
                </a:solidFill>
                <a:latin typeface="Cambria" pitchFamily="18" charset="0"/>
              </a:rPr>
              <a:t>En general, el uso de múltiples datos correlacionados como si fuesen independientes aumenta el error de tipo I.</a:t>
            </a:r>
          </a:p>
          <a:p>
            <a:pPr marL="0" indent="0" algn="ctr">
              <a:buNone/>
            </a:pPr>
            <a:endParaRPr lang="es-PR" sz="1900" kern="1200" dirty="0">
              <a:solidFill>
                <a:srgbClr val="000000"/>
              </a:solidFill>
              <a:latin typeface="Cambria" pitchFamily="18" charset="0"/>
            </a:endParaRPr>
          </a:p>
          <a:p>
            <a:pPr marL="0" indent="0" algn="ctr">
              <a:buNone/>
            </a:pPr>
            <a:r>
              <a:rPr lang="es-PR" sz="1900" kern="1200" dirty="0">
                <a:solidFill>
                  <a:srgbClr val="000000"/>
                </a:solidFill>
                <a:latin typeface="Cambria" pitchFamily="18" charset="0"/>
              </a:rPr>
              <a:t>En un conjunto de datos normales con igual varianza y covarianza, el error estándar es más grande que el error estándar con datos donde la covarianza es cero (i.e. no correlacionados)</a:t>
            </a:r>
          </a:p>
          <a:p>
            <a:pPr marL="0" indent="0" algn="ctr">
              <a:buNone/>
            </a:pPr>
            <a:endParaRPr lang="es-PR" sz="1900" kern="1200" dirty="0">
              <a:solidFill>
                <a:srgbClr val="000000"/>
              </a:solidFill>
              <a:latin typeface="Cambria" pitchFamily="18" charset="0"/>
            </a:endParaRPr>
          </a:p>
          <a:p>
            <a:pPr marL="0" indent="0" algn="ctr">
              <a:buNone/>
            </a:pPr>
            <a:r>
              <a:rPr lang="es-PR" sz="1900" kern="1200" dirty="0">
                <a:solidFill>
                  <a:srgbClr val="0000FF"/>
                </a:solidFill>
                <a:latin typeface="Cambria" pitchFamily="18" charset="0"/>
              </a:rPr>
              <a:t>Inferencia debe considerar la correlación espacial en los datos </a:t>
            </a:r>
          </a:p>
          <a:p>
            <a:pPr marL="0" indent="0" algn="ctr">
              <a:buNone/>
            </a:pPr>
            <a:r>
              <a:rPr lang="es-PR" sz="1900" kern="1200" dirty="0">
                <a:solidFill>
                  <a:srgbClr val="0000FF"/>
                </a:solidFill>
                <a:latin typeface="Cambria" pitchFamily="18" charset="0"/>
              </a:rPr>
              <a:t>Para comenzar supondremos que los datos correlacionados provienen de una variable </a:t>
            </a:r>
            <a:r>
              <a:rPr lang="es-PR" sz="1900" kern="1200" dirty="0" err="1">
                <a:solidFill>
                  <a:srgbClr val="0000FF"/>
                </a:solidFill>
                <a:latin typeface="Cambria" pitchFamily="18" charset="0"/>
              </a:rPr>
              <a:t>espacializada</a:t>
            </a:r>
            <a:r>
              <a:rPr lang="es-PR" sz="1900" kern="1200" dirty="0">
                <a:solidFill>
                  <a:srgbClr val="0000FF"/>
                </a:solidFill>
                <a:latin typeface="Cambria" pitchFamily="18" charset="0"/>
              </a:rPr>
              <a:t>. Como son datos del mismo atributo o variable hablaremos de </a:t>
            </a:r>
            <a:r>
              <a:rPr lang="es-PR" sz="1900" u="sng" kern="1200" dirty="0">
                <a:solidFill>
                  <a:srgbClr val="0000FF"/>
                </a:solidFill>
                <a:latin typeface="Cambria" pitchFamily="18" charset="0"/>
              </a:rPr>
              <a:t>auto</a:t>
            </a:r>
            <a:r>
              <a:rPr lang="es-PR" sz="1900" kern="1200" dirty="0">
                <a:solidFill>
                  <a:srgbClr val="0000FF"/>
                </a:solidFill>
                <a:latin typeface="Cambria" pitchFamily="18" charset="0"/>
              </a:rPr>
              <a:t>correlación.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6607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241213" y="773815"/>
            <a:ext cx="8987012" cy="6652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s-AR" sz="2000" b="1" cap="small" dirty="0">
                <a:solidFill>
                  <a:srgbClr val="000000"/>
                </a:solidFill>
              </a:rPr>
              <a:t>Correlación entre distancias (Prueba de mantel). </a:t>
            </a:r>
            <a:r>
              <a:rPr lang="es-AR" sz="2000" b="1" cap="small" dirty="0" err="1">
                <a:solidFill>
                  <a:srgbClr val="000000"/>
                </a:solidFill>
              </a:rPr>
              <a:t>Correlogramas</a:t>
            </a:r>
            <a:endParaRPr lang="es-AR" sz="2000" b="1" cap="small" dirty="0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s-AR" sz="2000" b="1" cap="small" dirty="0">
                <a:solidFill>
                  <a:srgbClr val="000000"/>
                </a:solidFill>
              </a:rPr>
              <a:t>Índices de </a:t>
            </a:r>
            <a:r>
              <a:rPr lang="es-AR" sz="2000" b="1" cap="small" dirty="0" err="1">
                <a:solidFill>
                  <a:srgbClr val="000000"/>
                </a:solidFill>
              </a:rPr>
              <a:t>autocorrelación</a:t>
            </a:r>
            <a:r>
              <a:rPr lang="es-AR" sz="2000" b="1" cap="small" dirty="0">
                <a:solidFill>
                  <a:srgbClr val="000000"/>
                </a:solidFill>
              </a:rPr>
              <a:t> espacial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s-AR" sz="2000" b="1" cap="small" dirty="0" err="1">
                <a:solidFill>
                  <a:srgbClr val="000000"/>
                </a:solidFill>
              </a:rPr>
              <a:t>Geoestadística</a:t>
            </a:r>
            <a:r>
              <a:rPr lang="es-AR" sz="2000" b="1" cap="small" dirty="0">
                <a:solidFill>
                  <a:srgbClr val="000000"/>
                </a:solidFill>
              </a:rPr>
              <a:t> clásica. </a:t>
            </a:r>
            <a:r>
              <a:rPr lang="es-AR" sz="2000" b="1" cap="small" dirty="0" err="1">
                <a:solidFill>
                  <a:srgbClr val="000000"/>
                </a:solidFill>
              </a:rPr>
              <a:t>Semivariogramas</a:t>
            </a:r>
            <a:endParaRPr lang="es-AR" sz="2000" b="1" cap="small" dirty="0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s-AR" sz="2000" b="1" cap="small" dirty="0">
                <a:solidFill>
                  <a:srgbClr val="000000"/>
                </a:solidFill>
              </a:rPr>
              <a:t>Pruebas de hipótesis sobre parámetros de la estructura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s-AR" sz="2000" b="1" cap="small" dirty="0">
                <a:solidFill>
                  <a:srgbClr val="000000"/>
                </a:solidFill>
              </a:rPr>
              <a:t>Interpolación espacial: </a:t>
            </a:r>
            <a:r>
              <a:rPr lang="es-AR" sz="2000" b="1" cap="small" dirty="0" err="1">
                <a:solidFill>
                  <a:srgbClr val="000000"/>
                </a:solidFill>
              </a:rPr>
              <a:t>kriging</a:t>
            </a:r>
            <a:r>
              <a:rPr lang="es-AR" sz="2000" b="1" cap="small" dirty="0">
                <a:solidFill>
                  <a:srgbClr val="000000"/>
                </a:solidFill>
              </a:rPr>
              <a:t>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s-AR" sz="2000" b="1" cap="small" dirty="0">
                <a:solidFill>
                  <a:srgbClr val="000000"/>
                </a:solidFill>
              </a:rPr>
              <a:t>Ajuste de modelos Mixtos con errores correlacionados espacialmente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s-AR" sz="2000" b="1" cap="small" dirty="0">
                <a:solidFill>
                  <a:srgbClr val="000000"/>
                </a:solidFill>
              </a:rPr>
              <a:t>Modelos de regresión Bayesiana para datos espaciales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s-AR" sz="2000" b="1" cap="small" dirty="0">
                <a:solidFill>
                  <a:srgbClr val="000000"/>
                </a:solidFill>
              </a:rPr>
              <a:t>Ordenamientos multivariados (ACP espacial, </a:t>
            </a:r>
            <a:r>
              <a:rPr lang="es-AR" sz="2000" b="1" cap="small" dirty="0" err="1">
                <a:solidFill>
                  <a:srgbClr val="000000"/>
                </a:solidFill>
              </a:rPr>
              <a:t>Cluster</a:t>
            </a:r>
            <a:r>
              <a:rPr lang="es-AR" sz="2000" b="1" cap="small" dirty="0">
                <a:solidFill>
                  <a:srgbClr val="000000"/>
                </a:solidFill>
              </a:rPr>
              <a:t>)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s-AR" sz="2000" b="1" cap="small" dirty="0">
                <a:solidFill>
                  <a:srgbClr val="000000"/>
                </a:solidFill>
              </a:rPr>
              <a:t>mapas (</a:t>
            </a:r>
            <a:r>
              <a:rPr lang="es-AR" sz="2000" b="1" cap="small" dirty="0" err="1">
                <a:solidFill>
                  <a:srgbClr val="000000"/>
                </a:solidFill>
              </a:rPr>
              <a:t>univariados</a:t>
            </a:r>
            <a:r>
              <a:rPr lang="es-AR" sz="2000" b="1" cap="small" dirty="0">
                <a:solidFill>
                  <a:srgbClr val="000000"/>
                </a:solidFill>
              </a:rPr>
              <a:t> y sintéticos)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s-AR" sz="2000" b="1" cap="small" dirty="0">
                <a:solidFill>
                  <a:srgbClr val="000000"/>
                </a:solidFill>
              </a:rPr>
              <a:t>Aprendizaje automático para datos espaciales</a:t>
            </a:r>
            <a:endParaRPr lang="es-ES" sz="2000" b="1" cap="small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50000"/>
              </a:lnSpc>
              <a:spcBef>
                <a:spcPct val="50000"/>
              </a:spcBef>
              <a:buFontTx/>
              <a:buAutoNum type="arabicParenR"/>
              <a:defRPr/>
            </a:pPr>
            <a:endParaRPr lang="es-ES" sz="2000" b="1" cap="small" dirty="0">
              <a:solidFill>
                <a:srgbClr val="000000"/>
              </a:solidFill>
            </a:endParaRP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279400" y="372329"/>
            <a:ext cx="8864600" cy="72171"/>
            <a:chOff x="278764" y="372264"/>
            <a:chExt cx="8865798" cy="72008"/>
          </a:xfrm>
        </p:grpSpPr>
        <p:cxnSp>
          <p:nvCxnSpPr>
            <p:cNvPr id="10" name="9 Conector recto"/>
            <p:cNvCxnSpPr/>
            <p:nvPr/>
          </p:nvCxnSpPr>
          <p:spPr bwMode="auto">
            <a:xfrm flipH="1">
              <a:off x="324808" y="404675"/>
              <a:ext cx="8819754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656" name="10 Elipse"/>
            <p:cNvSpPr>
              <a:spLocks noChangeArrowheads="1"/>
            </p:cNvSpPr>
            <p:nvPr/>
          </p:nvSpPr>
          <p:spPr bwMode="auto">
            <a:xfrm>
              <a:off x="278764" y="372264"/>
              <a:ext cx="72008" cy="72008"/>
            </a:xfrm>
            <a:prstGeom prst="ellipse">
              <a:avLst/>
            </a:prstGeom>
            <a:solidFill>
              <a:schemeClr val="bg2"/>
            </a:solidFill>
            <a:ln w="349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s-ES" sz="1800">
                <a:solidFill>
                  <a:srgbClr val="000000"/>
                </a:solidFill>
              </a:endParaRPr>
            </a:p>
          </p:txBody>
        </p:sp>
      </p:grp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sz="3200"/>
          </a:p>
        </p:txBody>
      </p:sp>
      <p:sp>
        <p:nvSpPr>
          <p:cNvPr id="11" name="10 Rectángulo"/>
          <p:cNvSpPr/>
          <p:nvPr/>
        </p:nvSpPr>
        <p:spPr>
          <a:xfrm>
            <a:off x="827584" y="0"/>
            <a:ext cx="8316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s-AR" sz="2400" b="1" cap="small" dirty="0">
                <a:solidFill>
                  <a:srgbClr val="000000"/>
                </a:solidFill>
              </a:rPr>
              <a:t>Procedimientos estadísticos para caracterizar la variabilidad espacial </a:t>
            </a:r>
            <a:r>
              <a:rPr lang="es-AR" sz="2400" b="1" cap="small" dirty="0" err="1">
                <a:solidFill>
                  <a:srgbClr val="000000"/>
                </a:solidFill>
              </a:rPr>
              <a:t>univariada</a:t>
            </a:r>
            <a:endParaRPr lang="es-ES" sz="2400" b="1" cap="small" dirty="0">
              <a:solidFill>
                <a:srgbClr val="000000"/>
              </a:solidFill>
            </a:endParaRPr>
          </a:p>
        </p:txBody>
      </p:sp>
      <p:pic>
        <p:nvPicPr>
          <p:cNvPr id="8" name="Picture 5" descr="Computer_Animation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4104427"/>
            <a:ext cx="2808287" cy="2789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423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6 CuadroTexto"/>
          <p:cNvSpPr txBox="1">
            <a:spLocks noChangeArrowheads="1"/>
          </p:cNvSpPr>
          <p:nvPr/>
        </p:nvSpPr>
        <p:spPr bwMode="auto">
          <a:xfrm>
            <a:off x="173944" y="2505670"/>
            <a:ext cx="17104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800" i="1" dirty="0" err="1">
                <a:solidFill>
                  <a:srgbClr val="000000"/>
                </a:solidFill>
                <a:latin typeface="Cambria" pitchFamily="18" charset="0"/>
              </a:rPr>
              <a:t>Crescie</a:t>
            </a:r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 N</a:t>
            </a:r>
          </a:p>
          <a:p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(1985)</a:t>
            </a:r>
          </a:p>
          <a:p>
            <a:r>
              <a:rPr lang="es-AR" sz="1800" i="1" dirty="0" err="1">
                <a:solidFill>
                  <a:srgbClr val="000000"/>
                </a:solidFill>
                <a:latin typeface="Cambria" pitchFamily="18" charset="0"/>
              </a:rPr>
              <a:t>Crescie</a:t>
            </a:r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 &amp;</a:t>
            </a:r>
            <a:r>
              <a:rPr lang="es-AR" sz="1800" i="1" dirty="0" err="1">
                <a:solidFill>
                  <a:srgbClr val="000000"/>
                </a:solidFill>
                <a:latin typeface="Cambria" pitchFamily="18" charset="0"/>
              </a:rPr>
              <a:t>Wickle</a:t>
            </a:r>
            <a:endParaRPr lang="es-AR" sz="1800" i="1" dirty="0">
              <a:solidFill>
                <a:srgbClr val="000000"/>
              </a:solidFill>
              <a:latin typeface="Cambria" pitchFamily="18" charset="0"/>
            </a:endParaRPr>
          </a:p>
          <a:p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(2011)</a:t>
            </a:r>
          </a:p>
          <a:p>
            <a:endParaRPr lang="es-ES" sz="1800" i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8439" name="10 CuadroTexto"/>
          <p:cNvSpPr txBox="1">
            <a:spLocks noChangeArrowheads="1"/>
          </p:cNvSpPr>
          <p:nvPr/>
        </p:nvSpPr>
        <p:spPr bwMode="auto">
          <a:xfrm>
            <a:off x="3419872" y="2793013"/>
            <a:ext cx="181780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800" i="1" dirty="0" err="1">
                <a:solidFill>
                  <a:srgbClr val="000000"/>
                </a:solidFill>
                <a:latin typeface="Cambria" pitchFamily="18" charset="0"/>
              </a:rPr>
              <a:t>Schabenberger</a:t>
            </a:r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 O</a:t>
            </a:r>
          </a:p>
          <a:p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(2005)</a:t>
            </a:r>
          </a:p>
          <a:p>
            <a:endParaRPr lang="es-ES" sz="1800" i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3" name="22 CuadroTexto"/>
          <p:cNvSpPr txBox="1">
            <a:spLocks noChangeArrowheads="1"/>
          </p:cNvSpPr>
          <p:nvPr/>
        </p:nvSpPr>
        <p:spPr bwMode="auto">
          <a:xfrm>
            <a:off x="495729" y="3884488"/>
            <a:ext cx="5581345" cy="286232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400" dirty="0">
                <a:solidFill>
                  <a:srgbClr val="000000"/>
                </a:solidFill>
                <a:latin typeface="Cambria" pitchFamily="18" charset="0"/>
              </a:rPr>
              <a:t>Geoestadística. </a:t>
            </a:r>
          </a:p>
          <a:p>
            <a:pPr>
              <a:spcBef>
                <a:spcPct val="50000"/>
              </a:spcBef>
            </a:pPr>
            <a:r>
              <a:rPr lang="es-AR" sz="2400" dirty="0">
                <a:solidFill>
                  <a:srgbClr val="000000"/>
                </a:solidFill>
                <a:latin typeface="Cambria" pitchFamily="18" charset="0"/>
              </a:rPr>
              <a:t>Modelos lineales y generalizados Mixtos: Frecuentistas y Bayesianos. </a:t>
            </a:r>
          </a:p>
          <a:p>
            <a:pPr>
              <a:spcBef>
                <a:spcPct val="50000"/>
              </a:spcBef>
            </a:pPr>
            <a:r>
              <a:rPr lang="es-AR" sz="2400" dirty="0">
                <a:solidFill>
                  <a:srgbClr val="000000"/>
                </a:solidFill>
                <a:latin typeface="Cambria" pitchFamily="18" charset="0"/>
              </a:rPr>
              <a:t>Aprendizaje Automático</a:t>
            </a:r>
          </a:p>
          <a:p>
            <a:pPr>
              <a:spcBef>
                <a:spcPct val="50000"/>
              </a:spcBef>
            </a:pPr>
            <a:r>
              <a:rPr lang="es-AR" sz="2400" dirty="0">
                <a:solidFill>
                  <a:srgbClr val="000000"/>
                </a:solidFill>
                <a:latin typeface="Cambria" pitchFamily="18" charset="0"/>
              </a:rPr>
              <a:t>Métodos multivariados restringidos espacialmente</a:t>
            </a:r>
            <a:endParaRPr lang="es-ES" sz="24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86409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1729" y="188640"/>
            <a:ext cx="900464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400" b="1" dirty="0">
                <a:solidFill>
                  <a:schemeClr val="accent3"/>
                </a:solidFill>
              </a:rPr>
              <a:t>Variación espacialmente estructurada (VE). Marcos Teóricos</a:t>
            </a:r>
            <a:endParaRPr lang="es-ES" sz="2400" b="1" dirty="0">
              <a:solidFill>
                <a:schemeClr val="accent3"/>
              </a:solidFill>
            </a:endParaRPr>
          </a:p>
        </p:txBody>
      </p:sp>
      <p:pic>
        <p:nvPicPr>
          <p:cNvPr id="2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 t="10986"/>
          <a:stretch>
            <a:fillRect/>
          </a:stretch>
        </p:blipFill>
        <p:spPr bwMode="auto">
          <a:xfrm>
            <a:off x="1395557" y="849544"/>
            <a:ext cx="2183636" cy="19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87" y="1377554"/>
            <a:ext cx="1071640" cy="144915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0" y="878007"/>
            <a:ext cx="1104754" cy="1584176"/>
          </a:xfrm>
          <a:prstGeom prst="rect">
            <a:avLst/>
          </a:prstGeom>
        </p:spPr>
      </p:pic>
      <p:pic>
        <p:nvPicPr>
          <p:cNvPr id="63490" name="Picture 2" descr="Tomislav Hengl">
            <a:extLst>
              <a:ext uri="{FF2B5EF4-FFF2-40B4-BE49-F238E27FC236}">
                <a16:creationId xmlns:a16="http://schemas.microsoft.com/office/drawing/2014/main" id="{E254543E-C3D0-42DB-8D0E-D8932AB9D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30" y="1054592"/>
            <a:ext cx="9525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0 CuadroTexto">
            <a:extLst>
              <a:ext uri="{FF2B5EF4-FFF2-40B4-BE49-F238E27FC236}">
                <a16:creationId xmlns:a16="http://schemas.microsoft.com/office/drawing/2014/main" id="{5C260F35-DB3A-4FDA-A522-74FA5274A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087" y="2343020"/>
            <a:ext cx="102624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800" i="1" dirty="0" err="1">
                <a:solidFill>
                  <a:srgbClr val="000000"/>
                </a:solidFill>
                <a:latin typeface="Cambria" pitchFamily="18" charset="0"/>
              </a:rPr>
              <a:t>Hengl</a:t>
            </a:r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 T</a:t>
            </a:r>
          </a:p>
          <a:p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(2005)</a:t>
            </a:r>
          </a:p>
          <a:p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2004 RK</a:t>
            </a:r>
          </a:p>
          <a:p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2017 ML</a:t>
            </a:r>
          </a:p>
          <a:p>
            <a:endParaRPr lang="es-ES" sz="1800" i="1" dirty="0">
              <a:solidFill>
                <a:srgbClr val="000000"/>
              </a:solidFill>
              <a:latin typeface="Cambria" pitchFamily="18" charset="0"/>
            </a:endParaRPr>
          </a:p>
        </p:txBody>
      </p:sp>
      <p:pic>
        <p:nvPicPr>
          <p:cNvPr id="63492" name="Picture 4" descr="Home - Professor Marta Blangiardo">
            <a:extLst>
              <a:ext uri="{FF2B5EF4-FFF2-40B4-BE49-F238E27FC236}">
                <a16:creationId xmlns:a16="http://schemas.microsoft.com/office/drawing/2014/main" id="{D1250FA0-7628-4307-BF36-70C8EDB53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810" y="1332362"/>
            <a:ext cx="1026243" cy="153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0 CuadroTexto">
            <a:extLst>
              <a:ext uri="{FF2B5EF4-FFF2-40B4-BE49-F238E27FC236}">
                <a16:creationId xmlns:a16="http://schemas.microsoft.com/office/drawing/2014/main" id="{81B2FAEA-4DFC-4A12-9B35-7B9ACE0AC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728" y="2935477"/>
            <a:ext cx="15481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800" i="1" dirty="0" err="1">
                <a:solidFill>
                  <a:srgbClr val="000000"/>
                </a:solidFill>
                <a:latin typeface="Cambria" pitchFamily="18" charset="0"/>
              </a:rPr>
              <a:t>Blangiardo</a:t>
            </a:r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  M</a:t>
            </a:r>
          </a:p>
          <a:p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Rue H.</a:t>
            </a:r>
          </a:p>
          <a:p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(2013)</a:t>
            </a:r>
          </a:p>
          <a:p>
            <a:endParaRPr lang="es-ES" sz="1800" i="1" dirty="0">
              <a:solidFill>
                <a:srgbClr val="000000"/>
              </a:solidFill>
              <a:latin typeface="Cambria" pitchFamily="18" charset="0"/>
            </a:endParaRPr>
          </a:p>
        </p:txBody>
      </p:sp>
      <p:pic>
        <p:nvPicPr>
          <p:cNvPr id="63494" name="Picture 6" descr="Home - Dr Thibaut Jombart">
            <a:extLst>
              <a:ext uri="{FF2B5EF4-FFF2-40B4-BE49-F238E27FC236}">
                <a16:creationId xmlns:a16="http://schemas.microsoft.com/office/drawing/2014/main" id="{B6DCA7AE-032D-4776-A488-B2854A088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521" y="3964898"/>
            <a:ext cx="1226096" cy="191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0 CuadroTexto">
            <a:extLst>
              <a:ext uri="{FF2B5EF4-FFF2-40B4-BE49-F238E27FC236}">
                <a16:creationId xmlns:a16="http://schemas.microsoft.com/office/drawing/2014/main" id="{2C48A8EE-FD77-473C-8ECE-CC6B52039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521" y="5877529"/>
            <a:ext cx="12073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800" i="1" dirty="0" err="1">
                <a:solidFill>
                  <a:srgbClr val="000000"/>
                </a:solidFill>
                <a:latin typeface="Cambria" pitchFamily="18" charset="0"/>
              </a:rPr>
              <a:t>Jombart</a:t>
            </a:r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  T</a:t>
            </a:r>
          </a:p>
          <a:p>
            <a:r>
              <a:rPr lang="es-AR" sz="1800" i="1" dirty="0" err="1">
                <a:solidFill>
                  <a:srgbClr val="000000"/>
                </a:solidFill>
                <a:latin typeface="Cambria" pitchFamily="18" charset="0"/>
              </a:rPr>
              <a:t>Dry</a:t>
            </a:r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 S.</a:t>
            </a:r>
          </a:p>
          <a:p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(2011)</a:t>
            </a:r>
          </a:p>
          <a:p>
            <a:endParaRPr lang="es-ES" sz="1800" i="1" dirty="0">
              <a:solidFill>
                <a:srgbClr val="00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50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279400" y="372329"/>
            <a:ext cx="8864600" cy="72171"/>
            <a:chOff x="278764" y="372264"/>
            <a:chExt cx="8865798" cy="72008"/>
          </a:xfrm>
        </p:grpSpPr>
        <p:cxnSp>
          <p:nvCxnSpPr>
            <p:cNvPr id="10" name="9 Conector recto"/>
            <p:cNvCxnSpPr/>
            <p:nvPr/>
          </p:nvCxnSpPr>
          <p:spPr bwMode="auto">
            <a:xfrm flipH="1">
              <a:off x="324808" y="404675"/>
              <a:ext cx="8819754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639" name="10 Elipse"/>
            <p:cNvSpPr>
              <a:spLocks noChangeArrowheads="1"/>
            </p:cNvSpPr>
            <p:nvPr/>
          </p:nvSpPr>
          <p:spPr bwMode="auto">
            <a:xfrm>
              <a:off x="278764" y="372264"/>
              <a:ext cx="72008" cy="72008"/>
            </a:xfrm>
            <a:prstGeom prst="ellipse">
              <a:avLst/>
            </a:prstGeom>
            <a:solidFill>
              <a:schemeClr val="bg2"/>
            </a:solidFill>
            <a:ln w="349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s-ES" sz="1800">
                <a:solidFill>
                  <a:srgbClr val="000000"/>
                </a:solidFill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sz="3200"/>
          </a:p>
        </p:txBody>
      </p:sp>
      <p:sp>
        <p:nvSpPr>
          <p:cNvPr id="17" name="15 CuadroTexto"/>
          <p:cNvSpPr txBox="1">
            <a:spLocks noChangeArrowheads="1"/>
          </p:cNvSpPr>
          <p:nvPr/>
        </p:nvSpPr>
        <p:spPr bwMode="auto">
          <a:xfrm>
            <a:off x="3923928" y="-39836"/>
            <a:ext cx="46866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000" dirty="0">
                <a:solidFill>
                  <a:schemeClr val="accent3"/>
                </a:solidFill>
                <a:latin typeface="Cambria" pitchFamily="18" charset="0"/>
              </a:rPr>
              <a:t>Análisis exploratorio de datos espaciales </a:t>
            </a:r>
            <a:endParaRPr lang="es-ES" sz="2000" dirty="0">
              <a:solidFill>
                <a:schemeClr val="accent3"/>
              </a:solidFill>
              <a:latin typeface="Cambria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6309D-652A-4FEC-A4EC-44C26B3111C1}"/>
              </a:ext>
            </a:extLst>
          </p:cNvPr>
          <p:cNvSpPr txBox="1"/>
          <p:nvPr/>
        </p:nvSpPr>
        <p:spPr>
          <a:xfrm>
            <a:off x="315399" y="702011"/>
            <a:ext cx="85851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mbria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Examinar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la </a:t>
            </a:r>
            <a:r>
              <a:rPr lang="en-US" sz="2400" dirty="0" err="1">
                <a:solidFill>
                  <a:srgbClr val="000000"/>
                </a:solidFill>
                <a:latin typeface="Cambria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distribución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los </a:t>
            </a:r>
            <a:r>
              <a:rPr lang="en-US" sz="2400" dirty="0" err="1">
                <a:solidFill>
                  <a:srgbClr val="000000"/>
                </a:solidFill>
                <a:latin typeface="Cambria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datos</a:t>
            </a:r>
            <a:endParaRPr lang="en-US" sz="2400" dirty="0">
              <a:solidFill>
                <a:srgbClr val="000000"/>
              </a:solidFill>
              <a:latin typeface="Cambria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mbria" pitchFamily="18" charset="0"/>
              </a:rPr>
              <a:t>Identificar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</a:rPr>
              <a:t> outliers </a:t>
            </a:r>
            <a:r>
              <a:rPr lang="en-US" sz="2400" dirty="0" err="1">
                <a:solidFill>
                  <a:srgbClr val="000000"/>
                </a:solidFill>
                <a:latin typeface="Cambria" pitchFamily="18" charset="0"/>
              </a:rPr>
              <a:t>globales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</a:rPr>
              <a:t> y locales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mbria" pitchFamily="18" charset="0"/>
              </a:rPr>
              <a:t>Identificar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mbria" pitchFamily="18" charset="0"/>
              </a:rPr>
              <a:t>tendencias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mbria" pitchFamily="18" charset="0"/>
              </a:rPr>
              <a:t>globales</a:t>
            </a:r>
            <a:endParaRPr lang="en-US" sz="2400" dirty="0">
              <a:solidFill>
                <a:srgbClr val="000000"/>
              </a:solidFill>
              <a:latin typeface="Cambria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mbria" pitchFamily="18" charset="0"/>
              </a:rPr>
              <a:t>Examinar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mbria" pitchFamily="18" charset="0"/>
              </a:rPr>
              <a:t>variación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</a:rPr>
              <a:t> local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mbria" pitchFamily="18" charset="0"/>
              </a:rPr>
              <a:t>Examinar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mbria" pitchFamily="18" charset="0"/>
              </a:rPr>
              <a:t>autocorrelación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mbria" pitchFamily="18" charset="0"/>
              </a:rPr>
              <a:t>espacial</a:t>
            </a:r>
            <a:endParaRPr lang="en-US" sz="24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C3860-3B61-43A3-8FAF-BE4A2276CB81}"/>
              </a:ext>
            </a:extLst>
          </p:cNvPr>
          <p:cNvSpPr txBox="1"/>
          <p:nvPr/>
        </p:nvSpPr>
        <p:spPr>
          <a:xfrm>
            <a:off x="1774924" y="2881944"/>
            <a:ext cx="7210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rgbClr val="000000"/>
                </a:solidFill>
                <a:latin typeface="Cambria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Histogram</a:t>
            </a:r>
            <a:r>
              <a:rPr lang="es-419" sz="2400" dirty="0">
                <a:solidFill>
                  <a:srgbClr val="000000"/>
                </a:solidFill>
                <a:latin typeface="Cambria" pitchFamily="18" charset="0"/>
              </a:rPr>
              <a:t>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rgbClr val="000000"/>
                </a:solidFill>
                <a:latin typeface="Cambria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QQ </a:t>
            </a:r>
            <a:r>
              <a:rPr lang="es-419" sz="2400" dirty="0" err="1">
                <a:solidFill>
                  <a:srgbClr val="000000"/>
                </a:solidFill>
                <a:latin typeface="Cambria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</a:t>
            </a:r>
            <a:r>
              <a:rPr lang="es-419" sz="2400" dirty="0">
                <a:solidFill>
                  <a:srgbClr val="000000"/>
                </a:solidFill>
                <a:latin typeface="Cambria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Normal  &amp; QQ </a:t>
            </a:r>
            <a:r>
              <a:rPr lang="es-419" sz="2400" dirty="0" err="1">
                <a:solidFill>
                  <a:srgbClr val="000000"/>
                </a:solidFill>
                <a:latin typeface="Cambria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</a:t>
            </a:r>
            <a:r>
              <a:rPr lang="es-419" sz="2400" dirty="0">
                <a:solidFill>
                  <a:srgbClr val="000000"/>
                </a:solidFill>
                <a:latin typeface="Cambria" pitchFamily="18" charset="0"/>
              </a:rPr>
              <a:t> General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419" sz="2400" dirty="0" err="1">
                <a:solidFill>
                  <a:srgbClr val="000000"/>
                </a:solidFill>
                <a:latin typeface="Cambria" pitchFamily="18" charset="0"/>
              </a:rPr>
              <a:t>Analisis</a:t>
            </a:r>
            <a:r>
              <a:rPr lang="es-419" sz="2400" dirty="0">
                <a:solidFill>
                  <a:srgbClr val="000000"/>
                </a:solidFill>
                <a:latin typeface="Cambria" pitchFamily="18" charset="0"/>
              </a:rPr>
              <a:t> de tendencia (X,Y,Z)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rgbClr val="000000"/>
                </a:solidFill>
                <a:latin typeface="Cambria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Mapa de </a:t>
            </a:r>
            <a:r>
              <a:rPr lang="es-419" sz="2400" dirty="0" err="1">
                <a:solidFill>
                  <a:srgbClr val="000000"/>
                </a:solidFill>
                <a:latin typeface="Cambria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Voronoi</a:t>
            </a:r>
            <a:r>
              <a:rPr lang="es-419" sz="2400" dirty="0">
                <a:solidFill>
                  <a:srgbClr val="000000"/>
                </a:solidFill>
                <a:latin typeface="Cambria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s-419" sz="2400" dirty="0">
              <a:solidFill>
                <a:srgbClr val="000000"/>
              </a:solidFill>
              <a:latin typeface="Cambria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419" sz="2400" dirty="0" err="1">
                <a:solidFill>
                  <a:srgbClr val="000000"/>
                </a:solidFill>
                <a:latin typeface="Cambria" pitchFamily="18" charset="0"/>
              </a:rPr>
              <a:t>Semivariograma</a:t>
            </a:r>
            <a:r>
              <a:rPr lang="es-419" sz="2400" dirty="0">
                <a:solidFill>
                  <a:srgbClr val="000000"/>
                </a:solidFill>
                <a:latin typeface="Cambria" pitchFamily="18" charset="0"/>
              </a:rPr>
              <a:t> empírico  (nube de puntos de las covarianzas entre todo los pares de puntos para </a:t>
            </a:r>
            <a:r>
              <a:rPr lang="es-419" sz="2400" dirty="0" err="1">
                <a:solidFill>
                  <a:srgbClr val="000000"/>
                </a:solidFill>
                <a:latin typeface="Cambria" pitchFamily="18" charset="0"/>
              </a:rPr>
              <a:t>interdistancias</a:t>
            </a:r>
            <a:r>
              <a:rPr lang="es-419" sz="2400" dirty="0">
                <a:solidFill>
                  <a:srgbClr val="000000"/>
                </a:solidFill>
                <a:latin typeface="Cambria" pitchFamily="18" charset="0"/>
              </a:rPr>
              <a:t> dadas.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419" sz="2400" dirty="0" err="1">
                <a:solidFill>
                  <a:srgbClr val="000000"/>
                </a:solidFill>
                <a:latin typeface="Cambria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Crosscovarianzas</a:t>
            </a:r>
            <a:r>
              <a:rPr lang="es-419" sz="2400" dirty="0">
                <a:solidFill>
                  <a:srgbClr val="000000"/>
                </a:solidFill>
                <a:latin typeface="Cambria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419" sz="2400" dirty="0">
                <a:solidFill>
                  <a:srgbClr val="000000"/>
                </a:solidFill>
                <a:latin typeface="Cambria" pitchFamily="18" charset="0"/>
              </a:rPr>
              <a:t>(nube de puntos de las covarianzas cruzadas para todos los pares de sitios de dos bases de datos)</a:t>
            </a:r>
          </a:p>
        </p:txBody>
      </p:sp>
      <p:pic>
        <p:nvPicPr>
          <p:cNvPr id="65538" name="Picture 2" descr="Voronoi map">
            <a:extLst>
              <a:ext uri="{FF2B5EF4-FFF2-40B4-BE49-F238E27FC236}">
                <a16:creationId xmlns:a16="http://schemas.microsoft.com/office/drawing/2014/main" id="{56E5DF31-169D-4CFB-A558-BF570A35E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98" y="3933056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10 Imagen">
            <a:extLst>
              <a:ext uri="{FF2B5EF4-FFF2-40B4-BE49-F238E27FC236}">
                <a16:creationId xmlns:a16="http://schemas.microsoft.com/office/drawing/2014/main" id="{BB57C853-7003-447E-A5E5-CE8575255622}"/>
              </a:ext>
            </a:extLst>
          </p:cNvPr>
          <p:cNvPicPr/>
          <p:nvPr/>
        </p:nvPicPr>
        <p:blipFill>
          <a:blip r:embed="rId8" cstate="print"/>
          <a:srcRect t="10596"/>
          <a:stretch>
            <a:fillRect/>
          </a:stretch>
        </p:blipFill>
        <p:spPr bwMode="auto">
          <a:xfrm>
            <a:off x="6266641" y="990680"/>
            <a:ext cx="1905989" cy="164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757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09" y="284579"/>
            <a:ext cx="3436838" cy="359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0" y="160338"/>
            <a:ext cx="9144000" cy="398463"/>
            <a:chOff x="0" y="101"/>
            <a:chExt cx="5760" cy="25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0" y="101"/>
              <a:ext cx="5760" cy="22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91" y="119"/>
              <a:ext cx="1600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800" b="1" dirty="0">
                  <a:solidFill>
                    <a:schemeClr val="accent3"/>
                  </a:solidFill>
                </a:rPr>
                <a:t>ANÁLISIS  ESPACIAL</a:t>
              </a:r>
              <a:endParaRPr lang="es-ES" sz="18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155668" y="128588"/>
            <a:ext cx="409439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200" dirty="0">
                <a:solidFill>
                  <a:schemeClr val="accent3"/>
                </a:solidFill>
              </a:rPr>
              <a:t>Correlaciones y </a:t>
            </a:r>
            <a:r>
              <a:rPr lang="es-ES_tradnl" sz="2200" dirty="0" err="1">
                <a:solidFill>
                  <a:schemeClr val="accent3"/>
                </a:solidFill>
              </a:rPr>
              <a:t>Correlogramas</a:t>
            </a:r>
            <a:endParaRPr lang="es-ES" sz="2200" dirty="0">
              <a:solidFill>
                <a:schemeClr val="accent3"/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545084" y="1650430"/>
            <a:ext cx="241444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200" dirty="0"/>
              <a:t>Prueba de Mantel</a:t>
            </a:r>
            <a:endParaRPr lang="es-ES" sz="2200" dirty="0"/>
          </a:p>
        </p:txBody>
      </p:sp>
      <p:grpSp>
        <p:nvGrpSpPr>
          <p:cNvPr id="12" name="11 Grupo"/>
          <p:cNvGrpSpPr/>
          <p:nvPr/>
        </p:nvGrpSpPr>
        <p:grpSpPr>
          <a:xfrm>
            <a:off x="482616" y="3977680"/>
            <a:ext cx="8568952" cy="2880320"/>
            <a:chOff x="179512" y="764704"/>
            <a:chExt cx="8568952" cy="2880320"/>
          </a:xfrm>
        </p:grpSpPr>
        <p:sp>
          <p:nvSpPr>
            <p:cNvPr id="13" name="12 Rectángulo"/>
            <p:cNvSpPr/>
            <p:nvPr/>
          </p:nvSpPr>
          <p:spPr bwMode="auto">
            <a:xfrm>
              <a:off x="179512" y="764704"/>
              <a:ext cx="8568952" cy="2808312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 w="254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17" name="16 Gráfico"/>
            <p:cNvGraphicFramePr/>
            <p:nvPr>
              <p:extLst>
                <p:ext uri="{D42A27DB-BD31-4B8C-83A1-F6EECF244321}">
                  <p14:modId xmlns:p14="http://schemas.microsoft.com/office/powerpoint/2010/main" val="2404133245"/>
                </p:ext>
              </p:extLst>
            </p:nvPr>
          </p:nvGraphicFramePr>
          <p:xfrm>
            <a:off x="2051720" y="2132856"/>
            <a:ext cx="5328592" cy="15121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8" name="17 CuadroTexto"/>
            <p:cNvSpPr txBox="1"/>
            <p:nvPr/>
          </p:nvSpPr>
          <p:spPr>
            <a:xfrm>
              <a:off x="251520" y="836712"/>
              <a:ext cx="3025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b="1" dirty="0">
                  <a:latin typeface="+mn-lt"/>
                </a:rPr>
                <a:t>CORRELOGRAMAS DISCRETOS </a:t>
              </a:r>
              <a:endParaRPr lang="es-ES" sz="1400" b="1" dirty="0">
                <a:latin typeface="+mn-lt"/>
              </a:endParaRPr>
            </a:p>
          </p:txBody>
        </p:sp>
      </p:grpSp>
      <p:sp>
        <p:nvSpPr>
          <p:cNvPr id="19" name="12 Rectángulo"/>
          <p:cNvSpPr>
            <a:spLocks noChangeArrowheads="1"/>
          </p:cNvSpPr>
          <p:nvPr/>
        </p:nvSpPr>
        <p:spPr bwMode="auto">
          <a:xfrm>
            <a:off x="626892" y="4362470"/>
            <a:ext cx="8280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Arial" charset="0"/>
              <a:buChar char="•"/>
            </a:pPr>
            <a:r>
              <a:rPr lang="es-AR" sz="1600" dirty="0">
                <a:latin typeface="+mn-lt"/>
              </a:rPr>
              <a:t> Gráficos de coeficientes de correlación, calculados a partir de pares de observaciones en un determinado intervalo de distancia geográfica (</a:t>
            </a:r>
            <a:r>
              <a:rPr lang="es-AR" sz="1600" i="1" dirty="0" err="1">
                <a:latin typeface="+mn-lt"/>
              </a:rPr>
              <a:t>lag</a:t>
            </a:r>
            <a:r>
              <a:rPr lang="es-AR" sz="1600" dirty="0">
                <a:latin typeface="+mn-lt"/>
              </a:rPr>
              <a:t>)</a:t>
            </a:r>
          </a:p>
          <a:p>
            <a:pPr algn="l"/>
            <a:endParaRPr lang="es-E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084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279400" y="372329"/>
            <a:ext cx="8864600" cy="72171"/>
            <a:chOff x="278764" y="372264"/>
            <a:chExt cx="8865798" cy="72008"/>
          </a:xfrm>
        </p:grpSpPr>
        <p:cxnSp>
          <p:nvCxnSpPr>
            <p:cNvPr id="10" name="9 Conector recto"/>
            <p:cNvCxnSpPr/>
            <p:nvPr/>
          </p:nvCxnSpPr>
          <p:spPr bwMode="auto">
            <a:xfrm flipH="1">
              <a:off x="324808" y="404675"/>
              <a:ext cx="8819754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639" name="10 Elipse"/>
            <p:cNvSpPr>
              <a:spLocks noChangeArrowheads="1"/>
            </p:cNvSpPr>
            <p:nvPr/>
          </p:nvSpPr>
          <p:spPr bwMode="auto">
            <a:xfrm>
              <a:off x="278764" y="372264"/>
              <a:ext cx="72008" cy="72008"/>
            </a:xfrm>
            <a:prstGeom prst="ellipse">
              <a:avLst/>
            </a:prstGeom>
            <a:solidFill>
              <a:schemeClr val="bg2"/>
            </a:solidFill>
            <a:ln w="349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s-ES" sz="1800">
                <a:solidFill>
                  <a:srgbClr val="000000"/>
                </a:solidFill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sz="3200"/>
          </a:p>
        </p:txBody>
      </p:sp>
      <p:sp>
        <p:nvSpPr>
          <p:cNvPr id="17" name="15 CuadroTexto"/>
          <p:cNvSpPr txBox="1">
            <a:spLocks noChangeArrowheads="1"/>
          </p:cNvSpPr>
          <p:nvPr/>
        </p:nvSpPr>
        <p:spPr bwMode="auto">
          <a:xfrm>
            <a:off x="6303129" y="15361"/>
            <a:ext cx="2959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000" dirty="0">
                <a:solidFill>
                  <a:schemeClr val="accent3"/>
                </a:solidFill>
                <a:latin typeface="Cambria" pitchFamily="18" charset="0"/>
              </a:rPr>
              <a:t>Autocorrelación Espacial </a:t>
            </a:r>
            <a:endParaRPr lang="es-ES" sz="2000" dirty="0">
              <a:solidFill>
                <a:schemeClr val="accent3"/>
              </a:solidFill>
              <a:latin typeface="Cambria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6CC7D7-CE0E-4BB3-AD1E-E8A8829F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74440"/>
            <a:ext cx="8686800" cy="4709119"/>
          </a:xfrm>
        </p:spPr>
        <p:txBody>
          <a:bodyPr/>
          <a:lstStyle/>
          <a:p>
            <a:r>
              <a:rPr lang="es-PR" sz="2400" dirty="0"/>
              <a:t>Se refiere a la correlación entre observaciones del mismo atributo en distintas posiciones. </a:t>
            </a:r>
          </a:p>
          <a:p>
            <a:pPr marL="0" indent="0">
              <a:buNone/>
            </a:pPr>
            <a:endParaRPr lang="es-PR" sz="2400" dirty="0"/>
          </a:p>
          <a:p>
            <a:r>
              <a:rPr lang="es-PR" sz="2400" i="1" dirty="0"/>
              <a:t>Si Z(s</a:t>
            </a:r>
            <a:r>
              <a:rPr lang="es-PR" sz="2400" i="1" baseline="-25000" dirty="0"/>
              <a:t>i</a:t>
            </a:r>
            <a:r>
              <a:rPr lang="es-PR" sz="2400" i="1" dirty="0"/>
              <a:t>) y Z(</a:t>
            </a:r>
            <a:r>
              <a:rPr lang="es-PR" sz="2400" i="1" dirty="0" err="1"/>
              <a:t>s</a:t>
            </a:r>
            <a:r>
              <a:rPr lang="es-PR" sz="2400" i="1" baseline="-25000" dirty="0" err="1"/>
              <a:t>j</a:t>
            </a:r>
            <a:r>
              <a:rPr lang="es-PR" sz="2400" i="1" dirty="0"/>
              <a:t>) </a:t>
            </a:r>
            <a:r>
              <a:rPr lang="es-PR" sz="2400" dirty="0"/>
              <a:t>están positivamente correlacionados, entonces a medida que </a:t>
            </a:r>
            <a:r>
              <a:rPr lang="es-PR" sz="2400" i="1" dirty="0"/>
              <a:t>s</a:t>
            </a:r>
            <a:r>
              <a:rPr lang="es-PR" sz="2400" i="1" baseline="-25000" dirty="0"/>
              <a:t>i</a:t>
            </a:r>
            <a:r>
              <a:rPr lang="es-PR" sz="2400" i="1" dirty="0"/>
              <a:t> y </a:t>
            </a:r>
            <a:r>
              <a:rPr lang="es-PR" sz="2400" i="1" dirty="0" err="1"/>
              <a:t>s</a:t>
            </a:r>
            <a:r>
              <a:rPr lang="es-PR" sz="2400" i="1" baseline="-25000" dirty="0" err="1"/>
              <a:t>j</a:t>
            </a:r>
            <a:r>
              <a:rPr lang="es-PR" sz="2400" i="1" baseline="-25000" dirty="0"/>
              <a:t> </a:t>
            </a:r>
            <a:r>
              <a:rPr lang="es-PR" sz="2400" dirty="0"/>
              <a:t>estén más cerca, los valores de </a:t>
            </a:r>
            <a:r>
              <a:rPr lang="es-PR" sz="2400" i="1" dirty="0"/>
              <a:t>Z(s</a:t>
            </a:r>
            <a:r>
              <a:rPr lang="es-PR" sz="2400" i="1" baseline="-25000" dirty="0"/>
              <a:t>i</a:t>
            </a:r>
            <a:r>
              <a:rPr lang="es-PR" sz="2400" i="1" dirty="0"/>
              <a:t>) y Z(</a:t>
            </a:r>
            <a:r>
              <a:rPr lang="es-PR" sz="2400" i="1" dirty="0" err="1"/>
              <a:t>s</a:t>
            </a:r>
            <a:r>
              <a:rPr lang="es-PR" sz="2400" i="1" baseline="-25000" dirty="0" err="1"/>
              <a:t>j</a:t>
            </a:r>
            <a:r>
              <a:rPr lang="es-PR" sz="2400" i="1" dirty="0"/>
              <a:t> ) </a:t>
            </a:r>
            <a:r>
              <a:rPr lang="es-PR" sz="2400" dirty="0"/>
              <a:t>serán más parecidos.</a:t>
            </a:r>
          </a:p>
          <a:p>
            <a:pPr marL="0" indent="0">
              <a:buNone/>
            </a:pPr>
            <a:endParaRPr lang="es-PR" sz="2400" dirty="0"/>
          </a:p>
          <a:p>
            <a:r>
              <a:rPr lang="en-US" sz="2400" dirty="0"/>
              <a:t>Para </a:t>
            </a:r>
            <a:r>
              <a:rPr lang="en-US" sz="2400" dirty="0" err="1"/>
              <a:t>estudiar</a:t>
            </a:r>
            <a:r>
              <a:rPr lang="en-US" sz="2400" dirty="0"/>
              <a:t> la </a:t>
            </a:r>
            <a:r>
              <a:rPr lang="en-US" sz="2400" dirty="0" err="1"/>
              <a:t>autocorrelaci</a:t>
            </a:r>
            <a:r>
              <a:rPr lang="es-PR" sz="2400" dirty="0" err="1"/>
              <a:t>ón</a:t>
            </a:r>
            <a:r>
              <a:rPr lang="es-PR" sz="2400" dirty="0"/>
              <a:t> espacial se usan herramientas exploratorias (gráficos y medidas descriptivas numéricas). También se pueden formular modelos apropiados según el tipo de dato espacial (inferenciales)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16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7 Imagen"/>
          <p:cNvPicPr>
            <a:picLocks noChangeAspect="1" noChangeArrowheads="1"/>
          </p:cNvPicPr>
          <p:nvPr/>
        </p:nvPicPr>
        <p:blipFill>
          <a:blip r:embed="rId2" cstate="print"/>
          <a:srcRect t="8423" b="19051"/>
          <a:stretch>
            <a:fillRect/>
          </a:stretch>
        </p:blipFill>
        <p:spPr bwMode="auto">
          <a:xfrm>
            <a:off x="1683595" y="2423098"/>
            <a:ext cx="2888405" cy="202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23 Imagen"/>
          <p:cNvPicPr>
            <a:picLocks noChangeAspect="1" noChangeArrowheads="1"/>
          </p:cNvPicPr>
          <p:nvPr/>
        </p:nvPicPr>
        <p:blipFill>
          <a:blip r:embed="rId3" cstate="print"/>
          <a:srcRect t="9511" b="12926"/>
          <a:stretch>
            <a:fillRect/>
          </a:stretch>
        </p:blipFill>
        <p:spPr bwMode="auto">
          <a:xfrm>
            <a:off x="1788040" y="4393679"/>
            <a:ext cx="2855397" cy="221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24 CuadroTexto"/>
          <p:cNvSpPr txBox="1">
            <a:spLocks noChangeArrowheads="1"/>
          </p:cNvSpPr>
          <p:nvPr/>
        </p:nvSpPr>
        <p:spPr bwMode="auto">
          <a:xfrm>
            <a:off x="144463" y="3064471"/>
            <a:ext cx="18272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Red de </a:t>
            </a:r>
            <a:r>
              <a:rPr lang="es-AR" sz="1800" i="1" dirty="0" err="1">
                <a:solidFill>
                  <a:srgbClr val="000000"/>
                </a:solidFill>
                <a:latin typeface="Cambria" pitchFamily="18" charset="0"/>
              </a:rPr>
              <a:t>Delaunay</a:t>
            </a:r>
            <a:endParaRPr lang="es-ES" sz="1800" i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6" name="25 CuadroTexto"/>
          <p:cNvSpPr txBox="1">
            <a:spLocks noChangeArrowheads="1"/>
          </p:cNvSpPr>
          <p:nvPr/>
        </p:nvSpPr>
        <p:spPr bwMode="auto">
          <a:xfrm>
            <a:off x="144463" y="5292948"/>
            <a:ext cx="1903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Gráfico de Gabriel</a:t>
            </a:r>
            <a:endParaRPr lang="es-ES" sz="1800" i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7" name="Group 25"/>
          <p:cNvGrpSpPr>
            <a:grpSpLocks/>
          </p:cNvGrpSpPr>
          <p:nvPr/>
        </p:nvGrpSpPr>
        <p:grpSpPr bwMode="auto">
          <a:xfrm>
            <a:off x="0" y="160338"/>
            <a:ext cx="9144000" cy="398463"/>
            <a:chOff x="0" y="101"/>
            <a:chExt cx="5760" cy="251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0" y="101"/>
              <a:ext cx="5760" cy="22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3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91" y="119"/>
              <a:ext cx="160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800" b="1" dirty="0">
                  <a:solidFill>
                    <a:schemeClr val="accent3"/>
                  </a:solidFill>
                </a:rPr>
                <a:t>ANÁLISIS  ESPACIAL</a:t>
              </a:r>
              <a:endParaRPr lang="es-ES" sz="18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415615" y="188640"/>
            <a:ext cx="328814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1800" dirty="0">
                <a:solidFill>
                  <a:schemeClr val="accent3"/>
                </a:solidFill>
              </a:rPr>
              <a:t>Autocorrelación y Vecindarios </a:t>
            </a:r>
            <a:endParaRPr lang="es-ES" sz="1800" dirty="0">
              <a:solidFill>
                <a:schemeClr val="accent3"/>
              </a:solidFill>
            </a:endParaRPr>
          </a:p>
        </p:txBody>
      </p:sp>
      <p:pic>
        <p:nvPicPr>
          <p:cNvPr id="12" name="11 Imagen"/>
          <p:cNvPicPr/>
          <p:nvPr/>
        </p:nvPicPr>
        <p:blipFill>
          <a:blip r:embed="rId4" cstate="print"/>
          <a:srcRect l="23104" t="16029" r="15057" b="20096"/>
          <a:stretch>
            <a:fillRect/>
          </a:stretch>
        </p:blipFill>
        <p:spPr bwMode="auto">
          <a:xfrm>
            <a:off x="6264412" y="2660766"/>
            <a:ext cx="1660904" cy="183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5111428" y="2099932"/>
            <a:ext cx="35544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Red regular. </a:t>
            </a:r>
          </a:p>
          <a:p>
            <a:pPr>
              <a:spcBef>
                <a:spcPts val="0"/>
              </a:spcBef>
            </a:pPr>
            <a:r>
              <a:rPr lang="es-AR" sz="1800" i="1" dirty="0">
                <a:solidFill>
                  <a:srgbClr val="000000"/>
                </a:solidFill>
                <a:latin typeface="Cambria" pitchFamily="18" charset="0"/>
              </a:rPr>
              <a:t>Vecindario en función de distancias</a:t>
            </a:r>
            <a:endParaRPr lang="es-ES" sz="1800" i="1" dirty="0">
              <a:solidFill>
                <a:srgbClr val="000000"/>
              </a:solidFill>
              <a:latin typeface="Cambria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401E1-0EC1-4924-B8CD-9A8F1C96D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803" y="4685255"/>
            <a:ext cx="4841170" cy="2210376"/>
          </a:xfrm>
          <a:prstGeom prst="rect">
            <a:avLst/>
          </a:prstGeom>
        </p:spPr>
      </p:pic>
      <p:sp>
        <p:nvSpPr>
          <p:cNvPr id="4" name="12 Rectángulo">
            <a:extLst>
              <a:ext uri="{FF2B5EF4-FFF2-40B4-BE49-F238E27FC236}">
                <a16:creationId xmlns:a16="http://schemas.microsoft.com/office/drawing/2014/main" id="{838C166B-7382-4857-8CE3-AA1769751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554" y="692696"/>
            <a:ext cx="80645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Arial" charset="0"/>
              <a:buChar char="•"/>
            </a:pPr>
            <a:r>
              <a:rPr lang="es-AR" sz="1800" dirty="0">
                <a:solidFill>
                  <a:srgbClr val="000000"/>
                </a:solidFill>
                <a:latin typeface="Cambria" pitchFamily="18" charset="0"/>
              </a:rPr>
              <a:t> Índices de Moran (I) , </a:t>
            </a:r>
            <a:r>
              <a:rPr lang="es-AR" sz="1800" dirty="0" err="1">
                <a:solidFill>
                  <a:srgbClr val="000000"/>
                </a:solidFill>
                <a:latin typeface="Cambria" pitchFamily="18" charset="0"/>
              </a:rPr>
              <a:t>Geary</a:t>
            </a:r>
            <a:r>
              <a:rPr lang="es-AR" sz="1800" dirty="0">
                <a:solidFill>
                  <a:srgbClr val="000000"/>
                </a:solidFill>
                <a:latin typeface="Cambria" pitchFamily="18" charset="0"/>
              </a:rPr>
              <a:t> (C), </a:t>
            </a:r>
            <a:r>
              <a:rPr lang="es-AR" sz="1800" dirty="0" err="1">
                <a:solidFill>
                  <a:srgbClr val="000000"/>
                </a:solidFill>
                <a:latin typeface="Cambria" pitchFamily="18" charset="0"/>
              </a:rPr>
              <a:t>Gettis</a:t>
            </a:r>
            <a:r>
              <a:rPr lang="es-AR" sz="1800" dirty="0">
                <a:solidFill>
                  <a:srgbClr val="000000"/>
                </a:solidFill>
                <a:latin typeface="Cambria" pitchFamily="18" charset="0"/>
              </a:rPr>
              <a:t> Ord (GO)</a:t>
            </a:r>
          </a:p>
          <a:p>
            <a:pPr algn="l">
              <a:spcBef>
                <a:spcPct val="50000"/>
              </a:spcBef>
              <a:buFont typeface="Arial" charset="0"/>
              <a:buChar char="•"/>
            </a:pPr>
            <a:r>
              <a:rPr lang="es-AR" sz="1800" dirty="0">
                <a:solidFill>
                  <a:srgbClr val="000000"/>
                </a:solidFill>
                <a:latin typeface="Cambria" pitchFamily="18" charset="0"/>
              </a:rPr>
              <a:t> Matriz de ponderación espacial: redes de conexión para definir el vecindario de cada punto desde el que se extrajo el dato</a:t>
            </a:r>
          </a:p>
          <a:p>
            <a:pPr algn="l">
              <a:spcBef>
                <a:spcPct val="50000"/>
              </a:spcBef>
              <a:buFont typeface="Arial" charset="0"/>
              <a:buChar char="•"/>
            </a:pPr>
            <a:r>
              <a:rPr lang="es-AR" sz="1800" dirty="0">
                <a:solidFill>
                  <a:srgbClr val="000000"/>
                </a:solidFill>
                <a:latin typeface="Cambria" pitchFamily="18" charset="0"/>
              </a:rPr>
              <a:t>Correlación de la observación en el punto p con promedio de las observaciones en el vecindario del punto p</a:t>
            </a:r>
          </a:p>
          <a:p>
            <a:pPr algn="l">
              <a:spcBef>
                <a:spcPct val="50000"/>
              </a:spcBef>
            </a:pPr>
            <a:endParaRPr lang="es-AR" sz="1800" dirty="0">
              <a:solidFill>
                <a:srgbClr val="000000"/>
              </a:solidFill>
              <a:latin typeface="Cambria" pitchFamily="18" charset="0"/>
            </a:endParaRPr>
          </a:p>
          <a:p>
            <a:pPr algn="l">
              <a:spcBef>
                <a:spcPct val="50000"/>
              </a:spcBef>
              <a:buFont typeface="Arial" charset="0"/>
              <a:buChar char="•"/>
            </a:pPr>
            <a:endParaRPr lang="es-ES" sz="1800" dirty="0">
              <a:solidFill>
                <a:srgbClr val="00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9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3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961</Words>
  <Application>Microsoft Office PowerPoint</Application>
  <PresentationFormat>On-screen Show (4:3)</PresentationFormat>
  <Paragraphs>120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</vt:lpstr>
      <vt:lpstr>Cambria Math</vt:lpstr>
      <vt:lpstr>Times New Roman</vt:lpstr>
      <vt:lpstr>Diseño predeterminado</vt:lpstr>
      <vt:lpstr>Equation</vt:lpstr>
      <vt:lpstr>Análisis Espacial y Situaciones de Riesgo (clase 2)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Pololos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la diversidad genética mediante el uso Análisis Multivariado</dc:title>
  <dc:creator>InPo</dc:creator>
  <cp:lastModifiedBy>Monica Balzarini</cp:lastModifiedBy>
  <cp:revision>182</cp:revision>
  <dcterms:created xsi:type="dcterms:W3CDTF">2010-10-21T19:05:17Z</dcterms:created>
  <dcterms:modified xsi:type="dcterms:W3CDTF">2023-10-30T10:41:15Z</dcterms:modified>
</cp:coreProperties>
</file>